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3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8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  <p:sldMasterId id="2147483690" r:id="rId4"/>
    <p:sldMasterId id="2147483695" r:id="rId5"/>
    <p:sldMasterId id="2147483714" r:id="rId6"/>
    <p:sldMasterId id="2147483723" r:id="rId7"/>
    <p:sldMasterId id="2147483749" r:id="rId8"/>
    <p:sldMasterId id="2147483753" r:id="rId9"/>
    <p:sldMasterId id="2147483886" r:id="rId10"/>
    <p:sldMasterId id="2147483768" r:id="rId11"/>
    <p:sldMasterId id="2147483774" r:id="rId12"/>
    <p:sldMasterId id="2147483807" r:id="rId13"/>
    <p:sldMasterId id="2147483828" r:id="rId14"/>
    <p:sldMasterId id="2147483834" r:id="rId15"/>
    <p:sldMasterId id="2147483837" r:id="rId16"/>
    <p:sldMasterId id="2147483841" r:id="rId17"/>
    <p:sldMasterId id="2147483862" r:id="rId18"/>
    <p:sldMasterId id="2147483868" r:id="rId19"/>
    <p:sldMasterId id="2147483871" r:id="rId20"/>
  </p:sldMasterIdLst>
  <p:notesMasterIdLst>
    <p:notesMasterId r:id="rId42"/>
  </p:notesMasterIdLst>
  <p:sldIdLst>
    <p:sldId id="305" r:id="rId21"/>
    <p:sldId id="323" r:id="rId22"/>
    <p:sldId id="338" r:id="rId23"/>
    <p:sldId id="359" r:id="rId24"/>
    <p:sldId id="339" r:id="rId25"/>
    <p:sldId id="354" r:id="rId26"/>
    <p:sldId id="355" r:id="rId27"/>
    <p:sldId id="340" r:id="rId28"/>
    <p:sldId id="356" r:id="rId29"/>
    <p:sldId id="341" r:id="rId30"/>
    <p:sldId id="342" r:id="rId31"/>
    <p:sldId id="343" r:id="rId32"/>
    <p:sldId id="364" r:id="rId33"/>
    <p:sldId id="349" r:id="rId34"/>
    <p:sldId id="332" r:id="rId35"/>
    <p:sldId id="333" r:id="rId36"/>
    <p:sldId id="326" r:id="rId37"/>
    <p:sldId id="328" r:id="rId38"/>
    <p:sldId id="360" r:id="rId39"/>
    <p:sldId id="361" r:id="rId40"/>
    <p:sldId id="363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7030A0"/>
    <a:srgbClr val="FFECD1"/>
    <a:srgbClr val="FFF3E1"/>
    <a:srgbClr val="FFDFAF"/>
    <a:srgbClr val="DCC4EE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ileserver01\sdileni01\OZP\UDO_Usek_obchodniho_reditele\OOBch\ZPP\Vyhodnocen&#237;%20ZPP\ZPP%20za%202024\N&#225;klady%20na%20ZPP%20CHRONICI%202022-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Příspěvek pro onkologicky nemocné </a:t>
            </a:r>
          </a:p>
          <a:p>
            <a:pPr>
              <a:defRPr sz="1200"/>
            </a:pPr>
            <a:r>
              <a:rPr lang="cs-CZ" sz="1200"/>
              <a:t>- náklady v tis. Kč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příspěvkem'!$B$2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příspěvkem'!$B$6</c:f>
              <c:numCache>
                <c:formatCode>#,##0</c:formatCode>
                <c:ptCount val="1"/>
                <c:pt idx="0">
                  <c:v>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C-42C9-856D-3B289E750C5F}"/>
            </c:ext>
          </c:extLst>
        </c:ser>
        <c:ser>
          <c:idx val="1"/>
          <c:order val="1"/>
          <c:tx>
            <c:strRef>
              <c:f>'1B ZPP s příspěvkem'!$C$2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příspěvkem'!$C$6</c:f>
              <c:numCache>
                <c:formatCode>#,##0</c:formatCode>
                <c:ptCount val="1"/>
                <c:pt idx="0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C-42C9-856D-3B289E750C5F}"/>
            </c:ext>
          </c:extLst>
        </c:ser>
        <c:ser>
          <c:idx val="2"/>
          <c:order val="2"/>
          <c:tx>
            <c:strRef>
              <c:f>'1B ZPP s příspěvkem'!$D$2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příspěvkem'!$D$6</c:f>
              <c:numCache>
                <c:formatCode>#,##0</c:formatCode>
                <c:ptCount val="1"/>
                <c:pt idx="0">
                  <c:v>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C-42C9-856D-3B289E750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07686608"/>
        <c:axId val="607683000"/>
      </c:barChart>
      <c:catAx>
        <c:axId val="60768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607683000"/>
        <c:crosses val="autoZero"/>
        <c:auto val="1"/>
        <c:lblAlgn val="ctr"/>
        <c:lblOffset val="100"/>
        <c:noMultiLvlLbl val="0"/>
      </c:catAx>
      <c:valAx>
        <c:axId val="607683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6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>
                <a:effectLst/>
              </a:rPr>
              <a:t>STOP kouření </a:t>
            </a:r>
          </a:p>
          <a:p>
            <a:pPr>
              <a:defRPr sz="1200"/>
            </a:pPr>
            <a:r>
              <a:rPr lang="cs-CZ" sz="1200" b="0" i="0" baseline="0">
                <a:effectLst/>
              </a:rPr>
              <a:t>- počet čerpání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příspěvkem'!$B$9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příspěvkem'!$B$11</c:f>
              <c:numCache>
                <c:formatCode>#,##0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D-42CC-8FD5-131F3E4E1746}"/>
            </c:ext>
          </c:extLst>
        </c:ser>
        <c:ser>
          <c:idx val="1"/>
          <c:order val="1"/>
          <c:tx>
            <c:strRef>
              <c:f>'1B ZPP s příspěvkem'!$C$9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příspěvkem'!$C$11</c:f>
              <c:numCache>
                <c:formatCode>#,##0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D-42CC-8FD5-131F3E4E1746}"/>
            </c:ext>
          </c:extLst>
        </c:ser>
        <c:ser>
          <c:idx val="2"/>
          <c:order val="2"/>
          <c:tx>
            <c:strRef>
              <c:f>'1B ZPP s příspěvkem'!$D$9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příspěvkem'!$D$11</c:f>
              <c:numCache>
                <c:formatCode>#,##0</c:formatCode>
                <c:ptCount val="1"/>
                <c:pt idx="0">
                  <c:v>36.38568829593693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D-42CC-8FD5-131F3E4E1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98437672"/>
        <c:axId val="498436360"/>
      </c:barChart>
      <c:catAx>
        <c:axId val="49843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8436360"/>
        <c:crosses val="autoZero"/>
        <c:auto val="1"/>
        <c:lblAlgn val="ctr"/>
        <c:lblOffset val="100"/>
        <c:noMultiLvlLbl val="0"/>
      </c:catAx>
      <c:valAx>
        <c:axId val="498436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43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Náklady za 2024 na ZPP s příspěvkem OZP skupin</a:t>
            </a:r>
          </a:p>
        </c:rich>
      </c:tx>
      <c:layout>
        <c:manualLayout>
          <c:xMode val="edge"/>
          <c:yMode val="edge"/>
          <c:x val="0.15180555652161817"/>
          <c:y val="4.6498779489298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154198367829546"/>
          <c:y val="0.30733815411585169"/>
          <c:w val="0.3251188406643975"/>
          <c:h val="0.5109010353297674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66-4AFA-ABDD-D8141BDCFB7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66-4AFA-ABDD-D8141BDCFB7C}"/>
              </c:ext>
            </c:extLst>
          </c:dPt>
          <c:dPt>
            <c:idx val="2"/>
            <c:bubble3D val="0"/>
            <c:spPr>
              <a:solidFill>
                <a:srgbClr val="ED8B00"/>
              </a:solidFill>
              <a:ln w="19050">
                <a:solidFill>
                  <a:srgbClr val="ED8B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66-4AFA-ABDD-D8141BDCFB7C}"/>
              </c:ext>
            </c:extLst>
          </c:dPt>
          <c:dLbls>
            <c:dLbl>
              <c:idx val="0"/>
              <c:layout>
                <c:manualLayout>
                  <c:x val="6.3668462034360551E-2"/>
                  <c:y val="-9.9107911737771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66-4AFA-ABDD-D8141BDCFB7C}"/>
                </c:ext>
              </c:extLst>
            </c:dLbl>
            <c:dLbl>
              <c:idx val="1"/>
              <c:layout>
                <c:manualLayout>
                  <c:x val="-6.8493150684931545E-2"/>
                  <c:y val="0.114496768236380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66-4AFA-ABDD-D8141BDCFB7C}"/>
                </c:ext>
              </c:extLst>
            </c:dLbl>
            <c:dLbl>
              <c:idx val="2"/>
              <c:layout>
                <c:manualLayout>
                  <c:x val="-6.3926940639269403E-2"/>
                  <c:y val="-8.86426592797784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6-4AFA-ABDD-D8141BDCF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'1B ZPP s příspěvkem'!$F$4:$F$6</c:f>
              <c:strCache>
                <c:ptCount val="3"/>
                <c:pt idx="0">
                  <c:v>Kupon pro těhotné a novorozence </c:v>
                </c:pt>
                <c:pt idx="1">
                  <c:v>Základní kupony</c:v>
                </c:pt>
                <c:pt idx="2">
                  <c:v>Kupony pro chronicky nemocné</c:v>
                </c:pt>
              </c:strCache>
            </c:strRef>
          </c:cat>
          <c:val>
            <c:numRef>
              <c:f>'1B ZPP s příspěvkem'!$G$4:$G$6</c:f>
              <c:numCache>
                <c:formatCode>#,##0</c:formatCode>
                <c:ptCount val="3"/>
                <c:pt idx="0">
                  <c:v>20270</c:v>
                </c:pt>
                <c:pt idx="1">
                  <c:v>115219</c:v>
                </c:pt>
                <c:pt idx="2">
                  <c:v>2806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66-4AFA-ABDD-D8141BDCF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168401132477937"/>
          <c:y val="0.33288946328823737"/>
          <c:w val="0.48964519454437971"/>
          <c:h val="0.49408835601599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7030A0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u="none" strike="noStrike" baseline="0">
                <a:effectLst/>
              </a:rPr>
              <a:t>Příspěvek pro onkologicky nemocné </a:t>
            </a:r>
          </a:p>
          <a:p>
            <a:pPr>
              <a:defRPr sz="1200"/>
            </a:pPr>
            <a:r>
              <a:rPr lang="cs-CZ" sz="1200" b="0" i="0" baseline="0">
                <a:effectLst/>
              </a:rPr>
              <a:t>- počet čerpání</a:t>
            </a:r>
            <a:endParaRPr lang="cs-CZ" sz="1200">
              <a:effectLst/>
            </a:endParaRPr>
          </a:p>
        </c:rich>
      </c:tx>
      <c:layout>
        <c:manualLayout>
          <c:xMode val="edge"/>
          <c:yMode val="edge"/>
          <c:x val="0.12024361111111112"/>
          <c:y val="3.2925925925925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příspěvkem'!$B$9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příspěvkem'!$B$13</c:f>
              <c:numCache>
                <c:formatCode>#,##0</c:formatCode>
                <c:ptCount val="1"/>
                <c:pt idx="0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2-4F94-AE33-0A53C5AD6D14}"/>
            </c:ext>
          </c:extLst>
        </c:ser>
        <c:ser>
          <c:idx val="1"/>
          <c:order val="1"/>
          <c:tx>
            <c:strRef>
              <c:f>'1B ZPP s příspěvkem'!$C$9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příspěvkem'!$C$13</c:f>
              <c:numCache>
                <c:formatCode>#,##0</c:formatCode>
                <c:ptCount val="1"/>
                <c:pt idx="0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2-4F94-AE33-0A53C5AD6D14}"/>
            </c:ext>
          </c:extLst>
        </c:ser>
        <c:ser>
          <c:idx val="2"/>
          <c:order val="2"/>
          <c:tx>
            <c:strRef>
              <c:f>'1B ZPP s příspěvkem'!$D$9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příspěvkem'!$D$13</c:f>
              <c:numCache>
                <c:formatCode>#,##0</c:formatCode>
                <c:ptCount val="1"/>
                <c:pt idx="0">
                  <c:v>757.84753363228697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2-4F94-AE33-0A53C5AD6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98437672"/>
        <c:axId val="498436360"/>
      </c:barChart>
      <c:catAx>
        <c:axId val="49843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8436360"/>
        <c:crosses val="autoZero"/>
        <c:auto val="1"/>
        <c:lblAlgn val="ctr"/>
        <c:lblOffset val="100"/>
        <c:noMultiLvlLbl val="0"/>
      </c:catAx>
      <c:valAx>
        <c:axId val="498436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43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ED8B0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/>
              <a:t>Příspěvek pro klienty </a:t>
            </a:r>
          </a:p>
          <a:p>
            <a:pPr>
              <a:defRPr sz="1200"/>
            </a:pPr>
            <a:r>
              <a:rPr lang="cs-CZ" sz="1200" dirty="0"/>
              <a:t>s nízkobílkovinnou dietou </a:t>
            </a:r>
          </a:p>
          <a:p>
            <a:pPr>
              <a:defRPr sz="1200"/>
            </a:pPr>
            <a:r>
              <a:rPr lang="cs-CZ" sz="1200" dirty="0"/>
              <a:t>- náklady v tis. Kč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příspěvkem'!$B$2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příspěvkem'!$B$7</c:f>
              <c:numCache>
                <c:formatCode>#,##0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8-45E5-8FC6-CE6409A08DA1}"/>
            </c:ext>
          </c:extLst>
        </c:ser>
        <c:ser>
          <c:idx val="1"/>
          <c:order val="1"/>
          <c:tx>
            <c:strRef>
              <c:f>'1B ZPP s příspěvkem'!$C$2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příspěvkem'!$C$7</c:f>
              <c:numCache>
                <c:formatCode>#,##0</c:formatCode>
                <c:ptCount val="1"/>
                <c:pt idx="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8-45E5-8FC6-CE6409A08DA1}"/>
            </c:ext>
          </c:extLst>
        </c:ser>
        <c:ser>
          <c:idx val="2"/>
          <c:order val="2"/>
          <c:tx>
            <c:strRef>
              <c:f>'1B ZPP s příspěvkem'!$D$2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příspěvkem'!$D$7</c:f>
              <c:numCache>
                <c:formatCode>#,##0</c:formatCode>
                <c:ptCount val="1"/>
                <c:pt idx="0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8-45E5-8FC6-CE6409A0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07686608"/>
        <c:axId val="607683000"/>
      </c:barChart>
      <c:catAx>
        <c:axId val="60768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607683000"/>
        <c:crosses val="autoZero"/>
        <c:auto val="1"/>
        <c:lblAlgn val="ctr"/>
        <c:lblOffset val="100"/>
        <c:noMultiLvlLbl val="0"/>
      </c:catAx>
      <c:valAx>
        <c:axId val="607683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6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 dirty="0">
                <a:effectLst/>
              </a:rPr>
              <a:t>Příspěvek pro klienty </a:t>
            </a:r>
          </a:p>
          <a:p>
            <a:pPr>
              <a:defRPr sz="1200"/>
            </a:pPr>
            <a:r>
              <a:rPr lang="cs-CZ" sz="1200" b="0" i="0" baseline="0" dirty="0">
                <a:effectLst/>
              </a:rPr>
              <a:t>s nízkobílkovinnou dietou</a:t>
            </a:r>
          </a:p>
          <a:p>
            <a:pPr>
              <a:defRPr sz="1200"/>
            </a:pPr>
            <a:r>
              <a:rPr lang="cs-CZ" sz="1200" b="0" i="0" baseline="0" dirty="0">
                <a:effectLst/>
              </a:rPr>
              <a:t>- počet čerpání</a:t>
            </a:r>
            <a:endParaRPr lang="cs-CZ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příspěvkem'!$B$9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příspěvkem'!$B$14</c:f>
              <c:numCache>
                <c:formatCode>#,##0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D-4750-B0AD-C163680CCD4F}"/>
            </c:ext>
          </c:extLst>
        </c:ser>
        <c:ser>
          <c:idx val="1"/>
          <c:order val="1"/>
          <c:tx>
            <c:strRef>
              <c:f>'1B ZPP s příspěvkem'!$C$9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příspěvkem'!$C$14</c:f>
              <c:numCache>
                <c:formatCode>#,##0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D-4750-B0AD-C163680CCD4F}"/>
            </c:ext>
          </c:extLst>
        </c:ser>
        <c:ser>
          <c:idx val="2"/>
          <c:order val="2"/>
          <c:tx>
            <c:strRef>
              <c:f>'1B ZPP s příspěvkem'!$D$9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příspěvkem'!$D$14</c:f>
              <c:numCache>
                <c:formatCode>#,##0</c:formatCode>
                <c:ptCount val="1"/>
                <c:pt idx="0">
                  <c:v>29.936165529385868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D-4750-B0AD-C163680CC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98437672"/>
        <c:axId val="498436360"/>
      </c:barChart>
      <c:catAx>
        <c:axId val="49843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8436360"/>
        <c:crosses val="autoZero"/>
        <c:auto val="1"/>
        <c:lblAlgn val="ctr"/>
        <c:lblOffset val="100"/>
        <c:noMultiLvlLbl val="0"/>
      </c:catAx>
      <c:valAx>
        <c:axId val="498436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43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Nutriční poradenství pro chronicky nemocné </a:t>
            </a:r>
          </a:p>
          <a:p>
            <a:pPr>
              <a:defRPr sz="1200"/>
            </a:pPr>
            <a:r>
              <a:rPr lang="cs-CZ" sz="1200"/>
              <a:t>- náklady v tis. Kč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příspěvkem'!$B$2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18-4AA3-96BC-DE06CD92B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příspěvkem'!$B$5</c:f>
              <c:numCache>
                <c:formatCode>#,##0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8-4AA3-96BC-DE06CD92B98D}"/>
            </c:ext>
          </c:extLst>
        </c:ser>
        <c:ser>
          <c:idx val="1"/>
          <c:order val="1"/>
          <c:tx>
            <c:strRef>
              <c:f>'1B ZPP s příspěvkem'!$C$2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příspěvkem'!$C$5</c:f>
              <c:numCache>
                <c:formatCode>#,##0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18-4AA3-96BC-DE06CD92B98D}"/>
            </c:ext>
          </c:extLst>
        </c:ser>
        <c:ser>
          <c:idx val="2"/>
          <c:order val="2"/>
          <c:tx>
            <c:strRef>
              <c:f>'1B ZPP s příspěvkem'!$D$2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příspěvkem'!$D$5</c:f>
              <c:numCache>
                <c:formatCode>#,##0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18-4AA3-96BC-DE06CD92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07686608"/>
        <c:axId val="607683000"/>
      </c:barChart>
      <c:catAx>
        <c:axId val="60768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607683000"/>
        <c:crosses val="autoZero"/>
        <c:auto val="1"/>
        <c:lblAlgn val="ctr"/>
        <c:lblOffset val="100"/>
        <c:noMultiLvlLbl val="0"/>
      </c:catAx>
      <c:valAx>
        <c:axId val="607683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6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>
                <a:effectLst/>
              </a:rPr>
              <a:t>Nutriční poradenství pro chronicky nemocné </a:t>
            </a:r>
          </a:p>
          <a:p>
            <a:pPr>
              <a:defRPr sz="1200"/>
            </a:pPr>
            <a:r>
              <a:rPr lang="cs-CZ" sz="1200" b="0" i="0" baseline="0">
                <a:effectLst/>
              </a:rPr>
              <a:t>- počet čerpání</a:t>
            </a:r>
            <a:endParaRPr lang="cs-CZ" sz="1200">
              <a:effectLst/>
            </a:endParaRPr>
          </a:p>
        </c:rich>
      </c:tx>
      <c:layout>
        <c:manualLayout>
          <c:xMode val="edge"/>
          <c:yMode val="edge"/>
          <c:x val="0.10744638888888888"/>
          <c:y val="2.822222222222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příspěvkem'!$B$9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příspěvkem'!$B$12</c:f>
              <c:numCache>
                <c:formatCode>#,##0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F-4FDF-A982-0CCCCCCDBC14}"/>
            </c:ext>
          </c:extLst>
        </c:ser>
        <c:ser>
          <c:idx val="1"/>
          <c:order val="1"/>
          <c:tx>
            <c:strRef>
              <c:f>'1B ZPP s příspěvkem'!$C$9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příspěvkem'!$C$12</c:f>
              <c:numCache>
                <c:formatCode>#,##0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F-4FDF-A982-0CCCCCCDBC14}"/>
            </c:ext>
          </c:extLst>
        </c:ser>
        <c:ser>
          <c:idx val="2"/>
          <c:order val="2"/>
          <c:tx>
            <c:strRef>
              <c:f>'1B ZPP s příspěvkem'!$D$9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příspěvkem'!$D$12</c:f>
              <c:numCache>
                <c:formatCode>#,##0</c:formatCode>
                <c:ptCount val="1"/>
                <c:pt idx="0">
                  <c:v>60.196560196560199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F-4FDF-A982-0CCCCCCDB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98437672"/>
        <c:axId val="498436360"/>
      </c:barChart>
      <c:catAx>
        <c:axId val="49843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8436360"/>
        <c:crosses val="autoZero"/>
        <c:auto val="1"/>
        <c:lblAlgn val="ctr"/>
        <c:lblOffset val="100"/>
        <c:noMultiLvlLbl val="0"/>
      </c:catAx>
      <c:valAx>
        <c:axId val="498436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43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Příspěvek pro děti s obezitou </a:t>
            </a:r>
          </a:p>
          <a:p>
            <a:pPr>
              <a:defRPr sz="1200"/>
            </a:pPr>
            <a:r>
              <a:rPr lang="cs-CZ" sz="1200"/>
              <a:t>- náklady v tis. Kč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příspěvkem'!$B$2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příspěvkem'!$B$3</c:f>
              <c:numCache>
                <c:formatCode>#,##0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C-4E67-990E-00D812AC0CEF}"/>
            </c:ext>
          </c:extLst>
        </c:ser>
        <c:ser>
          <c:idx val="1"/>
          <c:order val="1"/>
          <c:tx>
            <c:strRef>
              <c:f>'1B ZPP s příspěvkem'!$C$2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příspěvkem'!$C$3</c:f>
              <c:numCache>
                <c:formatCode>#,##0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C-4E67-990E-00D812AC0CEF}"/>
            </c:ext>
          </c:extLst>
        </c:ser>
        <c:ser>
          <c:idx val="2"/>
          <c:order val="2"/>
          <c:tx>
            <c:strRef>
              <c:f>'1B ZPP s příspěvkem'!$D$2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příspěvkem'!$D$3</c:f>
              <c:numCache>
                <c:formatCode>#,##0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C-4E67-990E-00D812AC0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07686608"/>
        <c:axId val="607683000"/>
      </c:barChart>
      <c:catAx>
        <c:axId val="60768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607683000"/>
        <c:crosses val="autoZero"/>
        <c:auto val="1"/>
        <c:lblAlgn val="ctr"/>
        <c:lblOffset val="100"/>
        <c:noMultiLvlLbl val="0"/>
      </c:catAx>
      <c:valAx>
        <c:axId val="607683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6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>
                <a:effectLst/>
              </a:rPr>
              <a:t>Příspěvek pro děti s obezitou </a:t>
            </a:r>
          </a:p>
          <a:p>
            <a:pPr>
              <a:defRPr sz="1200"/>
            </a:pPr>
            <a:r>
              <a:rPr lang="cs-CZ" sz="1200" b="0" i="0" baseline="0">
                <a:effectLst/>
              </a:rPr>
              <a:t>- počet čerpání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příspěvkem'!$B$9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příspěvkem'!$B$10</c:f>
              <c:numCache>
                <c:formatCode>#,##0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B-41FB-809C-6BF2B27362F0}"/>
            </c:ext>
          </c:extLst>
        </c:ser>
        <c:ser>
          <c:idx val="1"/>
          <c:order val="1"/>
          <c:tx>
            <c:strRef>
              <c:f>'1B ZPP s příspěvkem'!$C$9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příspěvkem'!$C$10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B-41FB-809C-6BF2B27362F0}"/>
            </c:ext>
          </c:extLst>
        </c:ser>
        <c:ser>
          <c:idx val="2"/>
          <c:order val="2"/>
          <c:tx>
            <c:strRef>
              <c:f>'1B ZPP s příspěvkem'!$D$9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příspěvkem'!$D$10</c:f>
              <c:numCache>
                <c:formatCode>#,##0</c:formatCode>
                <c:ptCount val="1"/>
                <c:pt idx="0">
                  <c:v>29.988465974625143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B-41FB-809C-6BF2B2736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98437672"/>
        <c:axId val="498436360"/>
      </c:barChart>
      <c:catAx>
        <c:axId val="498437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8436360"/>
        <c:crosses val="autoZero"/>
        <c:auto val="1"/>
        <c:lblAlgn val="ctr"/>
        <c:lblOffset val="100"/>
        <c:noMultiLvlLbl val="0"/>
      </c:catAx>
      <c:valAx>
        <c:axId val="498436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43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STOP kouření </a:t>
            </a:r>
          </a:p>
          <a:p>
            <a:pPr>
              <a:defRPr sz="1200"/>
            </a:pPr>
            <a:r>
              <a:rPr lang="cs-CZ" sz="1200"/>
              <a:t>- náklady v tis. Kč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'1B ZPP s příspěvkem'!$B$2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příspěvkem'!$B$4</c:f>
              <c:numCache>
                <c:formatCode>#,##0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2-41D8-AFBC-106F1945A390}"/>
            </c:ext>
          </c:extLst>
        </c:ser>
        <c:ser>
          <c:idx val="1"/>
          <c:order val="1"/>
          <c:tx>
            <c:strRef>
              <c:f>'1B ZPP s příspěvkem'!$C$2</c:f>
              <c:strCache>
                <c:ptCount val="1"/>
                <c:pt idx="0">
                  <c:v>rok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příspěvkem'!$C$4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2-41D8-AFBC-106F1945A390}"/>
            </c:ext>
          </c:extLst>
        </c:ser>
        <c:ser>
          <c:idx val="2"/>
          <c:order val="2"/>
          <c:tx>
            <c:strRef>
              <c:f>'1B ZPP s příspěvkem'!$D$2</c:f>
              <c:strCache>
                <c:ptCount val="1"/>
                <c:pt idx="0">
                  <c:v>rok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'1B ZPP s příspěvkem'!$D$4</c:f>
              <c:numCache>
                <c:formatCode>#,##0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2-41D8-AFBC-106F1945A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607686608"/>
        <c:axId val="607683000"/>
      </c:barChart>
      <c:catAx>
        <c:axId val="607686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607683000"/>
        <c:crosses val="autoZero"/>
        <c:auto val="1"/>
        <c:lblAlgn val="ctr"/>
        <c:lblOffset val="100"/>
        <c:noMultiLvlLbl val="0"/>
      </c:catAx>
      <c:valAx>
        <c:axId val="607683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768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494D-A7DF-4168-A66F-1B8B569C91C9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7492-BD84-4D29-8B2B-CC3448356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68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05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80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0550034-9702-5DAF-898A-786329FA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24FF3475-124A-F129-FC8E-02C189F8A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0A7547D-7023-7A60-2170-349B48040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73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6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76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38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028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5BF465C-E09E-2CFE-58BB-F70CDF25E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A28AC10-1012-61EC-D38D-59005B98A5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D177F009-65F6-B08E-DA28-91D55301CF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61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73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73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4A50596-76D4-9388-F1F2-F429F7BE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B84337AE-AFF2-4B00-5170-DBC94AD946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78772BE5-4BB0-0761-949A-354388FBAA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78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2897624-D5F9-4194-EEB9-F441E7B2C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49344AF-5E0D-B382-BB0B-91B471137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11F88724-7644-9652-C022-A616FF40A4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2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63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D44D0DE-B3D1-6DD6-40AD-ED0901F6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DC6D265-7A95-15BD-B457-058692FBEA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0F470BB9-76CE-4523-DCD1-A44CCE523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24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06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0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2" cy="44862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926783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59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10156" cy="44862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910157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9650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83467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83467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083465" cy="1501398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5066416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092012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92013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092011" cy="1501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9092011" cy="2735262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4545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9104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690688"/>
            <a:ext cx="9109104" cy="4237037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0322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100559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0559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abulku 5">
            <a:extLst>
              <a:ext uri="{FF2B5EF4-FFF2-40B4-BE49-F238E27FC236}">
                <a16:creationId xmlns:a16="http://schemas.microsoft.com/office/drawing/2014/main" id="{7E422F41-AAA7-6E0A-CD63-836B3B5183A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690688"/>
            <a:ext cx="9100558" cy="42370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2941920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312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312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435192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655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310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01654" y="1825625"/>
            <a:ext cx="444310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1772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07517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37544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375447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71858" y="1681163"/>
            <a:ext cx="437544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71858" y="2505075"/>
            <a:ext cx="4375447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7685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65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0744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484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140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442" y="1300840"/>
            <a:ext cx="3932237" cy="425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140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444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432262"/>
            <a:ext cx="9868593" cy="125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685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1442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109105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84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596" y="1122363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94" y="3602038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6566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6C52D52-DA46-899A-972D-760F5F3B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28" y="365125"/>
            <a:ext cx="656705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3BDA9C0-42F4-3B9F-51AA-1BA6B39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228" y="1825625"/>
            <a:ext cx="7546571" cy="4351338"/>
          </a:xfrm>
        </p:spPr>
        <p:txBody>
          <a:bodyPr/>
          <a:lstStyle>
            <a:lvl3pPr>
              <a:defRPr sz="1600">
                <a:latin typeface="+mj-lt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706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847" y="2546350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845" y="5026025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09685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32B08C-8D1F-52A2-0C92-3257EC10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454" y="481503"/>
            <a:ext cx="697308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13E4CF4-18B2-7E13-DC24-F64F94DA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453" y="1942003"/>
            <a:ext cx="4116185" cy="43513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F4235A7-1CBD-96F8-6F47-EB4DE127A69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75777" y="1942003"/>
            <a:ext cx="4116185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3806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7424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3455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5989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5B2051E-4D7A-E04B-6116-E266611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8FD4DA46-9A12-9396-F989-6454F34C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5770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28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43407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43407" cy="565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43406" cy="15013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9943406" cy="27352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graf.</a:t>
            </a:r>
          </a:p>
        </p:txBody>
      </p:sp>
    </p:spTree>
    <p:extLst>
      <p:ext uri="{BB962C8B-B14F-4D97-AF65-F5344CB8AC3E}">
        <p14:creationId xmlns:p14="http://schemas.microsoft.com/office/powerpoint/2010/main" val="3371812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444760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760F8326-7988-39E9-932B-CBF94D0D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964276"/>
            <a:ext cx="4736869" cy="52126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829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190535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18469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918470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953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5838"/>
            <a:ext cx="9926781" cy="39211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26782" cy="76041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690688"/>
            <a:ext cx="9926781" cy="565150"/>
          </a:xfrm>
        </p:spPr>
        <p:txBody>
          <a:bodyPr/>
          <a:lstStyle>
            <a:lvl1pPr>
              <a:defRPr sz="3200">
                <a:solidFill>
                  <a:srgbClr val="ED8B00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896121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893531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893532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389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18468" cy="4486274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8469" cy="7604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18469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8645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8469" cy="7604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18469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4898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01844" cy="7604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01844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01843" cy="1501398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518740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8469" cy="7604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18469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18468" cy="1501398"/>
          </a:xfr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9918468" cy="2735262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04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0156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10156" cy="565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690688"/>
            <a:ext cx="9910155" cy="42370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na ikonu přidáte graf.</a:t>
            </a:r>
          </a:p>
        </p:txBody>
      </p:sp>
    </p:spTree>
    <p:extLst>
      <p:ext uri="{BB962C8B-B14F-4D97-AF65-F5344CB8AC3E}">
        <p14:creationId xmlns:p14="http://schemas.microsoft.com/office/powerpoint/2010/main" val="6505073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26782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199" y="1690688"/>
            <a:ext cx="9926781" cy="42370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927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26782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abulku 5">
            <a:extLst>
              <a:ext uri="{FF2B5EF4-FFF2-40B4-BE49-F238E27FC236}">
                <a16:creationId xmlns:a16="http://schemas.microsoft.com/office/drawing/2014/main" id="{7E422F41-AAA7-6E0A-CD63-836B3B5183A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199" y="1690688"/>
            <a:ext cx="9926781" cy="42370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370295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95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5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71935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99248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99248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928332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8469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4578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18662" y="1825625"/>
            <a:ext cx="4838007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743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08568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475467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754676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10349" y="1681163"/>
            <a:ext cx="483800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10347" y="2505075"/>
            <a:ext cx="4838007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997895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847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8787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910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080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0840"/>
            <a:ext cx="4517877" cy="4256319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080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003179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168924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168925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97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596" y="1122363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94" y="3602038"/>
            <a:ext cx="714340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1003689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444840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802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596" y="1122363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94" y="3602038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5522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6C52D52-DA46-899A-972D-760F5F3B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28" y="365125"/>
            <a:ext cx="656705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3BDA9C0-42F4-3B9F-51AA-1BA6B39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228" y="1825625"/>
            <a:ext cx="7546571" cy="4351338"/>
          </a:xfrm>
        </p:spPr>
        <p:txBody>
          <a:bodyPr/>
          <a:lstStyle>
            <a:lvl3pPr>
              <a:defRPr sz="1600">
                <a:latin typeface="+mj-lt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163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847" y="2546350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845" y="5026025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8276282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32B08C-8D1F-52A2-0C92-3257EC10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454" y="481503"/>
            <a:ext cx="697308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13E4CF4-18B2-7E13-DC24-F64F94DA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453" y="1942003"/>
            <a:ext cx="4116185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F4235A7-1CBD-96F8-6F47-EB4DE127A69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75777" y="1942003"/>
            <a:ext cx="4116185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1352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9237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ekce textu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8432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7949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5B2051E-4D7A-E04B-6116-E266611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8FD4DA46-9A12-9396-F989-6454F34C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008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6C52D52-DA46-899A-972D-760F5F3B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28" y="365125"/>
            <a:ext cx="656705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3BDA9C0-42F4-3B9F-51AA-1BA6B39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228" y="1825625"/>
            <a:ext cx="754657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954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0122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2458528"/>
            <a:ext cx="4736869" cy="2976114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EAEE65-BC26-54C6-1855-7B71297A5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6700" y="1628775"/>
            <a:ext cx="4737100" cy="8302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25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847" y="2546350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845" y="5026025"/>
            <a:ext cx="714340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68905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32B08C-8D1F-52A2-0C92-3257EC10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454" y="481503"/>
            <a:ext cx="697308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13E4CF4-18B2-7E13-DC24-F64F94DA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453" y="1942003"/>
            <a:ext cx="4116185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F4235A7-1CBD-96F8-6F47-EB4DE127A69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75777" y="1942003"/>
            <a:ext cx="4116185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92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988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593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838"/>
            <a:ext cx="9935093" cy="3921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35095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35095" cy="565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690688"/>
            <a:ext cx="9935095" cy="565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20636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89952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123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9510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21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2" cy="44862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2678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79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5838"/>
            <a:ext cx="9926779" cy="3921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26781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9926780" cy="565150"/>
          </a:xfrm>
        </p:spPr>
        <p:txBody>
          <a:bodyPr/>
          <a:lstStyle>
            <a:lvl1pPr>
              <a:defRPr sz="320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95965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1" cy="4486274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92678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37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1" cy="4486274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926782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36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8469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18469" cy="565150"/>
          </a:xfr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93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10157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365125"/>
            <a:ext cx="9910158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10156" cy="1501398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4521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2" cy="44862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926782" cy="760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80845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926781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926782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926780" cy="1501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9926780" cy="2735262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74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83467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83467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690688"/>
            <a:ext cx="9083466" cy="4237037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064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95171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171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25258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3647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51647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10200" y="1825625"/>
            <a:ext cx="4451647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63522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455127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114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597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80318" y="1681163"/>
            <a:ext cx="4114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318" y="2505075"/>
            <a:ext cx="4114597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14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474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45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35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798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0840"/>
            <a:ext cx="4295686" cy="4373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7989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9801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0557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100559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677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533FF-D3CD-FFCD-B57C-0FEC1FD58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E78DF-CDDE-6834-757E-62743CFE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1A0AEA-6388-784D-FB32-538758C4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A01-26C6-4739-A6C9-D2FEC1E966F1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97BCDA-DFB9-A86C-65CB-D35C3D04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D7B780-6688-4AFB-0186-CE40D132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0648-4C59-4AF5-A53B-971950CDE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9908195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99081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34283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7850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596" y="1122363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594" y="3602038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179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96C52D52-DA46-899A-972D-760F5F3B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228" y="365125"/>
            <a:ext cx="6567056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3BDA9C0-42F4-3B9F-51AA-1BA6B39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228" y="1825625"/>
            <a:ext cx="7546571" cy="4351338"/>
          </a:xfrm>
        </p:spPr>
        <p:txBody>
          <a:bodyPr/>
          <a:lstStyle>
            <a:lvl3pPr>
              <a:defRPr sz="1600">
                <a:latin typeface="+mj-lt"/>
              </a:defRPr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886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0A6A6-23DD-69A9-FD29-F48EB558F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847" y="2546350"/>
            <a:ext cx="71434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CF1610-9B6D-C7D3-DAB3-47CBCEDC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845" y="5026025"/>
            <a:ext cx="7143405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406665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178B1C9D-831F-C5A2-E8C0-A13944750E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038" y="2546350"/>
            <a:ext cx="2011362" cy="21113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32B08C-8D1F-52A2-0C92-3257EC10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454" y="481503"/>
            <a:ext cx="697308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13E4CF4-18B2-7E13-DC24-F64F94DA6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453" y="1942003"/>
            <a:ext cx="4116185" cy="43513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F4235A7-1CBD-96F8-6F47-EB4DE127A69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75777" y="1942003"/>
            <a:ext cx="4116185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772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30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26195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26196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302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5838"/>
            <a:ext cx="9092013" cy="392112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92013" cy="76041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92013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9092012" cy="565150"/>
          </a:xfrm>
        </p:spPr>
        <p:txBody>
          <a:bodyPr/>
          <a:lstStyle>
            <a:lvl1pPr>
              <a:defRPr sz="3200">
                <a:solidFill>
                  <a:srgbClr val="ED8B00"/>
                </a:solidFill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66456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9109104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270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109105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3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0156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2356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52161" y="1825625"/>
            <a:ext cx="4896196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110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83467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83467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92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109105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109103" cy="1501399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630814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8912551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10197"/>
            <a:ext cx="8912551" cy="520077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8912549" cy="1501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8912549" cy="2735262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40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9104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690688"/>
            <a:ext cx="9109104" cy="4237037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559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083466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83467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abulku 5">
            <a:extLst>
              <a:ext uri="{FF2B5EF4-FFF2-40B4-BE49-F238E27FC236}">
                <a16:creationId xmlns:a16="http://schemas.microsoft.com/office/drawing/2014/main" id="{7E422F41-AAA7-6E0A-CD63-836B3B5183A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199" y="1690688"/>
            <a:ext cx="9083465" cy="42370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3446587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9616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9616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5862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910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426009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21296" y="1825625"/>
            <a:ext cx="4426009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0070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78433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292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29271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88950" y="1681163"/>
            <a:ext cx="452927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88950" y="2505075"/>
            <a:ext cx="4529271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75441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783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0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7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33507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2138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21382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51913" y="1681163"/>
            <a:ext cx="48213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51913" y="2505075"/>
            <a:ext cx="4821382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0522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93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774" y="1300840"/>
            <a:ext cx="4495088" cy="425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93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8055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032191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032193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91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6323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938" y="1097279"/>
            <a:ext cx="5870961" cy="14297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6938" y="2527069"/>
            <a:ext cx="5870961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93866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533FF-D3CD-FFCD-B57C-0FEC1FD58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E78DF-CDDE-6834-757E-62743CFE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1A0AEA-6388-784D-FB32-538758C4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A01-26C6-4739-A6C9-D2FEC1E966F1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97BCDA-DFB9-A86C-65CB-D35C3D04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D7B780-6688-4AFB-0186-CE40D132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0648-4C59-4AF5-A53B-971950CDE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99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379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F025DF-A02A-0F02-5059-6461577C4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097279"/>
            <a:ext cx="4736869" cy="507968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439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0B92C-377D-AA50-F1E5-FF6C49A1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CE8D8B-310D-3B0C-409B-32CF82E43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073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5B2051E-4D7A-E04B-6116-E266611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8FD4DA46-9A12-9396-F989-6454F34C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28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4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18469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43119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2458528"/>
            <a:ext cx="4736869" cy="297611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F3BAB7-FEEC-F70A-6F9B-BAD5782779EE}"/>
              </a:ext>
            </a:extLst>
          </p:cNvPr>
          <p:cNvSpPr txBox="1">
            <a:spLocks/>
          </p:cNvSpPr>
          <p:nvPr userDrawn="1"/>
        </p:nvSpPr>
        <p:spPr>
          <a:xfrm>
            <a:off x="6616930" y="1820173"/>
            <a:ext cx="4736869" cy="63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chemeClr val="tx1"/>
                </a:solidFill>
              </a:rPr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94975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5B2051E-4D7A-E04B-6116-E266611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8FD4DA46-9A12-9396-F989-6454F34C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03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506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2458528"/>
            <a:ext cx="4736869" cy="29761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F3BAB7-FEEC-F70A-6F9B-BAD5782779EE}"/>
              </a:ext>
            </a:extLst>
          </p:cNvPr>
          <p:cNvSpPr txBox="1">
            <a:spLocks/>
          </p:cNvSpPr>
          <p:nvPr userDrawn="1"/>
        </p:nvSpPr>
        <p:spPr>
          <a:xfrm>
            <a:off x="6616930" y="1820173"/>
            <a:ext cx="4736869" cy="63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chemeClr val="tx1"/>
                </a:solidFill>
              </a:rPr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47434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5B2051E-4D7A-E04B-6116-E266611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097279"/>
            <a:ext cx="4736869" cy="1429789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8FD4DA46-9A12-9396-F989-6454F34C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930" y="2527069"/>
            <a:ext cx="4736869" cy="36498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7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1570008"/>
            <a:ext cx="4736869" cy="386463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999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FC63368-A487-73A5-5DC7-2786CAA2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30" y="2458528"/>
            <a:ext cx="4736869" cy="2976114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EAEE65-BC26-54C6-1855-7B71297A5B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6700" y="1628775"/>
            <a:ext cx="4737100" cy="83026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919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092011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092013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6913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55838"/>
            <a:ext cx="9100558" cy="3921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0558" cy="76041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0559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9100558" cy="565150"/>
          </a:xfrm>
        </p:spPr>
        <p:txBody>
          <a:bodyPr/>
          <a:lstStyle>
            <a:lvl1pPr>
              <a:defRPr sz="3200">
                <a:solidFill>
                  <a:srgbClr val="ED8B00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8384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34741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34742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0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2442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9104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602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0558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0559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4625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109105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1501398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371195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17650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17650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473AD2DA-88A3-9CD0-AD47-CCD7EE37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17649" cy="15013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3192463"/>
            <a:ext cx="9117649" cy="2735262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788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109105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objekt grafu 4">
            <a:extLst>
              <a:ext uri="{FF2B5EF4-FFF2-40B4-BE49-F238E27FC236}">
                <a16:creationId xmlns:a16="http://schemas.microsoft.com/office/drawing/2014/main" id="{C6BDC0F1-F5B2-7490-8CD4-A714CCE6311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690688"/>
            <a:ext cx="9109104" cy="4237037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37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092012" cy="760413"/>
          </a:xfrm>
        </p:spPr>
        <p:txBody>
          <a:bodyPr/>
          <a:lstStyle>
            <a:lvl1pPr>
              <a:defRPr sz="3600">
                <a:solidFill>
                  <a:srgbClr val="7030A0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92013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abulku 5">
            <a:extLst>
              <a:ext uri="{FF2B5EF4-FFF2-40B4-BE49-F238E27FC236}">
                <a16:creationId xmlns:a16="http://schemas.microsoft.com/office/drawing/2014/main" id="{7E422F41-AAA7-6E0A-CD63-836B3B5183A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199" y="1690688"/>
            <a:ext cx="9092011" cy="42370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2329744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44583-27FC-BDAD-4619-45139BE6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1410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4E6F6-6D7D-C3FF-6F96-C15541992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1410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62680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15696-812B-B19F-3D18-6C762E7C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0200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3FFD9-1EB6-E1C8-2621-1F964DBD9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79834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8DF0964D-3E6F-F90D-C4C3-19FCF4102CD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78566" y="1825625"/>
            <a:ext cx="4579834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906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23F86-CA83-056A-53B5-AAB5BB9F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90425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B054CC-3CCB-3AE0-3627-32ED802C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5079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7D7F19-88AD-0698-1AC7-A9E3D08FD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50792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6D418FF-EB5C-956E-1D1D-80CD4310F4A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79422" y="1681163"/>
            <a:ext cx="445079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D8B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B39FB1E1-D152-7937-5426-B4779A7553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79422" y="2505075"/>
            <a:ext cx="4450792" cy="36845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223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6F098-78AD-6C8D-A310-5D911783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65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97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363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593" y="1300840"/>
            <a:ext cx="5361399" cy="425631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0363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08276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657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A0B58-2E21-90CB-5B9A-E1880F38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662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750B82-F295-157D-25EE-DB975F54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232" y="1300840"/>
            <a:ext cx="4401084" cy="42563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F7AF35-4DF1-797B-328E-60DD7714E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662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079530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595381EA-95B3-5BC3-837D-2374CEC0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040737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Nadpis 9">
            <a:extLst>
              <a:ext uri="{FF2B5EF4-FFF2-40B4-BE49-F238E27FC236}">
                <a16:creationId xmlns:a16="http://schemas.microsoft.com/office/drawing/2014/main" id="{F571AA73-FF85-D060-F152-0464863A6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040738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960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0302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533FF-D3CD-FFCD-B57C-0FEC1FD58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E78DF-CDDE-6834-757E-62743CFED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1A0AEA-6388-784D-FB32-538758C4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AA01-26C6-4739-A6C9-D2FEC1E966F1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97BCDA-DFB9-A86C-65CB-D35C3D04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D7B780-6688-4AFB-0186-CE40D132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0648-4C59-4AF5-A53B-971950CDE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7051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9103" cy="4486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109105" cy="132556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92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5838"/>
            <a:ext cx="9092013" cy="3921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92013" cy="760413"/>
          </a:xfrm>
        </p:spPr>
        <p:txBody>
          <a:bodyPr/>
          <a:lstStyle>
            <a:lvl1pPr>
              <a:defRPr>
                <a:solidFill>
                  <a:srgbClr val="70208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B92F8A-2455-7D8D-A7BA-D617176B9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92013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4CBE873B-7B3B-6323-A38D-2899A10A79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90688"/>
            <a:ext cx="9092012" cy="565150"/>
          </a:xfrm>
        </p:spPr>
        <p:txBody>
          <a:bodyPr/>
          <a:lstStyle>
            <a:lvl1pPr>
              <a:defRPr sz="3200">
                <a:solidFill>
                  <a:srgbClr val="ED8B00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142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9100557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A2ACD85-A113-253E-6264-ADF3AF0D3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5"/>
            <a:ext cx="9100559" cy="132556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355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8160D-BE9C-BF3D-CF39-3D1DE3BA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9"/>
            <a:ext cx="9057828" cy="4486274"/>
          </a:xfrm>
        </p:spPr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30275"/>
            <a:ext cx="9057829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057830" cy="56515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686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9">
            <a:extLst>
              <a:ext uri="{FF2B5EF4-FFF2-40B4-BE49-F238E27FC236}">
                <a16:creationId xmlns:a16="http://schemas.microsoft.com/office/drawing/2014/main" id="{A898BE4A-76E7-8A3B-B3F5-D50329346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0275"/>
            <a:ext cx="9109104" cy="760413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AFD84F-C5BA-0259-32D9-5F0950D0E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5125"/>
            <a:ext cx="9109105" cy="565150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01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5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15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609C0EF9-7775-AE68-1B05-EEB20D4B2D0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83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FB65E-F165-EB97-794D-107C0E3A0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99C-0976-48D3-9EDF-8A7ADA608086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2CE70-4098-6296-2B2A-2F9E4F57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54CF7-739B-3BBF-75BD-4A74841B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1B33-871D-4AFE-A837-92A1DF90C3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6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3B72B1-37D4-1E44-1F0B-C6BAA6A2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869C-2C85-DCA6-79BB-6033F5A8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FB65E-F165-EB97-794D-107C0E3A0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99C-0976-48D3-9EDF-8A7ADA608086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2CE70-4098-6296-2B2A-2F9E4F57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54CF7-739B-3BBF-75BD-4A74841B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1B33-871D-4AFE-A837-92A1DF90C3BD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3E5B58-CE29-7A69-16B8-A3DF66789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" y="0"/>
            <a:ext cx="12171481" cy="6858000"/>
          </a:xfrm>
          <a:prstGeom prst="rect">
            <a:avLst/>
          </a:prstGeom>
        </p:spPr>
      </p:pic>
      <p:pic>
        <p:nvPicPr>
          <p:cNvPr id="13" name="Obrázek 12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BCC1996D-9133-0208-3A6C-1A4450080F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67" y="1321424"/>
            <a:ext cx="5402828" cy="44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91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09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Obrázek 5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928546CC-68F9-8B06-FD89-E0A0B390552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763"/>
            <a:ext cx="9083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834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FA9F6A32-2E19-A2E8-16C5-9E763A19840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EB8EEBBD-0114-8652-5137-042C7D5A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2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90E1F-ADD7-8C58-D999-56A2403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4" y="365125"/>
            <a:ext cx="7862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DC046F-C337-23FC-CC74-0FCE9A73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1825625"/>
            <a:ext cx="7862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11EB7FEB-2988-2E40-65E7-0E89553FCB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6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072B37D4-F021-EB75-9680-C8693C9D73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22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DDCA3-1522-DB67-8B49-BC28311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208" y="1199071"/>
            <a:ext cx="4754592" cy="13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0273C9-BD50-3704-8846-2B9881EB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9208" y="2544791"/>
            <a:ext cx="4754592" cy="363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7E26AA-2D6F-3357-84D9-C66CFFF4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C17F-3C34-4958-83F4-AB2F723E8FB3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A0D1C-7B21-907C-C4BA-0F1E3A8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FAF08-DE32-8C4C-5F8F-92D9ADFF8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CF89-C996-44CE-9A06-FDAAA11ACC8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015BBFEF-32D2-F9FC-9659-29468183EB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Proxima Nova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3B72B1-37D4-1E44-1F0B-C6BAA6A2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869C-2C85-DCA6-79BB-6033F5A8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FB65E-F165-EB97-794D-107C0E3A0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99C-0976-48D3-9EDF-8A7ADA608086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2CE70-4098-6296-2B2A-2F9E4F57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54CF7-739B-3BBF-75BD-4A74841B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1B33-871D-4AFE-A837-92A1DF90C3BD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3E5B58-CE29-7A69-16B8-A3DF66789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9" y="0"/>
            <a:ext cx="12171481" cy="6858000"/>
          </a:xfrm>
          <a:prstGeom prst="rect">
            <a:avLst/>
          </a:prstGeom>
        </p:spPr>
      </p:pic>
      <p:pic>
        <p:nvPicPr>
          <p:cNvPr id="9" name="Obrázek 8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5494ADE3-A08E-EC5E-D587-9A6B051C05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83" r:id="rId3"/>
    <p:sldLayoutId id="2147483840" r:id="rId4"/>
    <p:sldLayoutId id="21474838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5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15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5934DC2B-BBE4-2C7E-CDBC-B9C8884688B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90" r:id="rId18"/>
    <p:sldLayoutId id="214748389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EB8EEBBD-0114-8652-5137-042C7D5A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2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90E1F-ADD7-8C58-D999-56A2403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4" y="365125"/>
            <a:ext cx="7862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DC046F-C337-23FC-CC74-0FCE9A73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1825625"/>
            <a:ext cx="7862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F0D81251-B2FC-3A4C-270E-314C2CEF9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20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6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072B37D4-F021-EB75-9680-C8693C9D73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DDCA3-1522-DB67-8B49-BC28311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208" y="1199071"/>
            <a:ext cx="4754592" cy="13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0273C9-BD50-3704-8846-2B9881EB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9208" y="2544791"/>
            <a:ext cx="4754592" cy="363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7E26AA-2D6F-3357-84D9-C66CFFF4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C17F-3C34-4958-83F4-AB2F723E8FB3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A0D1C-7B21-907C-C4BA-0F1E3A8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FAF08-DE32-8C4C-5F8F-92D9ADFF8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CF89-C996-44CE-9A06-FDAAA11ACC8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050C6CB5-1934-5F90-DBB4-CC53CD9CBF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EB8EEBBD-0114-8652-5137-042C7D5A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2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90E1F-ADD7-8C58-D999-56A2403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4" y="365125"/>
            <a:ext cx="7862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DC046F-C337-23FC-CC74-0FCE9A73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1825625"/>
            <a:ext cx="7862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Obrázek 6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7F4D74AF-3BCB-3256-7E6F-EB944DE4E8A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8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3B72B1-37D4-1E44-1F0B-C6BAA6A2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869C-2C85-DCA6-79BB-6033F5A8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FB65E-F165-EB97-794D-107C0E3A0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99C-0976-48D3-9EDF-8A7ADA608086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2CE70-4098-6296-2B2A-2F9E4F57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54CF7-739B-3BBF-75BD-4A74841B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1B33-871D-4AFE-A837-92A1DF90C3BD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3E5B58-CE29-7A69-16B8-A3DF66789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9" y="0"/>
            <a:ext cx="12171481" cy="6858000"/>
          </a:xfrm>
          <a:prstGeom prst="rect">
            <a:avLst/>
          </a:prstGeom>
        </p:spPr>
      </p:pic>
      <p:pic>
        <p:nvPicPr>
          <p:cNvPr id="9" name="Obrázek 8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55EC5997-DEFA-D847-5434-7E19AC2FD2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6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072B37D4-F021-EB75-9680-C8693C9D73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22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DDCA3-1522-DB67-8B49-BC28311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0273C9-BD50-3704-8846-2B9881EB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7E26AA-2D6F-3357-84D9-C66CFFF4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C17F-3C34-4958-83F4-AB2F723E8FB3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A0D1C-7B21-907C-C4BA-0F1E3A8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FAF08-DE32-8C4C-5F8F-92D9ADFF8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CF89-C996-44CE-9A06-FDAAA11ACC8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6C486862-951A-D2E9-3A68-42C6FDB57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6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072B37D4-F021-EB75-9680-C8693C9D73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22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DDCA3-1522-DB67-8B49-BC28311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0273C9-BD50-3704-8846-2B9881EB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7E26AA-2D6F-3357-84D9-C66CFFF4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C17F-3C34-4958-83F4-AB2F723E8FB3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A0D1C-7B21-907C-C4BA-0F1E3A8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FAF08-DE32-8C4C-5F8F-92D9ADFF8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CF89-C996-44CE-9A06-FDAAA11ACC8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65CBC657-B4F8-7530-D936-2B1AAD0240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15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15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15B8D3C0-08C4-9613-3751-E3D1B665D7D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EB8EEBBD-0114-8652-5137-042C7D5A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23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90E1F-ADD7-8C58-D999-56A2403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344" y="365125"/>
            <a:ext cx="78624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DC046F-C337-23FC-CC74-0FCE9A73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44" y="1825625"/>
            <a:ext cx="7862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A0E75080-15B2-2B87-8F08-C0A67E910DB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7D2726-E533-B61E-F888-36F2735E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E66E76-DEE8-561D-A097-869740FF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17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98221E7A-EF9A-525F-FD3A-B26F39242B0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32" y="0"/>
            <a:ext cx="143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58" r:id="rId19"/>
    <p:sldLayoutId id="21474837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8;p6" descr="Obsah obrázku kruh, Astronomický objekt, planeta, Barevnost&#10;&#10;Popis byl vytvořen automaticky">
            <a:extLst>
              <a:ext uri="{FF2B5EF4-FFF2-40B4-BE49-F238E27FC236}">
                <a16:creationId xmlns:a16="http://schemas.microsoft.com/office/drawing/2014/main" id="{072B37D4-F021-EB75-9680-C8693C9D73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022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ADDCA3-1522-DB67-8B49-BC283114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208" y="1199071"/>
            <a:ext cx="4754592" cy="13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0273C9-BD50-3704-8846-2B9881EB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9208" y="2544791"/>
            <a:ext cx="4754592" cy="3632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7E26AA-2D6F-3357-84D9-C66CFFF4C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C17F-3C34-4958-83F4-AB2F723E8FB3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FA0D1C-7B21-907C-C4BA-0F1E3A8AB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7FAF08-DE32-8C4C-5F8F-92D9ADFF8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CF89-C996-44CE-9A06-FDAAA11ACC8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18C62F4F-ADB5-20A4-73B2-AAA632E107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2082"/>
          </a:solidFill>
          <a:latin typeface="Proxima Nova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3B72B1-37D4-1E44-1F0B-C6BAA6A2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869C-2C85-DCA6-79BB-6033F5A8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9FB65E-F165-EB97-794D-107C0E3A0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C99C-0976-48D3-9EDF-8A7ADA608086}" type="datetimeFigureOut">
              <a:rPr lang="cs-CZ" smtClean="0"/>
              <a:t>30.05.2025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2CE70-4098-6296-2B2A-2F9E4F574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E54CF7-739B-3BBF-75BD-4A74841B6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1B33-871D-4AFE-A837-92A1DF90C3BD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3E5B58-CE29-7A69-16B8-A3DF66789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" y="0"/>
            <a:ext cx="12171481" cy="6858000"/>
          </a:xfrm>
          <a:prstGeom prst="rect">
            <a:avLst/>
          </a:prstGeom>
        </p:spPr>
      </p:pic>
      <p:pic>
        <p:nvPicPr>
          <p:cNvPr id="9" name="Obrázek 8" descr="Obsah obrázku Písmo, Grafika, logo, symbol&#10;&#10;Popis byl vytvořen automaticky">
            <a:extLst>
              <a:ext uri="{FF2B5EF4-FFF2-40B4-BE49-F238E27FC236}">
                <a16:creationId xmlns:a16="http://schemas.microsoft.com/office/drawing/2014/main" id="{AD65A840-0BC8-2ED4-0131-DBA1801DAD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72" y="3175"/>
            <a:ext cx="921828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9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/>
          <a:stretch/>
        </p:blipFill>
        <p:spPr>
          <a:xfrm>
            <a:off x="0" y="1"/>
            <a:ext cx="7594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bsah obrázku kruh, Astronomický objekt, planeta, Barevnost&#10;&#10;Popis byl vytvořen automaticky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37849" t="1876" r="960" b="8210"/>
          <a:stretch/>
        </p:blipFill>
        <p:spPr>
          <a:xfrm>
            <a:off x="4731657" y="0"/>
            <a:ext cx="7460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995201" y="2402936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99332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6949507" y="2295320"/>
            <a:ext cx="4759893" cy="1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OZDRAVNÉ </a:t>
            </a:r>
          </a:p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POBYTY </a:t>
            </a:r>
          </a:p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PRO DĚTI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1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7648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DDF51-4BCD-8A9E-DE2B-2E9726E4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1285639"/>
            <a:ext cx="9903779" cy="4609419"/>
          </a:xfrm>
        </p:spPr>
        <p:txBody>
          <a:bodyPr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ED8B23"/>
                </a:solidFill>
                <a:ea typeface="Proxima Nova"/>
                <a:cs typeface="Proxima Nova"/>
                <a:sym typeface="Proxima Nova"/>
              </a:rPr>
              <a:t>ZÁKLADNÍ PODMÍNKY</a:t>
            </a:r>
            <a:endParaRPr lang="cs-CZ" sz="1200" b="1" dirty="0">
              <a:solidFill>
                <a:srgbClr val="ED8B23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Příspěvek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až 10 000 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Kč je určen na klimatický (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přímořský/vysokohorský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) nebo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lázeňský léčebně ozdravný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 pobyt, (který není hrazen z veřejného zdravotního pojištění) s minimální délkou pobytu 15 dní (14 nocí). 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Příspěvek je určen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pro děti do 18 let s chronickými respiračními a dermatologickými chorobami 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(LOP) nebo pro děti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s obezitou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Pobyt musí být definován jako léčebně ozdravný pobyt a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musí být zajištěn prostřednictvím cestovní kanceláře 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nebo </a:t>
            </a:r>
            <a:r>
              <a:rPr lang="cs-CZ" sz="1200" b="1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lázeňským zařízením 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(z příspěvku nelze financovat individuální zájezd rodiče s dítětem např. k moři, byť je organizován cestovní kanceláří). </a:t>
            </a:r>
            <a:r>
              <a:rPr lang="cs-CZ" sz="1200" dirty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Příspěvek není určen pro doprovod dítěte. 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Příspěvek lze čerpat v daném roce pouze na jeden typ pobytu (klimatický nebo lázeňský léčebně ozdravný). 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V roce 2024 využilo příspěvku 10 000 Kč 142 dětí</a:t>
            </a:r>
          </a:p>
          <a:p>
            <a:pPr>
              <a:spcBef>
                <a:spcPts val="600"/>
              </a:spcBef>
            </a:pPr>
            <a:endParaRPr lang="cs-CZ" sz="1400" dirty="0">
              <a:solidFill>
                <a:srgbClr val="ED8B23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200" b="1" dirty="0">
                <a:solidFill>
                  <a:srgbClr val="ED8B23"/>
                </a:solidFill>
              </a:rPr>
              <a:t>DIAGNÓZY: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alergické onemocnění horních cest dýchacích způsobené inhalačními alergeny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astma </a:t>
            </a:r>
            <a:r>
              <a:rPr lang="cs-CZ" sz="1200" dirty="0" err="1"/>
              <a:t>bronchiale</a:t>
            </a:r>
            <a:r>
              <a:rPr lang="cs-CZ" sz="1200" dirty="0"/>
              <a:t> 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chronická bronchitis 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psoriáza všech forem 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atopický ekzém </a:t>
            </a:r>
          </a:p>
          <a:p>
            <a:pPr lvl="0">
              <a:spcBef>
                <a:spcPts val="600"/>
              </a:spcBef>
            </a:pPr>
            <a:r>
              <a:rPr lang="cs-CZ" sz="1200" dirty="0"/>
              <a:t>obezita </a:t>
            </a:r>
          </a:p>
          <a:p>
            <a:pPr lvl="0">
              <a:spcBef>
                <a:spcPts val="600"/>
              </a:spcBef>
            </a:pPr>
            <a:endParaRPr lang="cs-CZ" sz="1200" dirty="0"/>
          </a:p>
          <a:p>
            <a:pPr marL="0" lvl="0" indent="0">
              <a:spcBef>
                <a:spcPts val="600"/>
              </a:spcBef>
              <a:buNone/>
            </a:pPr>
            <a:r>
              <a:rPr lang="cs-CZ" sz="1200" b="1" dirty="0">
                <a:solidFill>
                  <a:srgbClr val="ED8B23"/>
                </a:solidFill>
              </a:rPr>
              <a:t>HISTORIE:</a:t>
            </a:r>
            <a:endParaRPr lang="cs-CZ" sz="1200" dirty="0"/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Do roku 2022 (včetně) byl přímořský pobyt v Chorvatsku organizován přímo OZP, standardně se účastnilo cca 400-480 dětí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Velký zájem především před nástupem pandemie Covid-19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Následně zájem klesl i z důvodu bezpečnostní situace (válka na Ukrajině) a ekonomické situace (zdražení elektřiny)</a:t>
            </a:r>
          </a:p>
          <a:p>
            <a:pPr>
              <a:spcBef>
                <a:spcPts val="600"/>
              </a:spcBef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Od 2024 podpora ozdravných pobytů pro děti formou příspěvku</a:t>
            </a:r>
            <a:endParaRPr lang="cs-CZ" sz="1200" dirty="0"/>
          </a:p>
          <a:p>
            <a:endParaRPr lang="cs-CZ" sz="1200" dirty="0"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26191-60E0-2762-5BB4-1B6629BD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4039"/>
            <a:ext cx="8172796" cy="781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PŘÍSPĚVEK NA OZDRAVNÉ POBYTY</a:t>
            </a:r>
            <a:endParaRPr lang="cs-CZ" sz="32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66B5B0-F725-297A-15B8-09E354A782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56" y="359034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358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bsah obrázku kruh, Astronomický objekt, planeta, Barevnost&#10;&#10;Popis byl vytvořen automaticky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37849" t="1876" r="960" b="8210"/>
          <a:stretch/>
        </p:blipFill>
        <p:spPr>
          <a:xfrm>
            <a:off x="4731657" y="0"/>
            <a:ext cx="7460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995201" y="2402936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99332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523A8-07C2-7051-5141-1A8210F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6949507" y="2295320"/>
            <a:ext cx="4759893" cy="1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PROGRAMY </a:t>
            </a:r>
          </a:p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ZA KREDITY</a:t>
            </a:r>
          </a:p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VE VITAKARTĚ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1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6631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B10BC1A3-A286-6C66-3D40-51FFF9E5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283A3D9C-7DAA-486F-0204-2571FA9D6DC7}"/>
              </a:ext>
            </a:extLst>
          </p:cNvPr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D5780436-9614-B723-2F79-B0946C8739A8}"/>
              </a:ext>
            </a:extLst>
          </p:cNvPr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12015C-5E5E-1DE4-83EC-5C5690DE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1508"/>
            <a:ext cx="9655205" cy="4894749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KREDITNÍ SYSTÉM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Proxima Nova"/>
                <a:cs typeface="Proxima Nova"/>
                <a:sym typeface="Proxima Nova"/>
              </a:rPr>
              <a:t>Klient s registrovanou VITAKARTOU sbírá kredity</a:t>
            </a: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Proxima Nova"/>
                <a:cs typeface="Proxima Nova"/>
                <a:sym typeface="Proxima Nova"/>
              </a:rPr>
              <a:t>automaticky </a:t>
            </a:r>
            <a:endParaRPr lang="cs-CZ" sz="1200" dirty="0">
              <a:solidFill>
                <a:prstClr val="black"/>
              </a:solidFill>
              <a:latin typeface="Arial" panose="020B0604020202020204"/>
              <a:ea typeface="Proxima Nova"/>
              <a:cs typeface="Proxima Nova"/>
              <a:sym typeface="Proxima Nova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Proxima Nova"/>
                <a:cs typeface="Proxima Nova"/>
                <a:sym typeface="Proxima Nova"/>
              </a:rPr>
              <a:t>cíleně svým chováním a úkony ve VITAKARTĚ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dirty="0">
              <a:solidFill>
                <a:prstClr val="black"/>
              </a:solidFill>
              <a:latin typeface="Arial" panose="020B0604020202020204"/>
              <a:cs typeface="Arial" panose="020B0604020202020204" pitchFamily="34" charset="0"/>
              <a:sym typeface="Proxima Nova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ZA KREDITY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Kredity následně proměňuje za finanční příspěvky z nabídky cca 25 programů</a:t>
            </a:r>
          </a:p>
          <a:p>
            <a:pPr marL="0" indent="0">
              <a:spcBef>
                <a:spcPts val="600"/>
              </a:spcBef>
              <a:buNone/>
            </a:pPr>
            <a:endParaRPr lang="cs-CZ" sz="1200" dirty="0">
              <a:solidFill>
                <a:schemeClr val="dk1"/>
              </a:solidFill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200" dirty="0">
                <a:solidFill>
                  <a:schemeClr val="dk1"/>
                </a:solidFill>
                <a:ea typeface="Proxima Nova"/>
                <a:cs typeface="Proxima Nova"/>
                <a:sym typeface="Proxima Nova"/>
              </a:rPr>
              <a:t>V</a:t>
            </a: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ýše čerpání závisí na počtu kreditů, které klient nasbírá</a:t>
            </a:r>
          </a:p>
          <a:p>
            <a:pPr marL="0" indent="0">
              <a:spcBef>
                <a:spcPts val="600"/>
              </a:spcBef>
              <a:buNone/>
            </a:pPr>
            <a:endParaRPr lang="cs-CZ" sz="1200" dirty="0">
              <a:solidFill>
                <a:schemeClr val="dk1"/>
              </a:solidFill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200" dirty="0">
                <a:solidFill>
                  <a:schemeClr val="dk1"/>
                </a:solidFill>
                <a:latin typeface="+mn-lt"/>
                <a:ea typeface="Proxima Nova"/>
                <a:cs typeface="Proxima Nova"/>
                <a:sym typeface="Proxima Nova"/>
              </a:rPr>
              <a:t>Programy se mohou lišit kurzem kreditu: Kč</a:t>
            </a:r>
          </a:p>
          <a:p>
            <a:pPr marL="0" indent="0">
              <a:spcBef>
                <a:spcPts val="600"/>
              </a:spcBef>
              <a:buNone/>
            </a:pPr>
            <a:endParaRPr lang="cs-CZ" sz="1200" dirty="0">
              <a:solidFill>
                <a:schemeClr val="dk1"/>
              </a:solidFill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200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200" dirty="0">
              <a:solidFill>
                <a:schemeClr val="dk1"/>
              </a:solidFill>
              <a:latin typeface="+mn-lt"/>
              <a:ea typeface="Proxima Nova"/>
              <a:cs typeface="Proxima Nova"/>
              <a:sym typeface="Proxima Nova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56EFC4-E734-CDD8-58A2-AC0DE989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743"/>
            <a:ext cx="9042646" cy="760413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PROGRAMY ZA KREDITY VE VITAKARTĚ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9AB977-C1C8-A9BD-621E-74BCD7CEA0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78" y="294404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26191-60E0-2762-5BB4-1B6629BD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4039"/>
            <a:ext cx="8172796" cy="781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PROGRAMY ZA KREDITY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63137"/>
              </p:ext>
            </p:extLst>
          </p:nvPr>
        </p:nvGraphicFramePr>
        <p:xfrm>
          <a:off x="838201" y="1246387"/>
          <a:ext cx="9939290" cy="5184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6868">
                  <a:extLst>
                    <a:ext uri="{9D8B030D-6E8A-4147-A177-3AD203B41FA5}">
                      <a16:colId xmlns:a16="http://schemas.microsoft.com/office/drawing/2014/main" val="866919513"/>
                    </a:ext>
                  </a:extLst>
                </a:gridCol>
                <a:gridCol w="7290469">
                  <a:extLst>
                    <a:ext uri="{9D8B030D-6E8A-4147-A177-3AD203B41FA5}">
                      <a16:colId xmlns:a16="http://schemas.microsoft.com/office/drawing/2014/main" val="1151621726"/>
                    </a:ext>
                  </a:extLst>
                </a:gridCol>
                <a:gridCol w="1091953">
                  <a:extLst>
                    <a:ext uri="{9D8B030D-6E8A-4147-A177-3AD203B41FA5}">
                      <a16:colId xmlns:a16="http://schemas.microsoft.com/office/drawing/2014/main" val="398343151"/>
                    </a:ext>
                  </a:extLst>
                </a:gridCol>
              </a:tblGrid>
              <a:tr h="378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Katalog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Název programu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čerpání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2024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30604470"/>
                  </a:ext>
                </a:extLst>
              </a:tr>
              <a:tr h="3122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Odborná vyšetření 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Prezenční psychoterapie u poskytovatele se členstvím v Asociaci klinických psychologů nebo České asociaci pro psychoterapii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5 405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3129686"/>
                  </a:ext>
                </a:extLst>
              </a:tr>
              <a:tr h="1863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Sportovní prohlídka u odborného lékaře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8885361"/>
                  </a:ext>
                </a:extLst>
              </a:tr>
              <a:tr h="1351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Sono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/ultrazvuk prsou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2 108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0018448"/>
                  </a:ext>
                </a:extLst>
              </a:tr>
              <a:tr h="186379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volný čas a regeneraci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(VTK – VOLNYCAS)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Pobyt v solné jeskyni či sauně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1 967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1435295"/>
                  </a:ext>
                </a:extLst>
              </a:tr>
              <a:tr h="1863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Masáže (preventivní, léčebné) a lázeňské procedury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3 968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8211060"/>
                  </a:ext>
                </a:extLst>
              </a:tr>
              <a:tr h="1863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Ozdravné a sportovní pobyty a tábory, včetně škol a školek v přírodě či sportovních soustředění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5 387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8593735"/>
                  </a:ext>
                </a:extLst>
              </a:tr>
              <a:tr h="1863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Rehabilitace a péče fyzioterapeuta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4 273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4311190"/>
                  </a:ext>
                </a:extLst>
              </a:tr>
              <a:tr h="1863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Ochranné přilby a pomůcky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4 151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0800622"/>
                  </a:ext>
                </a:extLst>
              </a:tr>
              <a:tr h="2460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Sportovní aktivity (např. příspěvek na sportovní aktivity, pohybové kroužky vč. členských poplatků)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38 871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70207374"/>
                  </a:ext>
                </a:extLst>
              </a:tr>
              <a:tr h="25163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 péči o zuby a zrak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(VTK-ZUBYZRAK)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Brýle, brýlové obruby, dioptrické kontaktní čočky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3336595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Rovnátka předepsána lékařem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8569134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Dentální pomůcky a stomatologické výrobky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15 091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7359533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Vyšetření zraku (např. vyšetření refraktometrem, vyšetření glaukomu či vyšetření astigmatismu)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9477680"/>
                  </a:ext>
                </a:extLst>
              </a:tr>
              <a:tr h="181691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Zdravotnické pomůcky a potřeby pro chronicky nemocné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Pomůcky pro péči o pohybový aparát. (např. ortézy, specializované fixace atd.)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1 596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2785628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Chytré hodinky s CE certifikací na měření EKG (např. Apple </a:t>
                      </a:r>
                      <a:r>
                        <a:rPr lang="cs-CZ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Watch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generace a vyšší, </a:t>
                      </a:r>
                      <a:r>
                        <a:rPr lang="cs-CZ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FitBit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Samsung, Huawei)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7793234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Bezlepkové potraviny (označené na účetním dokladu kódem, „</a:t>
                      </a:r>
                      <a:r>
                        <a:rPr lang="cs-CZ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blp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7789399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Pomůcky pro diabetiky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8270961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Digitální teploměry, tlakoměry a digitální váhy, oxymetry, inhalátory, zvlhčovače vzduchu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1 189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6908087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Pomůcky pro sluchově postižené (např. naslouchátka a jejich příslušenství)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635282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Medicinální (přístrojová/suchá) pedikúra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4458448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Příspěvek na paruku při alopecii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9618999"/>
                  </a:ext>
                </a:extLst>
              </a:tr>
              <a:tr h="18169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Vitamíny, doplňky stravy a léčivé přípravky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Vitamíny a doplňky stravy, léčivé přípravky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8 029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6594908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Antikoncepce pro dívky zakoupená v lékárně/u lékaře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58283828"/>
                  </a:ext>
                </a:extLst>
              </a:tr>
              <a:tr h="1816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Produkty zakoupené v lékárně Vitapharma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1 959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0336038"/>
                  </a:ext>
                </a:extLst>
              </a:tr>
              <a:tr h="181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Pojistné produkty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Pojistné produkty společnosti Vitalitas (např. úrazové či cestovní pojištění)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3 667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503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8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/>
          <a:stretch/>
        </p:blipFill>
        <p:spPr>
          <a:xfrm>
            <a:off x="12700" y="0"/>
            <a:ext cx="829536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bsah obrázku kruh, Astronomický objekt, planeta, Barevnost&#10;&#10;Popis byl vytvořen automaticky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37849" t="1876" r="960" b="8210"/>
          <a:stretch/>
        </p:blipFill>
        <p:spPr>
          <a:xfrm>
            <a:off x="4731657" y="0"/>
            <a:ext cx="7460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995201" y="2402936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523A8-07C2-7051-5141-1A8210F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6949507" y="2295320"/>
            <a:ext cx="4759893" cy="1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ZÁKLADNÍ KUPONY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1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3744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0B6CFA25-57CE-65D7-5A3A-0C14788ECE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2820" y="600359"/>
            <a:ext cx="8172450" cy="76041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692480"/>
                </a:solidFill>
                <a:sym typeface="Proxima Nova"/>
              </a:rPr>
              <a:t>ZÁKLADNÍ</a:t>
            </a:r>
            <a:r>
              <a:rPr lang="cs-CZ" sz="3600" dirty="0">
                <a:solidFill>
                  <a:srgbClr val="692480"/>
                </a:solidFill>
                <a:sym typeface="Proxima Nova"/>
              </a:rPr>
              <a:t> KUPONY</a:t>
            </a:r>
            <a:endParaRPr lang="cs-CZ" sz="3600" dirty="0"/>
          </a:p>
        </p:txBody>
      </p:sp>
      <p:sp>
        <p:nvSpPr>
          <p:cNvPr id="5" name="Google Shape;448;p20">
            <a:extLst>
              <a:ext uri="{FF2B5EF4-FFF2-40B4-BE49-F238E27FC236}">
                <a16:creationId xmlns:a16="http://schemas.microsoft.com/office/drawing/2014/main" id="{402346C5-1F0B-BEC4-3D5C-F2615E82B15B}"/>
              </a:ext>
            </a:extLst>
          </p:cNvPr>
          <p:cNvSpPr txBox="1"/>
          <p:nvPr/>
        </p:nvSpPr>
        <p:spPr>
          <a:xfrm>
            <a:off x="2947457" y="1718890"/>
            <a:ext cx="2062733" cy="12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F7D0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7" name="Google Shape;450;p20">
            <a:extLst>
              <a:ext uri="{FF2B5EF4-FFF2-40B4-BE49-F238E27FC236}">
                <a16:creationId xmlns:a16="http://schemas.microsoft.com/office/drawing/2014/main" id="{E747055F-3F7C-1E3A-8A70-87CE4505D121}"/>
              </a:ext>
            </a:extLst>
          </p:cNvPr>
          <p:cNvSpPr txBox="1"/>
          <p:nvPr/>
        </p:nvSpPr>
        <p:spPr>
          <a:xfrm>
            <a:off x="5124575" y="1718890"/>
            <a:ext cx="1966618" cy="12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702082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sp>
        <p:nvSpPr>
          <p:cNvPr id="28" name="Google Shape;452;p20">
            <a:extLst>
              <a:ext uri="{FF2B5EF4-FFF2-40B4-BE49-F238E27FC236}">
                <a16:creationId xmlns:a16="http://schemas.microsoft.com/office/drawing/2014/main" id="{AC7FE781-B5A0-CD85-60FF-D074848120CE}"/>
              </a:ext>
            </a:extLst>
          </p:cNvPr>
          <p:cNvSpPr txBox="1"/>
          <p:nvPr/>
        </p:nvSpPr>
        <p:spPr>
          <a:xfrm>
            <a:off x="7436522" y="1718890"/>
            <a:ext cx="2079635" cy="12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EF7D0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76500"/>
              </p:ext>
            </p:extLst>
          </p:nvPr>
        </p:nvGraphicFramePr>
        <p:xfrm>
          <a:off x="720845" y="2214543"/>
          <a:ext cx="10905098" cy="30092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0326">
                  <a:extLst>
                    <a:ext uri="{9D8B030D-6E8A-4147-A177-3AD203B41FA5}">
                      <a16:colId xmlns:a16="http://schemas.microsoft.com/office/drawing/2014/main" val="3198647251"/>
                    </a:ext>
                  </a:extLst>
                </a:gridCol>
                <a:gridCol w="2465615">
                  <a:extLst>
                    <a:ext uri="{9D8B030D-6E8A-4147-A177-3AD203B41FA5}">
                      <a16:colId xmlns:a16="http://schemas.microsoft.com/office/drawing/2014/main" val="196210231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4028357539"/>
                    </a:ext>
                  </a:extLst>
                </a:gridCol>
                <a:gridCol w="2008414">
                  <a:extLst>
                    <a:ext uri="{9D8B030D-6E8A-4147-A177-3AD203B41FA5}">
                      <a16:colId xmlns:a16="http://schemas.microsoft.com/office/drawing/2014/main" val="3272418817"/>
                    </a:ext>
                  </a:extLst>
                </a:gridCol>
                <a:gridCol w="2081893">
                  <a:extLst>
                    <a:ext uri="{9D8B030D-6E8A-4147-A177-3AD203B41FA5}">
                      <a16:colId xmlns:a16="http://schemas.microsoft.com/office/drawing/2014/main" val="1039007552"/>
                    </a:ext>
                  </a:extLst>
                </a:gridCol>
              </a:tblGrid>
              <a:tr h="826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DENTÁLNÍ HYGIENA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</a:rPr>
                        <a:t>SPORTOVNÍ AKTIVITY PRO DĚTI 6-14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OČKOVÁNÍ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NEHRAZENÁ </a:t>
                      </a:r>
                      <a:b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</a:b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Z V.Z.P.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OČKOVÁNÍ PROTI CHŘIPCE</a:t>
                      </a:r>
                      <a:endParaRPr lang="cs-CZ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  <a:ea typeface="Proxima Nova Extrabold"/>
                          <a:cs typeface="Arial" panose="020B0604020202020204" pitchFamily="34" charset="0"/>
                          <a:sym typeface="Proxima Nova Extrabold"/>
                        </a:rPr>
                        <a:t>VITAMINY PRO SENIORY (70+)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17736"/>
                  </a:ext>
                </a:extLst>
              </a:tr>
              <a:tr h="354128"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+mn-lt"/>
                        </a:rPr>
                        <a:t>1000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latin typeface="+mn-lt"/>
                        </a:rPr>
                        <a:t>1000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+mn-lt"/>
                        </a:rPr>
                        <a:t>500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latin typeface="+mn-lt"/>
                        </a:rPr>
                        <a:t>500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727543"/>
                  </a:ext>
                </a:extLst>
              </a:tr>
              <a:tr h="1617902"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50% spoluúčast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Věk nad 1 rok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Čerpání 10.1. - 30.11.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Frekvence 1x ročně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Účtenky max. 3 m. staré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50% spoluúčast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Děti od 6 do 14 let (+364 dní)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Čerpání 10.1. - 30.4.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Frekvence 1x ročně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Účtenky max. 3 m. staré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cs-CZ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Bez spoluúčasti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Bez věkového omezení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Očk. látka i aplikace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Čerpání 10.1. - 30.11.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Frekvence 1x ročně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Účtenky max. 3 m. staré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lvl="0" indent="-180975">
                        <a:spcBef>
                          <a:spcPts val="600"/>
                        </a:spcBef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Bez spoluúčasti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spcBef>
                          <a:spcPts val="600"/>
                        </a:spcBef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Věk do 65 let</a:t>
                      </a:r>
                    </a:p>
                    <a:p>
                      <a:pPr marL="180975" lvl="0" indent="-180975">
                        <a:spcBef>
                          <a:spcPts val="600"/>
                        </a:spcBef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Očk. látka i aplikace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Čerpání 1.9. - 31.12.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Frekvence 1x ročně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Účtenky max. 3 m. staré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  <a:tabLst/>
                        <a:defRPr/>
                      </a:pP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50% spoluúčast</a:t>
                      </a:r>
                      <a:endParaRPr lang="pl-PL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Věk nad 70 let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pl-PL" sz="1200" dirty="0">
                          <a:solidFill>
                            <a:schemeClr val="dk1"/>
                          </a:solidFill>
                          <a:latin typeface="+mn-lt"/>
                          <a:ea typeface="Proxima Nova"/>
                          <a:cs typeface="Arial" panose="020B0604020202020204" pitchFamily="34" charset="0"/>
                          <a:sym typeface="Proxima Nova"/>
                        </a:rPr>
                        <a:t>Ne doplatky za léky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Čerpání 10.1. - 30.11.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Frekvence 1x ročně</a:t>
                      </a:r>
                    </a:p>
                    <a:p>
                      <a:pPr marL="180975" marR="0" lvl="0" indent="-180975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200" dirty="0">
                          <a:solidFill>
                            <a:schemeClr val="dk1"/>
                          </a:solidFill>
                          <a:latin typeface="+mn-lt"/>
                          <a:cs typeface="Arial" panose="020B0604020202020204" pitchFamily="34" charset="0"/>
                          <a:sym typeface="Proxima Nova"/>
                        </a:rPr>
                        <a:t>Účtenky max. 3 m. staré</a:t>
                      </a: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  <a:tabLst/>
                        <a:defRPr/>
                      </a:pPr>
                      <a:endParaRPr lang="cs-CZ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646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09E8D605-8C94-A40E-02D2-616532CC16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39" y="5235999"/>
            <a:ext cx="900000" cy="90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C61A95A-C2E9-4AF4-58B0-89ABFA2E57CC}"/>
              </a:ext>
            </a:extLst>
          </p:cNvPr>
          <p:cNvSpPr txBox="1"/>
          <p:nvPr/>
        </p:nvSpPr>
        <p:spPr>
          <a:xfrm>
            <a:off x="720845" y="5800541"/>
            <a:ext cx="5453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Podmínkou čerpání příspěvků je absolvování pravidelné preventivní prohlídky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2656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r="19113"/>
          <a:stretch/>
        </p:blipFill>
        <p:spPr>
          <a:xfrm>
            <a:off x="10886" y="0"/>
            <a:ext cx="65423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bsah obrázku kruh, Astronomický objekt, planeta, Barevnost&#10;&#10;Popis byl vytvořen automaticky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37849" t="1876" r="960" b="8210"/>
          <a:stretch/>
        </p:blipFill>
        <p:spPr>
          <a:xfrm>
            <a:off x="4731657" y="0"/>
            <a:ext cx="7460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995201" y="2402936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99332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523A8-07C2-7051-5141-1A8210F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6949507" y="2295320"/>
            <a:ext cx="4759893" cy="1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STOP RAKOVINĚ </a:t>
            </a:r>
          </a:p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A CIVILIZAČNÍM ONEMOCNĚNÍM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1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144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26191-60E0-2762-5BB4-1B6629BD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67" y="373681"/>
            <a:ext cx="8172796" cy="745145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j-lt"/>
              </a:rPr>
              <a:t>PROGRAMY STOP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980670"/>
              </p:ext>
            </p:extLst>
          </p:nvPr>
        </p:nvGraphicFramePr>
        <p:xfrm>
          <a:off x="974260" y="1135473"/>
          <a:ext cx="9810289" cy="50293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8789">
                  <a:extLst>
                    <a:ext uri="{9D8B030D-6E8A-4147-A177-3AD203B41FA5}">
                      <a16:colId xmlns:a16="http://schemas.microsoft.com/office/drawing/2014/main" val="591649330"/>
                    </a:ext>
                  </a:extLst>
                </a:gridCol>
                <a:gridCol w="4189352">
                  <a:extLst>
                    <a:ext uri="{9D8B030D-6E8A-4147-A177-3AD203B41FA5}">
                      <a16:colId xmlns:a16="http://schemas.microsoft.com/office/drawing/2014/main" val="4194135001"/>
                    </a:ext>
                  </a:extLst>
                </a:gridCol>
                <a:gridCol w="1167336">
                  <a:extLst>
                    <a:ext uri="{9D8B030D-6E8A-4147-A177-3AD203B41FA5}">
                      <a16:colId xmlns:a16="http://schemas.microsoft.com/office/drawing/2014/main" val="1274259661"/>
                    </a:ext>
                  </a:extLst>
                </a:gridCol>
                <a:gridCol w="776300">
                  <a:extLst>
                    <a:ext uri="{9D8B030D-6E8A-4147-A177-3AD203B41FA5}">
                      <a16:colId xmlns:a16="http://schemas.microsoft.com/office/drawing/2014/main" val="2628028375"/>
                    </a:ext>
                  </a:extLst>
                </a:gridCol>
                <a:gridCol w="1230761">
                  <a:extLst>
                    <a:ext uri="{9D8B030D-6E8A-4147-A177-3AD203B41FA5}">
                      <a16:colId xmlns:a16="http://schemas.microsoft.com/office/drawing/2014/main" val="2126318091"/>
                    </a:ext>
                  </a:extLst>
                </a:gridCol>
                <a:gridCol w="727751">
                  <a:extLst>
                    <a:ext uri="{9D8B030D-6E8A-4147-A177-3AD203B41FA5}">
                      <a16:colId xmlns:a16="http://schemas.microsoft.com/office/drawing/2014/main" val="674143861"/>
                    </a:ext>
                  </a:extLst>
                </a:gridCol>
              </a:tblGrid>
              <a:tr h="451071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cs-CZ" sz="1200" dirty="0">
                          <a:latin typeface="+mj-lt"/>
                        </a:rPr>
                        <a:t>Bezplatná</a:t>
                      </a:r>
                      <a:r>
                        <a:rPr lang="cs-CZ" sz="1200" baseline="0" dirty="0">
                          <a:latin typeface="+mj-lt"/>
                        </a:rPr>
                        <a:t> preventivní vyšetření nad rámec výkonů hrazených z v.z.p.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Věkové omezení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Max. 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Bezplatně</a:t>
                      </a:r>
                      <a:r>
                        <a:rPr lang="cs-CZ" sz="1200" baseline="0" dirty="0">
                          <a:latin typeface="+mj-lt"/>
                        </a:rPr>
                        <a:t> u poskytovatele</a:t>
                      </a:r>
                      <a:endParaRPr lang="cs-CZ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+mj-lt"/>
                        </a:rPr>
                        <a:t>Kupon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812107"/>
                  </a:ext>
                </a:extLst>
              </a:tr>
              <a:tr h="270643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+mj-lt"/>
                        </a:rPr>
                        <a:t>STOP rakovin</a:t>
                      </a:r>
                      <a:r>
                        <a:rPr lang="cs-CZ" sz="1200" dirty="0">
                          <a:latin typeface="+mj-lt"/>
                        </a:rPr>
                        <a:t>ě</a:t>
                      </a:r>
                      <a:r>
                        <a:rPr lang="cs-CZ" sz="1200" baseline="0" dirty="0">
                          <a:latin typeface="+mj-lt"/>
                        </a:rPr>
                        <a:t> </a:t>
                      </a:r>
                      <a:br>
                        <a:rPr lang="cs-CZ" sz="1200" baseline="0" dirty="0">
                          <a:latin typeface="+mj-lt"/>
                        </a:rPr>
                      </a:br>
                      <a:r>
                        <a:rPr lang="cs-CZ" sz="1200" b="1" baseline="0" dirty="0">
                          <a:latin typeface="+mj-lt"/>
                        </a:rPr>
                        <a:t>prsu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2 roky 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ženy 40-44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1 200,-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08609"/>
                  </a:ext>
                </a:extLst>
              </a:tr>
              <a:tr h="451071">
                <a:tc vMerge="1">
                  <a:txBody>
                    <a:bodyPr/>
                    <a:lstStyle/>
                    <a:p>
                      <a:endParaRPr lang="cs-CZ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latin typeface="+mj-lt"/>
                        </a:rPr>
                        <a:t>Navíc 3 čtení snímku pomocí umělé inteligence </a:t>
                      </a:r>
                    </a:p>
                    <a:p>
                      <a:r>
                        <a:rPr lang="cs-CZ" sz="1200" dirty="0">
                          <a:latin typeface="+mj-lt"/>
                        </a:rPr>
                        <a:t>– i pro vyšetření hrazená z v.z.p. u žen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45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ženy</a:t>
                      </a:r>
                      <a:r>
                        <a:rPr lang="cs-CZ" sz="1200" baseline="0" dirty="0">
                          <a:latin typeface="+mj-lt"/>
                        </a:rPr>
                        <a:t> od 40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100,-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668668"/>
                  </a:ext>
                </a:extLst>
              </a:tr>
              <a:tr h="3658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rakovin</a:t>
                      </a:r>
                      <a:r>
                        <a:rPr lang="cs-CZ" sz="1200" u="none" strike="noStrike" cap="none" dirty="0">
                          <a:latin typeface="+mj-lt"/>
                          <a:sym typeface="Arial"/>
                        </a:rPr>
                        <a:t>ě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b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</a:br>
                      <a:r>
                        <a:rPr lang="cs-CZ" sz="1200" b="1" baseline="0" dirty="0">
                          <a:latin typeface="+mj-lt"/>
                        </a:rPr>
                        <a:t>kůže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rok</a:t>
                      </a:r>
                    </a:p>
                    <a:p>
                      <a:r>
                        <a:rPr lang="cs-CZ" sz="1200" baseline="0" dirty="0">
                          <a:latin typeface="+mj-lt"/>
                        </a:rPr>
                        <a:t>nebo využití aplikace SkinVision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 omezení věku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800,-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042927"/>
                  </a:ext>
                </a:extLst>
              </a:tr>
              <a:tr h="261567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rakovin</a:t>
                      </a:r>
                      <a:r>
                        <a:rPr lang="cs-CZ" sz="1200" u="none" strike="noStrike" cap="none" dirty="0">
                          <a:latin typeface="+mj-lt"/>
                          <a:sym typeface="Arial"/>
                        </a:rPr>
                        <a:t>ě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r>
                        <a:rPr lang="cs-CZ" sz="1200" b="1" dirty="0">
                          <a:latin typeface="+mj-lt"/>
                        </a:rPr>
                        <a:t>prostaty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Bezplatné kompletní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vyšetření 1x za rok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muži 40-49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1 200,-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215751"/>
                  </a:ext>
                </a:extLst>
              </a:tr>
              <a:tr h="25980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Samotný test PSA v laboratořích 1x za rok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muži 40-49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350,-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472279"/>
                  </a:ext>
                </a:extLst>
              </a:tr>
              <a:tr h="3658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rakovin</a:t>
                      </a:r>
                      <a:r>
                        <a:rPr lang="cs-CZ" sz="1200" u="none" strike="noStrike" cap="none" dirty="0">
                          <a:latin typeface="+mj-lt"/>
                          <a:sym typeface="Arial"/>
                        </a:rPr>
                        <a:t>ě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r>
                        <a:rPr lang="cs-CZ" sz="1200" b="1" dirty="0">
                          <a:latin typeface="+mj-lt"/>
                        </a:rPr>
                        <a:t>břišních</a:t>
                      </a:r>
                      <a:r>
                        <a:rPr lang="cs-CZ" sz="1200" b="1" baseline="0" dirty="0">
                          <a:latin typeface="+mj-lt"/>
                        </a:rPr>
                        <a:t> orgánů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vyšetření 1x za 2 roky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 40 let</a:t>
                      </a:r>
                      <a:endParaRPr lang="cs-CZ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1 000,-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487946"/>
                  </a:ext>
                </a:extLst>
              </a:tr>
              <a:tr h="3156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rakovin</a:t>
                      </a:r>
                      <a:r>
                        <a:rPr lang="cs-CZ" sz="1200" u="none" strike="noStrike" cap="none" dirty="0">
                          <a:latin typeface="+mj-lt"/>
                          <a:sym typeface="Arial"/>
                        </a:rPr>
                        <a:t>ě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r>
                        <a:rPr lang="cs-CZ" sz="1200" b="1" baseline="0" dirty="0">
                          <a:latin typeface="+mj-lt"/>
                        </a:rPr>
                        <a:t>tlustého střeva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rok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40-49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433,-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500591"/>
                  </a:ext>
                </a:extLst>
              </a:tr>
              <a:tr h="4057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rakovin</a:t>
                      </a:r>
                      <a:r>
                        <a:rPr lang="cs-CZ" sz="1200" u="none" strike="noStrike" cap="none" dirty="0">
                          <a:latin typeface="+mj-lt"/>
                          <a:sym typeface="Arial"/>
                        </a:rPr>
                        <a:t>ě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b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</a:br>
                      <a:r>
                        <a:rPr lang="cs-CZ" sz="1200" b="1" dirty="0">
                          <a:latin typeface="+mj-lt"/>
                        </a:rPr>
                        <a:t>dutiny ústní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2 roky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25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700,-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685756"/>
                  </a:ext>
                </a:extLst>
              </a:tr>
              <a:tr h="3658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 </a:t>
                      </a:r>
                      <a:r>
                        <a:rPr lang="cs-CZ" sz="1200" b="1" baseline="0" dirty="0">
                          <a:latin typeface="+mj-lt"/>
                        </a:rPr>
                        <a:t>infarktu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rok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30-55 let</a:t>
                      </a:r>
                      <a:endParaRPr lang="cs-CZ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solidFill>
                            <a:schemeClr val="tx1"/>
                          </a:solidFill>
                          <a:latin typeface="+mj-lt"/>
                        </a:rPr>
                        <a:t>1 200,-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856784"/>
                  </a:ext>
                </a:extLst>
              </a:tr>
              <a:tr h="3658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latin typeface="+mj-lt"/>
                          <a:sym typeface="Arial"/>
                        </a:rPr>
                        <a:t>STOP</a:t>
                      </a:r>
                      <a:r>
                        <a:rPr lang="cs-CZ" sz="1200" u="none" strike="noStrike" cap="none" baseline="0" dirty="0">
                          <a:latin typeface="+mj-lt"/>
                          <a:sym typeface="Arial"/>
                        </a:rPr>
                        <a:t> </a:t>
                      </a:r>
                      <a:r>
                        <a:rPr lang="cs-CZ" sz="1200" b="1" baseline="0" dirty="0">
                          <a:latin typeface="+mj-lt"/>
                        </a:rPr>
                        <a:t>osteoporóze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2 roky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latin typeface="+mj-lt"/>
                        </a:rPr>
                        <a:t>(pro klienty, kteří nepodstoupili vyšetření v rámci celostátního screeningového programu hrazeného z v.z.p.)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50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1 000,-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597069"/>
                  </a:ext>
                </a:extLst>
              </a:tr>
              <a:tr h="3658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>
                          <a:latin typeface="+mj-lt"/>
                        </a:rPr>
                        <a:t>STOP </a:t>
                      </a:r>
                      <a:r>
                        <a:rPr lang="cs-CZ" sz="1200" b="1" baseline="0" dirty="0">
                          <a:latin typeface="+mj-lt"/>
                        </a:rPr>
                        <a:t>Alzheimerově chorobě</a:t>
                      </a:r>
                      <a:endParaRPr lang="cs-CZ" sz="1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latin typeface="+mj-lt"/>
                        </a:rPr>
                        <a:t>Bezplatné</a:t>
                      </a:r>
                      <a:r>
                        <a:rPr lang="cs-CZ" sz="1200" baseline="0" dirty="0">
                          <a:latin typeface="+mj-lt"/>
                        </a:rPr>
                        <a:t> vyšetření 1x za rok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40 let</a:t>
                      </a:r>
                      <a:endParaRPr lang="cs-CZ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latin typeface="+mj-lt"/>
                        </a:rPr>
                        <a:t>500,-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latin typeface="+mj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1639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0670A1B1-0E10-191A-4530-055F7231E5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68" y="304481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91818C6-18C7-A1F6-6341-0EDF60629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ED8E6AD5-DB9B-E05E-1237-836DFAC8A071}"/>
              </a:ext>
            </a:extLst>
          </p:cNvPr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8D400C-5168-BA7D-94C9-379F6C6C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9627"/>
            <a:ext cx="6991349" cy="4894749"/>
          </a:xfrm>
        </p:spPr>
        <p:txBody>
          <a:bodyPr>
            <a:noAutofit/>
          </a:bodyPr>
          <a:lstStyle/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Snadno dostupné klientům – lze je čerpat přes papírové formuláře na pobočkách nebo přímo v elektronické aplikaci VITAKARTA (vyfocení účtenky)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Zájem o programy narůstá, ale čerpá je jen zlomek klientů 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Důvod nízkého čerpání neznáme, nevidujeme ani mnoho dotazů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Největší zájem - příspěvek pro onkologicky nemocné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Nespecifické programy za kredity, jiné kupony, programy STOP – lze kombinovat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FE8400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4B145F-9CB5-64A9-6830-252796D3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743"/>
            <a:ext cx="9042646" cy="76041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SPECIFICKÉ PROGRAMY</a:t>
            </a:r>
            <a:b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PRO CHRONICKY NEMOCNÉ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090147"/>
              </p:ext>
            </p:extLst>
          </p:nvPr>
        </p:nvGraphicFramePr>
        <p:xfrm>
          <a:off x="1165933" y="3879449"/>
          <a:ext cx="5175729" cy="216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1AE8B01-7D4D-04AE-BC42-FFE623180677}"/>
              </a:ext>
            </a:extLst>
          </p:cNvPr>
          <p:cNvSpPr txBox="1"/>
          <p:nvPr/>
        </p:nvSpPr>
        <p:spPr>
          <a:xfrm>
            <a:off x="6514273" y="4846805"/>
            <a:ext cx="463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Nesmíme zneužívat informace, které máme k dispozici v rámci vyúčtování hrazených zdravotních služeb k cílené nabídce specifických produktů (např. rozesílka newsletteru s odkazem na program na pojištěnce s určitou diagnózou)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284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4700D235-BA7F-987B-6715-8B4880031E32}"/>
              </a:ext>
            </a:extLst>
          </p:cNvPr>
          <p:cNvSpPr txBox="1"/>
          <p:nvPr/>
        </p:nvSpPr>
        <p:spPr>
          <a:xfrm>
            <a:off x="659858" y="552177"/>
            <a:ext cx="6708780" cy="35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17151" rIns="17151" bIns="17151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900"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708017" y="604577"/>
            <a:ext cx="8567411" cy="68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PREVENTIVNÍ PROGRAMY 2025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  <p:cxnSp>
        <p:nvCxnSpPr>
          <p:cNvPr id="15" name="Google Shape;259;p11">
            <a:extLst>
              <a:ext uri="{FF2B5EF4-FFF2-40B4-BE49-F238E27FC236}">
                <a16:creationId xmlns:a16="http://schemas.microsoft.com/office/drawing/2014/main" id="{C68608F8-0A2D-2190-3052-CA7E27F46074}"/>
              </a:ext>
            </a:extLst>
          </p:cNvPr>
          <p:cNvCxnSpPr/>
          <p:nvPr/>
        </p:nvCxnSpPr>
        <p:spPr>
          <a:xfrm>
            <a:off x="2420597" y="4792703"/>
            <a:ext cx="476505" cy="47625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7" name="Skupina 6"/>
          <p:cNvGrpSpPr/>
          <p:nvPr/>
        </p:nvGrpSpPr>
        <p:grpSpPr>
          <a:xfrm>
            <a:off x="2897102" y="1564535"/>
            <a:ext cx="1558375" cy="1283999"/>
            <a:chOff x="661168" y="1643964"/>
            <a:chExt cx="1558375" cy="1283999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15" y="1643964"/>
              <a:ext cx="900000" cy="900000"/>
            </a:xfrm>
            <a:prstGeom prst="rect">
              <a:avLst/>
            </a:prstGeom>
          </p:spPr>
        </p:pic>
        <p:sp>
          <p:nvSpPr>
            <p:cNvPr id="24" name="TextovéPole 23"/>
            <p:cNvSpPr txBox="1"/>
            <p:nvPr/>
          </p:nvSpPr>
          <p:spPr>
            <a:xfrm>
              <a:off x="661168" y="2620186"/>
              <a:ext cx="1558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latin typeface="+mj-lt"/>
                </a:rPr>
                <a:t>Programy STOP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71759" y="1564535"/>
            <a:ext cx="1705852" cy="1279851"/>
            <a:chOff x="3032908" y="1642819"/>
            <a:chExt cx="1705852" cy="1279851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167" y="1642819"/>
              <a:ext cx="900000" cy="900000"/>
            </a:xfrm>
            <a:prstGeom prst="rect">
              <a:avLst/>
            </a:prstGeom>
          </p:spPr>
        </p:pic>
        <p:sp>
          <p:nvSpPr>
            <p:cNvPr id="25" name="TextovéPole 24"/>
            <p:cNvSpPr txBox="1"/>
            <p:nvPr/>
          </p:nvSpPr>
          <p:spPr>
            <a:xfrm>
              <a:off x="3032908" y="2614893"/>
              <a:ext cx="1705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latin typeface="+mj-lt"/>
                </a:rPr>
                <a:t>KUPONY základní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768223" y="5020496"/>
            <a:ext cx="3018776" cy="1377071"/>
            <a:chOff x="5568340" y="3488037"/>
            <a:chExt cx="3018776" cy="1377071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587" y="3488037"/>
              <a:ext cx="900000" cy="900000"/>
            </a:xfrm>
            <a:prstGeom prst="rect">
              <a:avLst/>
            </a:prstGeom>
          </p:spPr>
        </p:pic>
        <p:sp>
          <p:nvSpPr>
            <p:cNvPr id="27" name="TextovéPole 26"/>
            <p:cNvSpPr txBox="1"/>
            <p:nvPr/>
          </p:nvSpPr>
          <p:spPr>
            <a:xfrm>
              <a:off x="5568340" y="4557331"/>
              <a:ext cx="3018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latin typeface="+mj-lt"/>
                </a:rPr>
                <a:t>Dárci krve, kostní dřeně a orgánů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991723" y="1475343"/>
            <a:ext cx="1898277" cy="1355989"/>
            <a:chOff x="2984504" y="3490693"/>
            <a:chExt cx="1898277" cy="1355989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541" y="3490693"/>
              <a:ext cx="900000" cy="900000"/>
            </a:xfrm>
            <a:prstGeom prst="rect">
              <a:avLst/>
            </a:prstGeom>
          </p:spPr>
        </p:pic>
        <p:sp>
          <p:nvSpPr>
            <p:cNvPr id="28" name="TextovéPole 27"/>
            <p:cNvSpPr txBox="1"/>
            <p:nvPr/>
          </p:nvSpPr>
          <p:spPr>
            <a:xfrm>
              <a:off x="2984504" y="4538905"/>
              <a:ext cx="1898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latin typeface="+mj-lt"/>
                </a:rPr>
                <a:t>Programy za kredity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897102" y="3419512"/>
            <a:ext cx="3018712" cy="1249062"/>
            <a:chOff x="5578040" y="1673608"/>
            <a:chExt cx="3018712" cy="1249062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209" y="1673608"/>
              <a:ext cx="900000" cy="900000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5578040" y="2614893"/>
              <a:ext cx="3018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latin typeface="+mj-lt"/>
                </a:rPr>
                <a:t>KUPONY pro chronicky nemocné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7368638" y="1501975"/>
            <a:ext cx="3284810" cy="1329357"/>
            <a:chOff x="-45906" y="3535751"/>
            <a:chExt cx="3284810" cy="1329357"/>
          </a:xfrm>
        </p:grpSpPr>
        <p:sp>
          <p:nvSpPr>
            <p:cNvPr id="26" name="TextovéPole 25"/>
            <p:cNvSpPr txBox="1"/>
            <p:nvPr/>
          </p:nvSpPr>
          <p:spPr>
            <a:xfrm>
              <a:off x="-45906" y="4557331"/>
              <a:ext cx="328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latin typeface="+mj-lt"/>
                </a:rPr>
                <a:t>KUPONY pro těhotné a novorozence</a:t>
              </a:r>
            </a:p>
          </p:txBody>
        </p: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88" y="3535751"/>
              <a:ext cx="900000" cy="900000"/>
            </a:xfrm>
            <a:prstGeom prst="rect">
              <a:avLst/>
            </a:prstGeom>
          </p:spPr>
        </p:pic>
      </p:grpSp>
      <p:grpSp>
        <p:nvGrpSpPr>
          <p:cNvPr id="5" name="Skupina 4"/>
          <p:cNvGrpSpPr/>
          <p:nvPr/>
        </p:nvGrpSpPr>
        <p:grpSpPr>
          <a:xfrm>
            <a:off x="6096000" y="3419512"/>
            <a:ext cx="2340705" cy="1249062"/>
            <a:chOff x="3114628" y="5441715"/>
            <a:chExt cx="2340705" cy="1249062"/>
          </a:xfrm>
        </p:grpSpPr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628" y="5441715"/>
              <a:ext cx="900000" cy="900000"/>
            </a:xfrm>
            <a:prstGeom prst="rect">
              <a:avLst/>
            </a:prstGeom>
          </p:spPr>
        </p:pic>
        <p:sp>
          <p:nvSpPr>
            <p:cNvPr id="35" name="TextovéPole 34"/>
            <p:cNvSpPr txBox="1"/>
            <p:nvPr/>
          </p:nvSpPr>
          <p:spPr>
            <a:xfrm>
              <a:off x="3114628" y="6383000"/>
              <a:ext cx="2340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latin typeface="+mj-lt"/>
                </a:rPr>
                <a:t>Ozdravné pobyty pro děti</a:t>
              </a:r>
            </a:p>
          </p:txBody>
        </p:sp>
      </p:grp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8266C99-58A6-7701-65F0-F1D05FC52691}"/>
              </a:ext>
            </a:extLst>
          </p:cNvPr>
          <p:cNvSpPr/>
          <p:nvPr/>
        </p:nvSpPr>
        <p:spPr>
          <a:xfrm>
            <a:off x="910469" y="3641609"/>
            <a:ext cx="1273437" cy="562156"/>
          </a:xfrm>
          <a:prstGeom prst="rightArrow">
            <a:avLst/>
          </a:prstGeom>
          <a:solidFill>
            <a:srgbClr val="ED8B00"/>
          </a:solidFill>
          <a:ln>
            <a:solidFill>
              <a:srgbClr val="ED8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F989AC1E-267B-412B-8E4E-5D8C1D4D5F00}"/>
              </a:ext>
            </a:extLst>
          </p:cNvPr>
          <p:cNvSpPr/>
          <p:nvPr/>
        </p:nvSpPr>
        <p:spPr>
          <a:xfrm rot="10800000">
            <a:off x="8731678" y="3641609"/>
            <a:ext cx="1273437" cy="562156"/>
          </a:xfrm>
          <a:prstGeom prst="rightArrow">
            <a:avLst/>
          </a:prstGeom>
          <a:solidFill>
            <a:srgbClr val="ED8B00"/>
          </a:solidFill>
          <a:ln>
            <a:solidFill>
              <a:srgbClr val="ED8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8E889FD-A7AB-A6F4-6C64-9E12C66EFCC3}"/>
              </a:ext>
            </a:extLst>
          </p:cNvPr>
          <p:cNvSpPr/>
          <p:nvPr/>
        </p:nvSpPr>
        <p:spPr>
          <a:xfrm>
            <a:off x="2277611" y="3062796"/>
            <a:ext cx="6360362" cy="1957700"/>
          </a:xfrm>
          <a:prstGeom prst="rect">
            <a:avLst/>
          </a:prstGeom>
          <a:noFill/>
          <a:ln w="19050">
            <a:solidFill>
              <a:srgbClr val="ED8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4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892CF-EFE9-FCF9-CD7B-20FDABA2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274CC2-6CD2-1CFD-1FB3-B7168B273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" y="1340363"/>
            <a:ext cx="6265911" cy="41772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76C40D-CB8F-9673-D1BF-ED2F9F9DD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2" y="419772"/>
            <a:ext cx="3802131" cy="8130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7F89B1-4012-E322-16AC-140AC9BB141B}"/>
              </a:ext>
            </a:extLst>
          </p:cNvPr>
          <p:cNvSpPr txBox="1"/>
          <p:nvPr/>
        </p:nvSpPr>
        <p:spPr>
          <a:xfrm>
            <a:off x="7135586" y="3836442"/>
            <a:ext cx="381704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pPr fontAlgn="t">
              <a:lnSpc>
                <a:spcPct val="150000"/>
              </a:lnSpc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MUDr. Jana Ježková</a:t>
            </a:r>
          </a:p>
          <a:p>
            <a:pPr fontAlgn="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Vedoucí Asistenční služby OZP</a:t>
            </a:r>
          </a:p>
          <a:p>
            <a:pPr fontAlgn="t">
              <a:lnSpc>
                <a:spcPct val="150000"/>
              </a:lnSpc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jana.jezkova@ozp.cz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31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8517-AD3B-9D9A-C0D9-AE317840A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3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r="809"/>
          <a:stretch/>
        </p:blipFill>
        <p:spPr>
          <a:xfrm>
            <a:off x="0" y="0"/>
            <a:ext cx="73104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Obsah obrázku kruh, Astronomický objekt, planeta, Barevnost&#10;&#10;Popis byl vytvořen automaticky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37849" t="1876" r="960" b="8210"/>
          <a:stretch/>
        </p:blipFill>
        <p:spPr>
          <a:xfrm>
            <a:off x="4731657" y="0"/>
            <a:ext cx="74603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995201" y="2402936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Proxima Nova"/>
              <a:cs typeface="Arial" panose="020B0604020202020204" pitchFamily="34" charset="0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99332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523A8-07C2-7051-5141-1A8210F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8" name="Google Shape;97;p1">
            <a:extLst>
              <a:ext uri="{FF2B5EF4-FFF2-40B4-BE49-F238E27FC236}">
                <a16:creationId xmlns:a16="http://schemas.microsoft.com/office/drawing/2014/main" id="{16ED8F06-E413-6F66-5CF2-45440A873558}"/>
              </a:ext>
            </a:extLst>
          </p:cNvPr>
          <p:cNvSpPr txBox="1"/>
          <p:nvPr/>
        </p:nvSpPr>
        <p:spPr>
          <a:xfrm>
            <a:off x="6949507" y="2295320"/>
            <a:ext cx="4759893" cy="180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1" tIns="0" rIns="17151" bIns="17151" anchor="t" anchorCtr="0">
            <a:noAutofit/>
          </a:bodyPr>
          <a:lstStyle/>
          <a:p>
            <a:pPr>
              <a:buClr>
                <a:srgbClr val="FFFFFF"/>
              </a:buClr>
              <a:buSzPts val="4500"/>
            </a:pPr>
            <a:r>
              <a:rPr lang="cs-CZ" sz="3600" dirty="0">
                <a:solidFill>
                  <a:srgbClr val="692480"/>
                </a:solidFill>
                <a:latin typeface="Arial" panose="020B0604020202020204" pitchFamily="34" charset="0"/>
                <a:ea typeface="Proxima Nova Extrabold"/>
                <a:cs typeface="Arial" panose="020B0604020202020204" pitchFamily="34" charset="0"/>
                <a:sym typeface="Proxima Nova Extrabold"/>
              </a:rPr>
              <a:t>PROGRAMY PRO CHRONICKY NEMOCNÉ</a:t>
            </a:r>
          </a:p>
          <a:p>
            <a:pPr>
              <a:buClr>
                <a:srgbClr val="FFFFFF"/>
              </a:buClr>
              <a:buSzPts val="4500"/>
            </a:pPr>
            <a:endParaRPr lang="cs-CZ" sz="3600" dirty="0">
              <a:solidFill>
                <a:srgbClr val="692480"/>
              </a:solidFill>
              <a:latin typeface="Arial" panose="020B0604020202020204" pitchFamily="34" charset="0"/>
              <a:ea typeface="Proxima Nova Extrabold"/>
              <a:cs typeface="Arial" panose="020B0604020202020204" pitchFamily="34" charset="0"/>
              <a:sym typeface="Proxima Nova Extrabold"/>
            </a:endParaRPr>
          </a:p>
          <a:p>
            <a:pPr>
              <a:buClr>
                <a:srgbClr val="FFFFFF"/>
              </a:buClr>
              <a:buSzPts val="4500"/>
            </a:pPr>
            <a:endParaRPr lang="cs-CZ" sz="1600" dirty="0">
              <a:solidFill>
                <a:srgbClr val="EF7D00"/>
              </a:solidFill>
              <a:cs typeface="Arial" panose="020B0604020202020204" pitchFamily="34" charset="0"/>
              <a:sym typeface="Proxima Nova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4151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DDF51-4BCD-8A9E-DE2B-2E9726E4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30" y="1328054"/>
            <a:ext cx="8191499" cy="4894749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KUPONY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Preventivní programy se stanovenou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maximální výší příspěvku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rčené pro chronicky nemocné klienty anebo klienty se speciálními potřebami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Nutno dokládat diagnózu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dle programu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onkologicky nemocné 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klienty s nízkobílkovinnou dietou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Nutriční poradenství pro vybrané chronicky nemocné klienty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děti s obezitou 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kouření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cs-CZ" sz="1400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ozdravné pobyty pro děti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FE8400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26191-60E0-2762-5BB4-1B6629BD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743"/>
            <a:ext cx="9042646" cy="76041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PROGRAMY PRO CHRONICKY NEMOCNÉ</a:t>
            </a:r>
            <a:endParaRPr lang="cs-CZ" sz="3200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92D86-789B-BB23-4ADA-06BEF11385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35" y="2979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DDF51-4BCD-8A9E-DE2B-2E9726E4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4157"/>
            <a:ext cx="8172796" cy="4894749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PRO ONKOLOGICKY NEMOCNÉ</a:t>
            </a:r>
            <a:endParaRPr lang="cs-CZ" sz="1800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Max. výše příspěvku: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4 000 Kč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Věková skupina: neomezeno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Možnost čerpání: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do 30.11., účtenky z celého roku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Forma čerpání: papírový formulář/on-line kupon ve VTK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Lze využít na: paruku, epitézu, lymfodrenáže po ablaci prsu absolvované u PZS, stomické pomůcky, inkontinenční pomůcky, roušky a respirátory, DigniCap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526191-60E0-2762-5BB4-1B6629BD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743"/>
            <a:ext cx="9619694" cy="76041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KUPONY PRO CHRONICKY NEMOCNÉ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8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330362"/>
              </p:ext>
            </p:extLst>
          </p:nvPr>
        </p:nvGraphicFramePr>
        <p:xfrm>
          <a:off x="980244" y="3196801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8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311836"/>
              </p:ext>
            </p:extLst>
          </p:nvPr>
        </p:nvGraphicFramePr>
        <p:xfrm>
          <a:off x="4828342" y="3196801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911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D2EBBB1-7D83-6877-E5FF-A8D364A3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7EAFE9DF-6ED7-A48C-F30F-CC7E71050317}"/>
              </a:ext>
            </a:extLst>
          </p:cNvPr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91B9EC-8521-C90C-CDDD-1CE54B6B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3336"/>
            <a:ext cx="8172796" cy="4894749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PRO KLIENTY S NÍZKOBÍLKOVINNOU DIETOU</a:t>
            </a:r>
            <a:endParaRPr lang="cs-CZ" sz="1800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Max. výše příspěvku: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5 000 Kč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Věková skupina: neomezeno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Nutná podmínka: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zpráv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 uvedením diagnózy E70.0, E70.2, E71.0, E71.1, E72.1, E72.2 nebo E72.3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Možnost čerpání: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do 30.11., účtenky z celého roku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Forma čerpání: papírový formulář/on-line kupon ve VTK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FE8400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47908E-2CB3-345F-A5EE-6C509B51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1743"/>
            <a:ext cx="8971624" cy="76041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KUPONY PRO CHRONICKY NEMOCNÉ</a:t>
            </a:r>
            <a:endParaRPr lang="cs-CZ" sz="3200" dirty="0">
              <a:latin typeface="+mj-lt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0000000-0008-0000-08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68966"/>
              </p:ext>
            </p:extLst>
          </p:nvPr>
        </p:nvGraphicFramePr>
        <p:xfrm>
          <a:off x="930300" y="2995059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8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894572"/>
              </p:ext>
            </p:extLst>
          </p:nvPr>
        </p:nvGraphicFramePr>
        <p:xfrm>
          <a:off x="4796333" y="2995059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940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BD783FF-44D3-21A8-72B1-A63BBC11C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54153830-A257-3435-734A-E1CDF4DF3498}"/>
              </a:ext>
            </a:extLst>
          </p:cNvPr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B1AD4B-466A-B6C2-D7EC-48D8BF78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54157"/>
            <a:ext cx="8172796" cy="4894749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NUTRIČNÍ PORADENSTVÍ PRO VYBRANÉ CHRONICKY NEMOCNÉ KLIENTY (diabetes, hypertenze) </a:t>
            </a:r>
            <a:endParaRPr lang="cs-CZ" sz="1800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Max. výše příspěvku: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1 000 Kč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Věková skupina: 18+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Nutná podmínka: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l. zpráva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 diagnózou E11, I10-15 nebo kombinací těchto chronických nemocí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Možnost čerpání: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do 30.11., účtenky max. 3 měsíce staré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Spoluúčast: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Forma čerpání: papírový formulář/on-line kupon ve VTK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FE8400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9383233-80D8-3EFC-FE76-9BF7365DBF1F}"/>
              </a:ext>
            </a:extLst>
          </p:cNvPr>
          <p:cNvSpPr txBox="1">
            <a:spLocks/>
          </p:cNvSpPr>
          <p:nvPr/>
        </p:nvSpPr>
        <p:spPr>
          <a:xfrm>
            <a:off x="838201" y="501743"/>
            <a:ext cx="8971624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KUPONY</a:t>
            </a:r>
            <a:r>
              <a:rPr lang="cs-CZ" sz="3200" dirty="0">
                <a:solidFill>
                  <a:srgbClr val="692480"/>
                </a:solidFill>
                <a:ea typeface="Proxima Nova"/>
                <a:cs typeface="Proxima Nova"/>
                <a:sym typeface="Proxima Nova"/>
              </a:rPr>
              <a:t> PRO CHRONICKY NEMOCNÉ</a:t>
            </a:r>
            <a:endParaRPr lang="cs-CZ" sz="32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8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916399"/>
              </p:ext>
            </p:extLst>
          </p:nvPr>
        </p:nvGraphicFramePr>
        <p:xfrm>
          <a:off x="962489" y="3429000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0000000-0008-0000-08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160199"/>
              </p:ext>
            </p:extLst>
          </p:nvPr>
        </p:nvGraphicFramePr>
        <p:xfrm>
          <a:off x="4805211" y="3429000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022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7DDF51-4BCD-8A9E-DE2B-2E9726E4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5031"/>
            <a:ext cx="8172796" cy="4862146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PRO DĚTI S OBEZITOU</a:t>
            </a:r>
            <a:endParaRPr lang="cs-CZ" sz="1800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Max. výše příspěvku: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1 000 Kč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Věková skupina: děti do 18 let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Nutná podmínka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: l. zpráva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 potvrzením diagnózy E66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Možnost čerpání: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do 30.11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účtenky max. 3 měsíce staré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Spoluúčast: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Forma čerpání: papírový formulář/on-line kupon ve VTK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Lze využít na: služby specializované poradny pro děti s obezitou; pohybové aktivity; speciální ozdravné pobyty, psychoterapeutické a psychologické podpůrné aktivity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FE8400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BB696AD-B115-E9A5-8468-5864268C4C3A}"/>
              </a:ext>
            </a:extLst>
          </p:cNvPr>
          <p:cNvSpPr txBox="1">
            <a:spLocks/>
          </p:cNvSpPr>
          <p:nvPr/>
        </p:nvSpPr>
        <p:spPr>
          <a:xfrm>
            <a:off x="838201" y="501743"/>
            <a:ext cx="8971624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KUPONY</a:t>
            </a:r>
            <a:r>
              <a:rPr lang="cs-CZ" sz="3200" dirty="0">
                <a:solidFill>
                  <a:srgbClr val="692480"/>
                </a:solidFill>
                <a:ea typeface="Proxima Nova"/>
                <a:cs typeface="Proxima Nova"/>
                <a:sym typeface="Proxima Nova"/>
              </a:rPr>
              <a:t> PRO CHRONICKY NEMOCNÉ</a:t>
            </a:r>
            <a:endParaRPr lang="cs-CZ" sz="32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8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928374"/>
              </p:ext>
            </p:extLst>
          </p:nvPr>
        </p:nvGraphicFramePr>
        <p:xfrm>
          <a:off x="972100" y="3523418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00000000-0008-0000-0800-00001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70026"/>
              </p:ext>
            </p:extLst>
          </p:nvPr>
        </p:nvGraphicFramePr>
        <p:xfrm>
          <a:off x="4822548" y="3523418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433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792DC2E-1873-371A-22F2-0C79087F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0277E8C8-F9B0-AB4C-1ACB-CB4AF70A5AB3}"/>
              </a:ext>
            </a:extLst>
          </p:cNvPr>
          <p:cNvSpPr txBox="1"/>
          <p:nvPr/>
        </p:nvSpPr>
        <p:spPr>
          <a:xfrm>
            <a:off x="6995200" y="2343753"/>
            <a:ext cx="4386468" cy="4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cs-CZ" sz="1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BFEE7685-3994-A5EE-2CBB-71AEB789C47E}"/>
              </a:ext>
            </a:extLst>
          </p:cNvPr>
          <p:cNvSpPr txBox="1"/>
          <p:nvPr/>
        </p:nvSpPr>
        <p:spPr>
          <a:xfrm>
            <a:off x="6995201" y="2803879"/>
            <a:ext cx="4386468" cy="230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0" rIns="17150" bIns="1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>
              <a:solidFill>
                <a:srgbClr val="7030A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B43A3E-5C67-199E-6306-B5927C35E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5031"/>
            <a:ext cx="8172796" cy="4862146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solidFill>
                  <a:srgbClr val="ED8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KOUŘENÍ</a:t>
            </a:r>
            <a:endParaRPr lang="cs-CZ" sz="1800" dirty="0">
              <a:solidFill>
                <a:srgbClr val="ED8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Max. výše příspěvku: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2 000 Kč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Věková skupina: neomezeno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Nutná podmínka: potvrzení o léčbě závislosti na tabáku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Možnost čerpání: 1x za život do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30.11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účtenky max. 3 měsíce staré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Forma čerpání: pouze papírový formulář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776AF3F-1BA0-88C6-CB9A-D72AC3D80D59}"/>
              </a:ext>
            </a:extLst>
          </p:cNvPr>
          <p:cNvSpPr txBox="1">
            <a:spLocks/>
          </p:cNvSpPr>
          <p:nvPr/>
        </p:nvSpPr>
        <p:spPr>
          <a:xfrm>
            <a:off x="838201" y="501743"/>
            <a:ext cx="8971624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692480"/>
                </a:solidFill>
                <a:latin typeface="+mj-lt"/>
                <a:ea typeface="Proxima Nova"/>
                <a:cs typeface="Proxima Nova"/>
                <a:sym typeface="Proxima Nova"/>
              </a:rPr>
              <a:t>KUPONY</a:t>
            </a:r>
            <a:r>
              <a:rPr lang="cs-CZ" sz="3200" dirty="0">
                <a:solidFill>
                  <a:srgbClr val="692480"/>
                </a:solidFill>
                <a:ea typeface="Proxima Nova"/>
                <a:cs typeface="Proxima Nova"/>
                <a:sym typeface="Proxima Nova"/>
              </a:rPr>
              <a:t> PRO CHRONICKY NEMOCNÉ</a:t>
            </a:r>
            <a:endParaRPr lang="cs-CZ" sz="32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8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87910"/>
              </p:ext>
            </p:extLst>
          </p:nvPr>
        </p:nvGraphicFramePr>
        <p:xfrm>
          <a:off x="937236" y="3060793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8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656730"/>
              </p:ext>
            </p:extLst>
          </p:nvPr>
        </p:nvGraphicFramePr>
        <p:xfrm>
          <a:off x="4796333" y="3060793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4767765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B00"/>
      </a:accent1>
      <a:accent2>
        <a:srgbClr val="702082"/>
      </a:accent2>
      <a:accent3>
        <a:srgbClr val="00A3E0"/>
      </a:accent3>
      <a:accent4>
        <a:srgbClr val="6CC24A"/>
      </a:accent4>
      <a:accent5>
        <a:srgbClr val="DAAA00"/>
      </a:accent5>
      <a:accent6>
        <a:srgbClr val="AB989D"/>
      </a:accent6>
      <a:hlink>
        <a:srgbClr val="FA4616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Vlastní návrh">
  <a:themeElements>
    <a:clrScheme name="OZP - světl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B00"/>
      </a:accent1>
      <a:accent2>
        <a:srgbClr val="702082"/>
      </a:accent2>
      <a:accent3>
        <a:srgbClr val="00A3E0"/>
      </a:accent3>
      <a:accent4>
        <a:srgbClr val="6CC24A"/>
      </a:accent4>
      <a:accent5>
        <a:srgbClr val="DAAA00"/>
      </a:accent5>
      <a:accent6>
        <a:srgbClr val="AB989D"/>
      </a:accent6>
      <a:hlink>
        <a:srgbClr val="FA4616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Vlastní návrh">
  <a:themeElements>
    <a:clrScheme name="OZ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4616"/>
      </a:accent1>
      <a:accent2>
        <a:srgbClr val="AD96DC"/>
      </a:accent2>
      <a:accent3>
        <a:srgbClr val="00A3E0"/>
      </a:accent3>
      <a:accent4>
        <a:srgbClr val="6CC24A"/>
      </a:accent4>
      <a:accent5>
        <a:srgbClr val="DAAA00"/>
      </a:accent5>
      <a:accent6>
        <a:srgbClr val="AB989D"/>
      </a:accent6>
      <a:hlink>
        <a:srgbClr val="FA4616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7" id="{11EE5502-7BA9-4B26-9E6C-2B8212EB220F}" vid="{1D2A8FBF-A75D-4C63-BD0E-5D55E8C91581}"/>
    </a:ext>
  </a:extLst>
</a:theme>
</file>

<file path=ppt/theme/theme14.xml><?xml version="1.0" encoding="utf-8"?>
<a:theme xmlns:a="http://schemas.openxmlformats.org/drawingml/2006/main" name="9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7" id="{11EE5502-7BA9-4B26-9E6C-2B8212EB220F}" vid="{2509744A-B8CD-4512-A54E-F644BFE4BF60}"/>
    </a:ext>
  </a:extLst>
</a:theme>
</file>

<file path=ppt/theme/theme15.xml><?xml version="1.0" encoding="utf-8"?>
<a:theme xmlns:a="http://schemas.openxmlformats.org/drawingml/2006/main" name="13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7" id="{11EE5502-7BA9-4B26-9E6C-2B8212EB220F}" vid="{4BB85EFF-5A6D-423E-B18F-37AEF5F45CB5}"/>
    </a:ext>
  </a:extLst>
</a:theme>
</file>

<file path=ppt/theme/theme16.xml><?xml version="1.0" encoding="utf-8"?>
<a:theme xmlns:a="http://schemas.openxmlformats.org/drawingml/2006/main" name="Obrázek rodin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7" id="{11EE5502-7BA9-4B26-9E6C-2B8212EB220F}" vid="{F6B1D2E3-F3D3-4E12-8176-1AE174EB1F11}"/>
    </a:ext>
  </a:extLst>
</a:theme>
</file>

<file path=ppt/theme/theme17.xml><?xml version="1.0" encoding="utf-8"?>
<a:theme xmlns:a="http://schemas.openxmlformats.org/drawingml/2006/main" name="12_Vlastní návrh">
  <a:themeElements>
    <a:clrScheme name="OZ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4616"/>
      </a:accent1>
      <a:accent2>
        <a:srgbClr val="AD96DC"/>
      </a:accent2>
      <a:accent3>
        <a:srgbClr val="00A3E0"/>
      </a:accent3>
      <a:accent4>
        <a:srgbClr val="6CC24A"/>
      </a:accent4>
      <a:accent5>
        <a:srgbClr val="DAAA00"/>
      </a:accent5>
      <a:accent6>
        <a:srgbClr val="AB989D"/>
      </a:accent6>
      <a:hlink>
        <a:srgbClr val="FA4616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8" id="{0B8854F3-6F53-445C-B56E-88997D8E4F29}" vid="{F20E7998-ABD7-41FB-A231-D4C0B2F22FB7}"/>
    </a:ext>
  </a:extLst>
</a:theme>
</file>

<file path=ppt/theme/theme18.xml><?xml version="1.0" encoding="utf-8"?>
<a:theme xmlns:a="http://schemas.openxmlformats.org/drawingml/2006/main" name="16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8" id="{0B8854F3-6F53-445C-B56E-88997D8E4F29}" vid="{39C722F8-0B83-4D1C-A02D-32C7F64F4AEB}"/>
    </a:ext>
  </a:extLst>
</a:theme>
</file>

<file path=ppt/theme/theme19.xml><?xml version="1.0" encoding="utf-8"?>
<a:theme xmlns:a="http://schemas.openxmlformats.org/drawingml/2006/main" name="půlená stránka pro text nebo obráz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8" id="{0B8854F3-6F53-445C-B56E-88997D8E4F29}" vid="{CD21B794-6DFD-4282-88C0-5F0230C0A909}"/>
    </a:ext>
  </a:extLst>
</a:theme>
</file>

<file path=ppt/theme/theme2.xml><?xml version="1.0" encoding="utf-8"?>
<a:theme xmlns:a="http://schemas.openxmlformats.org/drawingml/2006/main" name="2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zp šablona18" id="{0B8854F3-6F53-445C-B56E-88997D8E4F29}" vid="{D8102AC8-8B23-4024-8147-4F30EB8F19C8}"/>
    </a:ext>
  </a:extLst>
</a:theme>
</file>

<file path=ppt/theme/theme2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Vlastní návrh">
  <a:themeElements>
    <a:clrScheme name="Vlastní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B00"/>
      </a:accent1>
      <a:accent2>
        <a:srgbClr val="702082"/>
      </a:accent2>
      <a:accent3>
        <a:srgbClr val="00B4DF"/>
      </a:accent3>
      <a:accent4>
        <a:srgbClr val="95C94F"/>
      </a:accent4>
      <a:accent5>
        <a:srgbClr val="EE5298"/>
      </a:accent5>
      <a:accent6>
        <a:srgbClr val="B2BABF"/>
      </a:accent6>
      <a:hlink>
        <a:srgbClr val="ED8B00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Vlastní návrh">
  <a:themeElements>
    <a:clrScheme name="OZP - světl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8B00"/>
      </a:accent1>
      <a:accent2>
        <a:srgbClr val="702082"/>
      </a:accent2>
      <a:accent3>
        <a:srgbClr val="00A3E0"/>
      </a:accent3>
      <a:accent4>
        <a:srgbClr val="6CC24A"/>
      </a:accent4>
      <a:accent5>
        <a:srgbClr val="DAAA00"/>
      </a:accent5>
      <a:accent6>
        <a:srgbClr val="AB989D"/>
      </a:accent6>
      <a:hlink>
        <a:srgbClr val="FA4616"/>
      </a:hlink>
      <a:folHlink>
        <a:srgbClr val="AD96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ozp šablona9</Template>
  <TotalTime>14768</TotalTime>
  <Words>1700</Words>
  <Application>Microsoft Office PowerPoint</Application>
  <PresentationFormat>Širokoúhlá obrazovka</PresentationFormat>
  <Paragraphs>339</Paragraphs>
  <Slides>21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20</vt:i4>
      </vt:variant>
      <vt:variant>
        <vt:lpstr>Nadpisy snímků</vt:lpstr>
      </vt:variant>
      <vt:variant>
        <vt:i4>21</vt:i4>
      </vt:variant>
    </vt:vector>
  </HeadingPairs>
  <TitlesOfParts>
    <vt:vector size="46" baseType="lpstr">
      <vt:lpstr>Arial</vt:lpstr>
      <vt:lpstr>Arial Black</vt:lpstr>
      <vt:lpstr>Calibri</vt:lpstr>
      <vt:lpstr>Proxima Nova</vt:lpstr>
      <vt:lpstr>Times New Roman</vt:lpstr>
      <vt:lpstr>1_Vlastní návrh</vt:lpstr>
      <vt:lpstr>2_Vlastní návrh</vt:lpstr>
      <vt:lpstr>Vlastní návrh</vt:lpstr>
      <vt:lpstr>4_Vlastní návrh</vt:lpstr>
      <vt:lpstr>5_Vlastní návrh</vt:lpstr>
      <vt:lpstr>6_Vlastní návrh</vt:lpstr>
      <vt:lpstr>8_Vlastní návrh</vt:lpstr>
      <vt:lpstr>10_Vlastní návrh</vt:lpstr>
      <vt:lpstr>11_Vlastní návrh</vt:lpstr>
      <vt:lpstr>15_Vlastní návrh</vt:lpstr>
      <vt:lpstr>14_Vlastní návrh</vt:lpstr>
      <vt:lpstr>3_Vlastní návrh</vt:lpstr>
      <vt:lpstr>7_Vlastní návrh</vt:lpstr>
      <vt:lpstr>9_Vlastní návrh</vt:lpstr>
      <vt:lpstr>13_Vlastní návrh</vt:lpstr>
      <vt:lpstr>Obrázek rodiny</vt:lpstr>
      <vt:lpstr>12_Vlastní návrh</vt:lpstr>
      <vt:lpstr>16_Vlastní návrh</vt:lpstr>
      <vt:lpstr>půlená stránka pro text nebo obrázek</vt:lpstr>
      <vt:lpstr>18_Vlastní návrh</vt:lpstr>
      <vt:lpstr>Prezentace aplikace PowerPoint</vt:lpstr>
      <vt:lpstr>Prezentace aplikace PowerPoint</vt:lpstr>
      <vt:lpstr> </vt:lpstr>
      <vt:lpstr>PROGRAMY PRO CHRONICKY NEMOCNÉ</vt:lpstr>
      <vt:lpstr>KUPONY PRO CHRONICKY NEMOCNÉ</vt:lpstr>
      <vt:lpstr>KUPONY PRO CHRONICKY NEMOCNÉ</vt:lpstr>
      <vt:lpstr>Prezentace aplikace PowerPoint</vt:lpstr>
      <vt:lpstr>Prezentace aplikace PowerPoint</vt:lpstr>
      <vt:lpstr>Prezentace aplikace PowerPoint</vt:lpstr>
      <vt:lpstr>Prezentace aplikace PowerPoint</vt:lpstr>
      <vt:lpstr>PŘÍSPĚVEK NA OZDRAVNÉ POBYTY</vt:lpstr>
      <vt:lpstr> </vt:lpstr>
      <vt:lpstr>PROGRAMY ZA KREDITY VE VITAKARTĚ</vt:lpstr>
      <vt:lpstr>PROGRAMY ZA KREDITY</vt:lpstr>
      <vt:lpstr> </vt:lpstr>
      <vt:lpstr>ZÁKLADNÍ KUPONY</vt:lpstr>
      <vt:lpstr> </vt:lpstr>
      <vt:lpstr>PROGRAMY STOP</vt:lpstr>
      <vt:lpstr>SPECIFICKÉ PROGRAMY PRO CHRONICKY NEMOCNÉ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Ševčíková</dc:creator>
  <cp:lastModifiedBy>Ježková Jana</cp:lastModifiedBy>
  <cp:revision>55</cp:revision>
  <cp:lastPrinted>2025-05-29T10:41:11Z</cp:lastPrinted>
  <dcterms:created xsi:type="dcterms:W3CDTF">2023-11-16T14:06:08Z</dcterms:created>
  <dcterms:modified xsi:type="dcterms:W3CDTF">2025-05-30T14:09:37Z</dcterms:modified>
</cp:coreProperties>
</file>