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0" r:id="rId5"/>
  </p:sldMasterIdLst>
  <p:notesMasterIdLst>
    <p:notesMasterId r:id="rId29"/>
  </p:notesMasterIdLst>
  <p:sldIdLst>
    <p:sldId id="290" r:id="rId6"/>
    <p:sldId id="289" r:id="rId7"/>
    <p:sldId id="294" r:id="rId8"/>
    <p:sldId id="274" r:id="rId9"/>
    <p:sldId id="258" r:id="rId10"/>
    <p:sldId id="257" r:id="rId11"/>
    <p:sldId id="256" r:id="rId12"/>
    <p:sldId id="259" r:id="rId13"/>
    <p:sldId id="260" r:id="rId14"/>
    <p:sldId id="261" r:id="rId15"/>
    <p:sldId id="277" r:id="rId16"/>
    <p:sldId id="279" r:id="rId17"/>
    <p:sldId id="263" r:id="rId18"/>
    <p:sldId id="262" r:id="rId19"/>
    <p:sldId id="286" r:id="rId20"/>
    <p:sldId id="264" r:id="rId21"/>
    <p:sldId id="266" r:id="rId22"/>
    <p:sldId id="281" r:id="rId23"/>
    <p:sldId id="284" r:id="rId24"/>
    <p:sldId id="285" r:id="rId25"/>
    <p:sldId id="282" r:id="rId26"/>
    <p:sldId id="283" r:id="rId27"/>
    <p:sldId id="292" r:id="rId28"/>
  </p:sldIdLst>
  <p:sldSz cx="14630400" cy="8229600"/>
  <p:notesSz cx="8229600" cy="14630400"/>
  <p:embeddedFontLst>
    <p:embeddedFont>
      <p:font typeface="Alexandria Semi Bold" panose="020B0604020202020204" charset="-78"/>
      <p:regular r:id="rId30"/>
    </p:embeddedFont>
    <p:embeddedFont>
      <p:font typeface="Aptos Narrow" panose="020B0004020202020204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-18"/>
      <p:regular r:id="rId35"/>
      <p:bold r:id="rId36"/>
      <p:italic r:id="rId37"/>
      <p:boldItalic r:id="rId38"/>
    </p:embeddedFont>
    <p:embeddedFont>
      <p:font typeface="Selawik 1" panose="020B0604020202020204" charset="0"/>
      <p:regular r:id="rId39"/>
    </p:embeddedFont>
    <p:embeddedFont>
      <p:font typeface="Selawik 2" panose="020B0604020202020204" charset="0"/>
      <p:regular r:id="rId40"/>
    </p:embeddedFont>
    <p:embeddedFont>
      <p:font typeface="Selawik 3" panose="020B0604020202020204" charset="0"/>
      <p:regular r:id="rId41"/>
    </p:embeddedFont>
    <p:embeddedFont>
      <p:font typeface="Selawik 4" panose="020B0604020202020204" charset="0"/>
      <p:regular r:id="rId42"/>
    </p:embeddedFont>
    <p:embeddedFont>
      <p:font typeface="Selawik 5" panose="020B0604020202020204" charset="0"/>
      <p:regular r:id="rId43"/>
    </p:embeddedFont>
    <p:embeddedFont>
      <p:font typeface="Sora Light" panose="020B0604020202020204" charset="0"/>
      <p:regular r:id="rId44"/>
    </p:embeddedFont>
    <p:embeddedFont>
      <p:font typeface="Wonderful Branding" panose="020B0604020202020204" charset="0"/>
      <p:regular r:id="rId4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73F"/>
    <a:srgbClr val="93A3E8"/>
    <a:srgbClr val="546FDB"/>
    <a:srgbClr val="3555D4"/>
    <a:srgbClr val="1E348D"/>
    <a:srgbClr val="B9FFFF"/>
    <a:srgbClr val="009999"/>
    <a:srgbClr val="F5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E3BE0-8C39-3830-6D38-4764A5E86E87}" v="1" dt="2025-08-06T10:38:15.602"/>
    <p1510:client id="{38D2258C-1690-54B1-922D-67C438E42504}" v="13" dt="2025-08-06T09:41:15.628"/>
    <p1510:client id="{9390F5A4-4B89-45A6-B2F2-1869F686246B}" v="1048" dt="2025-08-06T10:39:32.891"/>
    <p1510:client id="{D16F46D0-363E-4DC1-A123-922906D4CB28}" v="2220" dt="2025-08-06T09:48:25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 snapToGrid="0">
      <p:cViewPr varScale="1">
        <p:scale>
          <a:sx n="60" d="100"/>
          <a:sy n="60" d="100"/>
        </p:scale>
        <p:origin x="4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3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D4B40-6E88-59B7-DAC5-8E882D18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BB5E5-CFAA-60A4-1F00-66B6AF674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C60B2-1CD6-8FDF-A162-DBD726A34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50A06-2068-692D-33A6-7F7E7B56E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8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43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700"/>
              </a:lnSpc>
              <a:buFont typeface="Arial" panose="020B0604020202020204" pitchFamily="34" charset="0"/>
              <a:buNone/>
            </a:pPr>
            <a:endParaRPr lang="cs-CZ" sz="1200" dirty="0">
              <a:solidFill>
                <a:srgbClr val="3B3535"/>
              </a:solidFill>
              <a:latin typeface="Sora Light"/>
              <a:ea typeface="Sora Light" pitchFamily="34" charset="-122"/>
              <a:cs typeface="Sora Ligh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70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82A8B-DAA6-3904-4F41-A67E4EDB8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3585E-4788-D2A1-1EE8-F0952DA45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19ED1-7F2A-E97D-8ECD-217AF580D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5F034-DC13-513F-792F-93CFFD436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56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471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4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7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8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3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45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2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8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68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4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60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pacientskyhub@mzcr.cz" TargetMode="External"/><Relationship Id="rId5" Type="http://schemas.openxmlformats.org/officeDocument/2006/relationships/hyperlink" Target="http://www.pacientskyhub.cz/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8531" y="-758708"/>
            <a:ext cx="16322619" cy="10881741"/>
          </a:xfrm>
          <a:custGeom>
            <a:avLst/>
            <a:gdLst/>
            <a:ahLst/>
            <a:cxnLst/>
            <a:rect l="l" t="t" r="r" b="b"/>
            <a:pathLst>
              <a:path w="20403274" h="13602176">
                <a:moveTo>
                  <a:pt x="0" y="0"/>
                </a:moveTo>
                <a:lnTo>
                  <a:pt x="20403274" y="0"/>
                </a:lnTo>
                <a:lnTo>
                  <a:pt x="20403274" y="13602176"/>
                </a:lnTo>
                <a:lnTo>
                  <a:pt x="0" y="1360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sp>
        <p:nvSpPr>
          <p:cNvPr id="3" name="Freeform 3"/>
          <p:cNvSpPr/>
          <p:nvPr/>
        </p:nvSpPr>
        <p:spPr>
          <a:xfrm>
            <a:off x="1615661" y="2825885"/>
            <a:ext cx="11041380" cy="5234940"/>
          </a:xfrm>
          <a:custGeom>
            <a:avLst/>
            <a:gdLst/>
            <a:ahLst/>
            <a:cxnLst/>
            <a:rect l="l" t="t" r="r" b="b"/>
            <a:pathLst>
              <a:path w="13801725" h="6543675">
                <a:moveTo>
                  <a:pt x="0" y="0"/>
                </a:moveTo>
                <a:lnTo>
                  <a:pt x="13801725" y="0"/>
                </a:lnTo>
                <a:lnTo>
                  <a:pt x="13801725" y="6543675"/>
                </a:lnTo>
                <a:lnTo>
                  <a:pt x="0" y="6543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900"/>
            </a:blip>
            <a:stretch>
              <a:fillRect l="-2" t="-26" r="-20" b="-118"/>
            </a:stretch>
          </a:blipFill>
        </p:spPr>
        <p:txBody>
          <a:bodyPr/>
          <a:lstStyle/>
          <a:p>
            <a:endParaRPr lang="cs-CZ" sz="1440"/>
          </a:p>
        </p:txBody>
      </p:sp>
      <p:sp>
        <p:nvSpPr>
          <p:cNvPr id="4" name="Freeform 4"/>
          <p:cNvSpPr/>
          <p:nvPr/>
        </p:nvSpPr>
        <p:spPr>
          <a:xfrm>
            <a:off x="7680335" y="6334971"/>
            <a:ext cx="4526280" cy="1894629"/>
          </a:xfrm>
          <a:custGeom>
            <a:avLst/>
            <a:gdLst/>
            <a:ahLst/>
            <a:cxnLst/>
            <a:rect l="l" t="t" r="r" b="b"/>
            <a:pathLst>
              <a:path w="5657850" h="2368286">
                <a:moveTo>
                  <a:pt x="0" y="0"/>
                </a:moveTo>
                <a:lnTo>
                  <a:pt x="5657850" y="0"/>
                </a:lnTo>
                <a:lnTo>
                  <a:pt x="5657850" y="2368286"/>
                </a:lnTo>
                <a:lnTo>
                  <a:pt x="0" y="2368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 l="-210" t="-279" r="-126"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737811" y="-3079059"/>
            <a:ext cx="9245010" cy="14517693"/>
            <a:chOff x="0" y="0"/>
            <a:chExt cx="11556263" cy="18147106"/>
          </a:xfrm>
        </p:grpSpPr>
        <p:sp>
          <p:nvSpPr>
            <p:cNvPr id="6" name="Freeform 6"/>
            <p:cNvSpPr/>
            <p:nvPr/>
          </p:nvSpPr>
          <p:spPr>
            <a:xfrm>
              <a:off x="5922264" y="8693023"/>
              <a:ext cx="4705350" cy="5442713"/>
            </a:xfrm>
            <a:custGeom>
              <a:avLst/>
              <a:gdLst/>
              <a:ahLst/>
              <a:cxnLst/>
              <a:rect l="l" t="t" r="r" b="b"/>
              <a:pathLst>
                <a:path w="4705350" h="5442713">
                  <a:moveTo>
                    <a:pt x="0" y="0"/>
                  </a:moveTo>
                  <a:lnTo>
                    <a:pt x="0" y="5442713"/>
                  </a:lnTo>
                  <a:lnTo>
                    <a:pt x="3967988" y="5442713"/>
                  </a:lnTo>
                  <a:lnTo>
                    <a:pt x="4705350" y="4705477"/>
                  </a:lnTo>
                  <a:lnTo>
                    <a:pt x="2538603" y="2538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F01"/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7" name="Freeform 7"/>
            <p:cNvSpPr/>
            <p:nvPr/>
          </p:nvSpPr>
          <p:spPr>
            <a:xfrm>
              <a:off x="5922264" y="3848862"/>
              <a:ext cx="5570474" cy="4315206"/>
            </a:xfrm>
            <a:custGeom>
              <a:avLst/>
              <a:gdLst/>
              <a:ahLst/>
              <a:cxnLst/>
              <a:rect l="l" t="t" r="r" b="b"/>
              <a:pathLst>
                <a:path w="5570474" h="4315206">
                  <a:moveTo>
                    <a:pt x="0" y="0"/>
                  </a:moveTo>
                  <a:lnTo>
                    <a:pt x="0" y="2795016"/>
                  </a:lnTo>
                  <a:lnTo>
                    <a:pt x="584454" y="3379470"/>
                  </a:lnTo>
                  <a:lnTo>
                    <a:pt x="1520190" y="4315206"/>
                  </a:lnTo>
                  <a:lnTo>
                    <a:pt x="5570474" y="264922"/>
                  </a:lnTo>
                  <a:lnTo>
                    <a:pt x="5305552" y="0"/>
                  </a:lnTo>
                  <a:close/>
                </a:path>
              </a:pathLst>
            </a:custGeom>
            <a:solidFill>
              <a:srgbClr val="0B263F"/>
            </a:solidFill>
          </p:spPr>
          <p:txBody>
            <a:bodyPr/>
            <a:lstStyle/>
            <a:p>
              <a:endParaRPr lang="cs-CZ" sz="144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16889" y="5351420"/>
            <a:ext cx="5412394" cy="5412394"/>
            <a:chOff x="0" y="0"/>
            <a:chExt cx="6765493" cy="67654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1851" cy="3597783"/>
            </a:xfrm>
            <a:custGeom>
              <a:avLst/>
              <a:gdLst/>
              <a:ahLst/>
              <a:cxnLst/>
              <a:rect l="l" t="t" r="r" b="b"/>
              <a:pathLst>
                <a:path w="4141851" h="3597783">
                  <a:moveTo>
                    <a:pt x="3412363" y="0"/>
                  </a:moveTo>
                  <a:lnTo>
                    <a:pt x="0" y="3412363"/>
                  </a:lnTo>
                  <a:lnTo>
                    <a:pt x="185420" y="3597783"/>
                  </a:lnTo>
                  <a:lnTo>
                    <a:pt x="4141851" y="3597783"/>
                  </a:lnTo>
                  <a:lnTo>
                    <a:pt x="4141851" y="729615"/>
                  </a:lnTo>
                  <a:lnTo>
                    <a:pt x="3412363" y="0"/>
                  </a:lnTo>
                  <a:close/>
                </a:path>
              </a:pathLst>
            </a:custGeom>
            <a:solidFill>
              <a:srgbClr val="FAB71A"/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319206" y="6786845"/>
            <a:ext cx="5989320" cy="1242060"/>
          </a:xfrm>
          <a:custGeom>
            <a:avLst/>
            <a:gdLst/>
            <a:ahLst/>
            <a:cxnLst/>
            <a:rect l="l" t="t" r="r" b="b"/>
            <a:pathLst>
              <a:path w="7486650" h="1552575">
                <a:moveTo>
                  <a:pt x="0" y="0"/>
                </a:moveTo>
                <a:lnTo>
                  <a:pt x="7486650" y="0"/>
                </a:lnTo>
                <a:lnTo>
                  <a:pt x="7486650" y="1552575"/>
                </a:lnTo>
                <a:lnTo>
                  <a:pt x="0" y="1552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50802" y="44676"/>
            <a:ext cx="2462198" cy="6520190"/>
            <a:chOff x="0" y="0"/>
            <a:chExt cx="3077743" cy="8150238"/>
          </a:xfrm>
        </p:grpSpPr>
        <p:sp>
          <p:nvSpPr>
            <p:cNvPr id="12" name="Freeform 12"/>
            <p:cNvSpPr/>
            <p:nvPr/>
          </p:nvSpPr>
          <p:spPr>
            <a:xfrm>
              <a:off x="63500" y="3110484"/>
              <a:ext cx="2678176" cy="2750439"/>
            </a:xfrm>
            <a:custGeom>
              <a:avLst/>
              <a:gdLst/>
              <a:ahLst/>
              <a:cxnLst/>
              <a:rect l="l" t="t" r="r" b="b"/>
              <a:pathLst>
                <a:path w="2678176" h="2750439">
                  <a:moveTo>
                    <a:pt x="0" y="0"/>
                  </a:moveTo>
                  <a:lnTo>
                    <a:pt x="0" y="144653"/>
                  </a:lnTo>
                  <a:lnTo>
                    <a:pt x="2605786" y="2750439"/>
                  </a:lnTo>
                  <a:lnTo>
                    <a:pt x="2678176" y="2678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253E"/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3502" y="5405882"/>
              <a:ext cx="2680843" cy="2680843"/>
            </a:xfrm>
            <a:custGeom>
              <a:avLst/>
              <a:gdLst/>
              <a:ahLst/>
              <a:cxnLst/>
              <a:rect l="l" t="t" r="r" b="b"/>
              <a:pathLst>
                <a:path w="2680843" h="2680843">
                  <a:moveTo>
                    <a:pt x="1352042" y="0"/>
                  </a:moveTo>
                  <a:lnTo>
                    <a:pt x="0" y="1352169"/>
                  </a:lnTo>
                  <a:lnTo>
                    <a:pt x="0" y="1352169"/>
                  </a:lnTo>
                  <a:lnTo>
                    <a:pt x="1328674" y="2680843"/>
                  </a:lnTo>
                  <a:lnTo>
                    <a:pt x="2139950" y="1869567"/>
                  </a:lnTo>
                  <a:lnTo>
                    <a:pt x="2680843" y="1328674"/>
                  </a:lnTo>
                  <a:lnTo>
                    <a:pt x="1352042" y="0"/>
                  </a:lnTo>
                  <a:close/>
                </a:path>
              </a:pathLst>
            </a:custGeom>
            <a:solidFill>
              <a:srgbClr val="C2182E"/>
            </a:solidFill>
          </p:spPr>
          <p:txBody>
            <a:bodyPr/>
            <a:lstStyle/>
            <a:p>
              <a:endParaRPr lang="cs-CZ" sz="1440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755728" y="0"/>
            <a:ext cx="1874672" cy="1883344"/>
            <a:chOff x="0" y="0"/>
            <a:chExt cx="2343340" cy="23541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43277" cy="2354199"/>
            </a:xfrm>
            <a:custGeom>
              <a:avLst/>
              <a:gdLst/>
              <a:ahLst/>
              <a:cxnLst/>
              <a:rect l="l" t="t" r="r" b="b"/>
              <a:pathLst>
                <a:path w="2343277" h="2354199">
                  <a:moveTo>
                    <a:pt x="2281809" y="0"/>
                  </a:moveTo>
                  <a:lnTo>
                    <a:pt x="0" y="2281809"/>
                  </a:lnTo>
                  <a:lnTo>
                    <a:pt x="72390" y="2354199"/>
                  </a:lnTo>
                  <a:lnTo>
                    <a:pt x="2343277" y="83185"/>
                  </a:lnTo>
                  <a:lnTo>
                    <a:pt x="2343277" y="0"/>
                  </a:lnTo>
                  <a:close/>
                </a:path>
              </a:pathLst>
            </a:custGeom>
            <a:solidFill>
              <a:srgbClr val="C2182E"/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91265" y="423772"/>
            <a:ext cx="3550920" cy="800100"/>
          </a:xfrm>
          <a:custGeom>
            <a:avLst/>
            <a:gdLst/>
            <a:ahLst/>
            <a:cxnLst/>
            <a:rect l="l" t="t" r="r" b="b"/>
            <a:pathLst>
              <a:path w="4438650" h="1000125">
                <a:moveTo>
                  <a:pt x="0" y="0"/>
                </a:moveTo>
                <a:lnTo>
                  <a:pt x="4438650" y="0"/>
                </a:lnTo>
                <a:lnTo>
                  <a:pt x="4438650" y="1000125"/>
                </a:lnTo>
                <a:lnTo>
                  <a:pt x="0" y="100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50802" y="-50802"/>
            <a:ext cx="14731998" cy="8331198"/>
            <a:chOff x="0" y="0"/>
            <a:chExt cx="18415000" cy="10414000"/>
          </a:xfrm>
        </p:grpSpPr>
        <p:sp>
          <p:nvSpPr>
            <p:cNvPr id="18" name="Freeform 18"/>
            <p:cNvSpPr/>
            <p:nvPr/>
          </p:nvSpPr>
          <p:spPr>
            <a:xfrm>
              <a:off x="16008223" y="63500"/>
              <a:ext cx="2343277" cy="2354199"/>
            </a:xfrm>
            <a:custGeom>
              <a:avLst/>
              <a:gdLst/>
              <a:ahLst/>
              <a:cxnLst/>
              <a:rect l="l" t="t" r="r" b="b"/>
              <a:pathLst>
                <a:path w="2343277" h="2354199">
                  <a:moveTo>
                    <a:pt x="0" y="0"/>
                  </a:moveTo>
                  <a:lnTo>
                    <a:pt x="0" y="2354199"/>
                  </a:lnTo>
                  <a:lnTo>
                    <a:pt x="2343277" y="2354199"/>
                  </a:lnTo>
                  <a:lnTo>
                    <a:pt x="2343277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500" y="182880"/>
              <a:ext cx="2678176" cy="5797423"/>
            </a:xfrm>
            <a:custGeom>
              <a:avLst/>
              <a:gdLst/>
              <a:ahLst/>
              <a:cxnLst/>
              <a:rect l="l" t="t" r="r" b="b"/>
              <a:pathLst>
                <a:path w="2678176" h="5797423">
                  <a:moveTo>
                    <a:pt x="0" y="0"/>
                  </a:moveTo>
                  <a:lnTo>
                    <a:pt x="0" y="5797423"/>
                  </a:lnTo>
                  <a:lnTo>
                    <a:pt x="2678176" y="5797423"/>
                  </a:lnTo>
                  <a:lnTo>
                    <a:pt x="267817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663938" y="7982204"/>
              <a:ext cx="5655183" cy="2368296"/>
            </a:xfrm>
            <a:custGeom>
              <a:avLst/>
              <a:gdLst/>
              <a:ahLst/>
              <a:cxnLst/>
              <a:rect l="l" t="t" r="r" b="b"/>
              <a:pathLst>
                <a:path w="5655183" h="2368296">
                  <a:moveTo>
                    <a:pt x="0" y="0"/>
                  </a:moveTo>
                  <a:lnTo>
                    <a:pt x="0" y="2368296"/>
                  </a:lnTo>
                  <a:lnTo>
                    <a:pt x="5655183" y="2368296"/>
                  </a:lnTo>
                  <a:lnTo>
                    <a:pt x="565518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083054" y="3595878"/>
              <a:ext cx="13804010" cy="6539611"/>
            </a:xfrm>
            <a:custGeom>
              <a:avLst/>
              <a:gdLst/>
              <a:ahLst/>
              <a:cxnLst/>
              <a:rect l="l" t="t" r="r" b="b"/>
              <a:pathLst>
                <a:path w="13804010" h="6539611">
                  <a:moveTo>
                    <a:pt x="0" y="6539611"/>
                  </a:moveTo>
                  <a:lnTo>
                    <a:pt x="13804010" y="6539611"/>
                  </a:lnTo>
                  <a:lnTo>
                    <a:pt x="138040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896606" y="2848326"/>
            <a:ext cx="9898654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10"/>
              </a:lnSpc>
            </a:pP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Pacientská</a:t>
            </a: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 rada:</a:t>
            </a:r>
          </a:p>
          <a:p>
            <a:pPr>
              <a:lnSpc>
                <a:spcPts val="6610"/>
              </a:lnSpc>
            </a:pP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návrh</a:t>
            </a: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 </a:t>
            </a: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nového</a:t>
            </a: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 </a:t>
            </a: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statutu</a:t>
            </a:r>
            <a:endParaRPr lang="en-US" sz="6350" b="1" spc="133">
              <a:solidFill>
                <a:srgbClr val="0A253E"/>
              </a:solidFill>
              <a:latin typeface="Selawik 1"/>
              <a:ea typeface="Selawik 1"/>
              <a:cs typeface="Selawik 1"/>
              <a:sym typeface="Selawik 1"/>
            </a:endParaRPr>
          </a:p>
          <a:p>
            <a:pPr>
              <a:lnSpc>
                <a:spcPts val="6610"/>
              </a:lnSpc>
            </a:pP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a </a:t>
            </a: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směřování</a:t>
            </a: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 do </a:t>
            </a: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třetího</a:t>
            </a: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 </a:t>
            </a: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funkčního</a:t>
            </a:r>
            <a:r>
              <a:rPr lang="en-US" sz="6350" b="1" spc="133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 </a:t>
            </a:r>
            <a:r>
              <a:rPr lang="en-US" sz="6350" b="1" spc="133" err="1">
                <a:solidFill>
                  <a:srgbClr val="0A253E"/>
                </a:solidFill>
                <a:latin typeface="Selawik 1"/>
                <a:ea typeface="Selawik 1"/>
                <a:cs typeface="Selawik 1"/>
                <a:sym typeface="Selawik 1"/>
              </a:rPr>
              <a:t>období</a:t>
            </a:r>
            <a:endParaRPr lang="en-US" sz="6350" b="1" spc="133">
              <a:solidFill>
                <a:srgbClr val="0A253E"/>
              </a:solidFill>
              <a:latin typeface="Selawik 1"/>
              <a:ea typeface="Selawik 1"/>
              <a:cs typeface="Selawik 1"/>
              <a:sym typeface="Selawik 1"/>
            </a:endParaRPr>
          </a:p>
          <a:p>
            <a:pPr>
              <a:lnSpc>
                <a:spcPts val="6610"/>
              </a:lnSpc>
            </a:pPr>
            <a:endParaRPr lang="en-US" sz="6350" b="1" spc="133">
              <a:solidFill>
                <a:srgbClr val="0A253E"/>
              </a:solidFill>
              <a:latin typeface="Selawik 1"/>
              <a:ea typeface="Selawik 1"/>
              <a:cs typeface="Selawik 1"/>
              <a:sym typeface="Selawik 1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979032" y="5984474"/>
            <a:ext cx="5776226" cy="75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2814" b="1">
                <a:solidFill>
                  <a:srgbClr val="C2182E"/>
                </a:solidFill>
                <a:latin typeface="Selawik 2"/>
                <a:ea typeface="Selawik 2"/>
                <a:cs typeface="Selawik 2"/>
                <a:sym typeface="Selawik 2"/>
              </a:rPr>
              <a:t>STŘEDA 6. 8. 2025 | 13:00 – 15:00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96606" y="1793934"/>
            <a:ext cx="3377169" cy="69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4"/>
              </a:lnSpc>
            </a:pPr>
            <a:r>
              <a:rPr lang="en-US" sz="4224" b="1" err="1">
                <a:solidFill>
                  <a:srgbClr val="C2182E"/>
                </a:solidFill>
                <a:latin typeface="Wonderful Branding"/>
                <a:ea typeface="Wonderful Branding"/>
                <a:cs typeface="Wonderful Branding"/>
                <a:sym typeface="Wonderful Branding"/>
              </a:rPr>
              <a:t>Webinář</a:t>
            </a:r>
            <a:r>
              <a:rPr lang="en-US" sz="4224" b="1">
                <a:solidFill>
                  <a:srgbClr val="C2182E"/>
                </a:solidFill>
                <a:latin typeface="Wonderful Branding"/>
                <a:ea typeface="Wonderful Branding"/>
                <a:cs typeface="Wonderful Branding"/>
                <a:sym typeface="Wonderful Branding"/>
              </a:rPr>
              <a:t>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187" y="-23730"/>
            <a:ext cx="6036213" cy="82533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0235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Nominace do Rady</a:t>
            </a:r>
            <a:endParaRPr lang="en-US" sz="4450" b="1"/>
          </a:p>
        </p:txBody>
      </p:sp>
      <p:sp>
        <p:nvSpPr>
          <p:cNvPr id="4" name="Shape 1"/>
          <p:cNvSpPr/>
          <p:nvPr/>
        </p:nvSpPr>
        <p:spPr>
          <a:xfrm>
            <a:off x="567238" y="1739979"/>
            <a:ext cx="216575" cy="129992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1000387" y="195655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Výzva ministerstva</a:t>
            </a:r>
            <a:endParaRPr lang="en-US" sz="2200"/>
          </a:p>
        </p:txBody>
      </p:sp>
      <p:sp>
        <p:nvSpPr>
          <p:cNvPr id="6" name="Text 3"/>
          <p:cNvSpPr/>
          <p:nvPr/>
        </p:nvSpPr>
        <p:spPr>
          <a:xfrm>
            <a:off x="1000387" y="2442686"/>
            <a:ext cx="71942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Ministerstvo vyhlašuje oficiální výzvu k nominacím.</a:t>
            </a:r>
            <a:endParaRPr lang="en-US" sz="1700"/>
          </a:p>
        </p:txBody>
      </p:sp>
      <p:sp>
        <p:nvSpPr>
          <p:cNvPr id="7" name="Shape 4"/>
          <p:cNvSpPr/>
          <p:nvPr/>
        </p:nvSpPr>
        <p:spPr>
          <a:xfrm>
            <a:off x="892160" y="3636055"/>
            <a:ext cx="229754" cy="1822489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1325309" y="385263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Podávání nominací</a:t>
            </a:r>
            <a:endParaRPr lang="en-US" sz="2200"/>
          </a:p>
        </p:txBody>
      </p:sp>
      <p:sp>
        <p:nvSpPr>
          <p:cNvPr id="9" name="Text 6"/>
          <p:cNvSpPr/>
          <p:nvPr/>
        </p:nvSpPr>
        <p:spPr>
          <a:xfrm>
            <a:off x="1325309" y="4338762"/>
            <a:ext cx="6869311" cy="1245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Pacientská organizace - právnická osoba, která je pacientskou organizací zapsanou na Seznam PO nebo která splňuje podmínky dle § 113f zákona o zdravotních službách</a:t>
            </a:r>
            <a:endParaRPr lang="en-US" sz="1700"/>
          </a:p>
        </p:txBody>
      </p:sp>
      <p:sp>
        <p:nvSpPr>
          <p:cNvPr id="10" name="Shape 7"/>
          <p:cNvSpPr/>
          <p:nvPr/>
        </p:nvSpPr>
        <p:spPr>
          <a:xfrm>
            <a:off x="1217201" y="6102824"/>
            <a:ext cx="209514" cy="1119793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1650350" y="631939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Jmenování</a:t>
            </a:r>
            <a:endParaRPr lang="en-US" sz="2200"/>
          </a:p>
        </p:txBody>
      </p:sp>
      <p:sp>
        <p:nvSpPr>
          <p:cNvPr id="12" name="Text 9"/>
          <p:cNvSpPr/>
          <p:nvPr/>
        </p:nvSpPr>
        <p:spPr>
          <a:xfrm>
            <a:off x="1650350" y="6805531"/>
            <a:ext cx="432838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Důraz na vyváženost zastoupení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700"/>
          </a:p>
        </p:txBody>
      </p:sp>
      <p:sp>
        <p:nvSpPr>
          <p:cNvPr id="13" name="Text 10"/>
          <p:cNvSpPr/>
          <p:nvPr/>
        </p:nvSpPr>
        <p:spPr>
          <a:xfrm>
            <a:off x="567238" y="6833830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b="1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2E2A57B-FA5D-2BB8-6873-90862524B635}"/>
              </a:ext>
            </a:extLst>
          </p:cNvPr>
          <p:cNvSpPr/>
          <p:nvPr/>
        </p:nvSpPr>
        <p:spPr>
          <a:xfrm>
            <a:off x="10520022" y="2073657"/>
            <a:ext cx="1767721" cy="613886"/>
          </a:xfrm>
          <a:prstGeom prst="rect">
            <a:avLst/>
          </a:prstGeom>
          <a:solidFill>
            <a:srgbClr val="F5F8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8309" y="70235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Nominace</a:t>
            </a:r>
            <a:r>
              <a:rPr lang="en-US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do Rady</a:t>
            </a:r>
            <a:endParaRPr lang="en-US" sz="4450" b="1"/>
          </a:p>
        </p:txBody>
      </p:sp>
      <p:sp>
        <p:nvSpPr>
          <p:cNvPr id="6" name="Text 3"/>
          <p:cNvSpPr/>
          <p:nvPr/>
        </p:nvSpPr>
        <p:spPr>
          <a:xfrm>
            <a:off x="7828494" y="1496089"/>
            <a:ext cx="71942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Stanovy, výroční zpráva, internetové stránky</a:t>
            </a:r>
            <a:endParaRPr lang="en-US" sz="1700"/>
          </a:p>
        </p:txBody>
      </p:sp>
      <p:sp>
        <p:nvSpPr>
          <p:cNvPr id="9" name="Text 6"/>
          <p:cNvSpPr/>
          <p:nvPr/>
        </p:nvSpPr>
        <p:spPr>
          <a:xfrm>
            <a:off x="11425611" y="4423368"/>
            <a:ext cx="218434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Čestné prohlášení</a:t>
            </a:r>
            <a:endParaRPr lang="en-US" sz="1700"/>
          </a:p>
        </p:txBody>
      </p:sp>
      <p:sp>
        <p:nvSpPr>
          <p:cNvPr id="10" name="Shape 7"/>
          <p:cNvSpPr/>
          <p:nvPr/>
        </p:nvSpPr>
        <p:spPr>
          <a:xfrm>
            <a:off x="8396149" y="6849841"/>
            <a:ext cx="209514" cy="1119793"/>
          </a:xfrm>
          <a:prstGeom prst="roundRect">
            <a:avLst>
              <a:gd name="adj" fmla="val 42017"/>
            </a:avLst>
          </a:prstGeom>
          <a:solidFill>
            <a:schemeClr val="accent1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8937571" y="7229609"/>
            <a:ext cx="3580212" cy="5952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Stanovy, zápisy ze schůzí apod.</a:t>
            </a:r>
            <a:endParaRPr lang="en-US" sz="1700"/>
          </a:p>
        </p:txBody>
      </p:sp>
      <p:sp>
        <p:nvSpPr>
          <p:cNvPr id="13" name="Text 10"/>
          <p:cNvSpPr/>
          <p:nvPr/>
        </p:nvSpPr>
        <p:spPr>
          <a:xfrm>
            <a:off x="758309" y="6833830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b="1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2E2A57B-FA5D-2BB8-6873-90862524B635}"/>
              </a:ext>
            </a:extLst>
          </p:cNvPr>
          <p:cNvSpPr/>
          <p:nvPr/>
        </p:nvSpPr>
        <p:spPr>
          <a:xfrm>
            <a:off x="10911721" y="444818"/>
            <a:ext cx="1606062" cy="613886"/>
          </a:xfrm>
          <a:prstGeom prst="rect">
            <a:avLst/>
          </a:prstGeom>
          <a:solidFill>
            <a:srgbClr val="F5F8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7B6553C7-38A6-0D0B-4F47-ED0ABD7CC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618" y="7778772"/>
            <a:ext cx="1733550" cy="342900"/>
          </a:xfrm>
          <a:prstGeom prst="rect">
            <a:avLst/>
          </a:prstGeom>
        </p:spPr>
      </p:pic>
      <p:sp>
        <p:nvSpPr>
          <p:cNvPr id="16" name="Text 9">
            <a:extLst>
              <a:ext uri="{FF2B5EF4-FFF2-40B4-BE49-F238E27FC236}">
                <a16:creationId xmlns:a16="http://schemas.microsoft.com/office/drawing/2014/main" id="{F20C1451-3003-A4C5-F14C-B680FCDC5767}"/>
              </a:ext>
            </a:extLst>
          </p:cNvPr>
          <p:cNvSpPr/>
          <p:nvPr/>
        </p:nvSpPr>
        <p:spPr>
          <a:xfrm>
            <a:off x="996107" y="2731349"/>
            <a:ext cx="8193505" cy="3629109"/>
          </a:xfrm>
          <a:custGeom>
            <a:avLst/>
            <a:gdLst>
              <a:gd name="connsiteX0" fmla="*/ 0 w 8193505"/>
              <a:gd name="connsiteY0" fmla="*/ 0 h 3629109"/>
              <a:gd name="connsiteX1" fmla="*/ 8193505 w 8193505"/>
              <a:gd name="connsiteY1" fmla="*/ 0 h 3629109"/>
              <a:gd name="connsiteX2" fmla="*/ 8193505 w 8193505"/>
              <a:gd name="connsiteY2" fmla="*/ 3629109 h 3629109"/>
              <a:gd name="connsiteX3" fmla="*/ 0 w 8193505"/>
              <a:gd name="connsiteY3" fmla="*/ 3629109 h 3629109"/>
              <a:gd name="connsiteX4" fmla="*/ 0 w 8193505"/>
              <a:gd name="connsiteY4" fmla="*/ 0 h 362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3505" h="3629109" extrusionOk="0">
                <a:moveTo>
                  <a:pt x="0" y="0"/>
                </a:moveTo>
                <a:cubicBezTo>
                  <a:pt x="3163501" y="118645"/>
                  <a:pt x="4857187" y="116012"/>
                  <a:pt x="8193505" y="0"/>
                </a:cubicBezTo>
                <a:cubicBezTo>
                  <a:pt x="8060623" y="565288"/>
                  <a:pt x="8278456" y="3253399"/>
                  <a:pt x="8193505" y="3629109"/>
                </a:cubicBezTo>
                <a:cubicBezTo>
                  <a:pt x="4666341" y="3763709"/>
                  <a:pt x="1248437" y="3471913"/>
                  <a:pt x="0" y="3629109"/>
                </a:cubicBezTo>
                <a:cubicBezTo>
                  <a:pt x="-20187" y="3259707"/>
                  <a:pt x="-152480" y="412363"/>
                  <a:pt x="0" y="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72000" tIns="144000" rIns="144000" bIns="72000" rtlCol="0" anchor="t"/>
          <a:lstStyle/>
          <a:p>
            <a:pPr algn="just">
              <a:lnSpc>
                <a:spcPct val="150000"/>
              </a:lnSpc>
            </a:pPr>
            <a:r>
              <a:rPr lang="cs-CZ" sz="1600" b="1" i="0">
                <a:effectLst/>
                <a:latin typeface="Arial" panose="020B0604020202020204" pitchFamily="34" charset="0"/>
              </a:rPr>
              <a:t>§ 113f zákona o zdravotních službách</a:t>
            </a:r>
          </a:p>
          <a:p>
            <a:pPr algn="just">
              <a:lnSpc>
                <a:spcPct val="150000"/>
              </a:lnSpc>
            </a:pPr>
            <a:endParaRPr lang="cs-CZ" sz="1600" b="1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(1)</a:t>
            </a:r>
            <a:r>
              <a:rPr lang="cs-CZ" sz="1600">
                <a:solidFill>
                  <a:srgbClr val="000000"/>
                </a:solidFill>
                <a:latin typeface="Arial" panose="020B0604020202020204" pitchFamily="34" charset="0"/>
              </a:rPr>
              <a:t> Pacientskou organizací se rozumí zapsaný spolek, </a:t>
            </a:r>
            <a:r>
              <a:rPr lang="cs-CZ" sz="1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jehož hlavní činnost spočívá v pomoci pacientům a ochraně jejich práv a zájmů </a:t>
            </a:r>
            <a:r>
              <a:rPr lang="cs-CZ" sz="1600">
                <a:solidFill>
                  <a:srgbClr val="000000"/>
                </a:solidFill>
                <a:latin typeface="Arial" panose="020B0604020202020204" pitchFamily="34" charset="0"/>
              </a:rPr>
              <a:t>a jehož </a:t>
            </a:r>
            <a:r>
              <a:rPr lang="cs-CZ" sz="1600" b="1">
                <a:solidFill>
                  <a:srgbClr val="009999"/>
                </a:solidFill>
                <a:latin typeface="Arial" panose="020B0604020202020204" pitchFamily="34" charset="0"/>
              </a:rPr>
              <a:t>členy jsou zpravidla osoby s určitým onemocněním nebo zdravotním postižením, jejich osoby blízké nebo jejich zástupci podle občanského zákoníku</a:t>
            </a:r>
            <a:r>
              <a:rPr lang="cs-CZ" sz="1600">
                <a:solidFill>
                  <a:srgbClr val="000000"/>
                </a:solidFill>
                <a:latin typeface="Arial" panose="020B0604020202020204" pitchFamily="34" charset="0"/>
              </a:rPr>
              <a:t>, přičemž </a:t>
            </a:r>
            <a:r>
              <a:rPr lang="cs-CZ" sz="1600" b="1">
                <a:solidFill>
                  <a:schemeClr val="accent1"/>
                </a:solidFill>
                <a:latin typeface="Arial" panose="020B0604020202020204" pitchFamily="34" charset="0"/>
              </a:rPr>
              <a:t>tyto osoby mají zásadní vliv na činnost spolku</a:t>
            </a:r>
            <a:r>
              <a:rPr lang="cs-CZ" sz="1600">
                <a:solidFill>
                  <a:srgbClr val="000000"/>
                </a:solidFill>
                <a:latin typeface="Arial" panose="020B0604020202020204" pitchFamily="34" charset="0"/>
              </a:rPr>
              <a:t>. Pacientskou organizací se rozumí též spolek, jehož členy jsou spolky, které splňují podmínky podle věty první a které volí členy jeho statutárního orgánu.</a:t>
            </a:r>
          </a:p>
          <a:p>
            <a:pPr algn="just"/>
            <a:endParaRPr lang="cs-CZ" sz="1400" b="1" i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B338FE5A-7C14-6F7A-D3FD-83D92EFF14B3}"/>
              </a:ext>
            </a:extLst>
          </p:cNvPr>
          <p:cNvSpPr/>
          <p:nvPr/>
        </p:nvSpPr>
        <p:spPr>
          <a:xfrm>
            <a:off x="10875751" y="3986006"/>
            <a:ext cx="209514" cy="1119793"/>
          </a:xfrm>
          <a:prstGeom prst="roundRect">
            <a:avLst>
              <a:gd name="adj" fmla="val 42017"/>
            </a:avLst>
          </a:prstGeom>
          <a:solidFill>
            <a:srgbClr val="009999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7">
            <a:extLst>
              <a:ext uri="{FF2B5EF4-FFF2-40B4-BE49-F238E27FC236}">
                <a16:creationId xmlns:a16="http://schemas.microsoft.com/office/drawing/2014/main" id="{21263E44-7C00-601B-F8E4-8232EA96D060}"/>
              </a:ext>
            </a:extLst>
          </p:cNvPr>
          <p:cNvSpPr/>
          <p:nvPr/>
        </p:nvSpPr>
        <p:spPr>
          <a:xfrm>
            <a:off x="7319588" y="1122173"/>
            <a:ext cx="209514" cy="1119793"/>
          </a:xfrm>
          <a:prstGeom prst="roundRect">
            <a:avLst>
              <a:gd name="adj" fmla="val 42017"/>
            </a:avLst>
          </a:prstGeom>
          <a:solidFill>
            <a:schemeClr val="tx2">
              <a:lumMod val="60000"/>
              <a:lumOff val="40000"/>
            </a:schemeClr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cxnSp>
        <p:nvCxnSpPr>
          <p:cNvPr id="20" name="Spojnice: zakřivená 19">
            <a:extLst>
              <a:ext uri="{FF2B5EF4-FFF2-40B4-BE49-F238E27FC236}">
                <a16:creationId xmlns:a16="http://schemas.microsoft.com/office/drawing/2014/main" id="{75BFB116-9033-87BE-0CC0-093EC88F96B1}"/>
              </a:ext>
            </a:extLst>
          </p:cNvPr>
          <p:cNvCxnSpPr/>
          <p:nvPr/>
        </p:nvCxnSpPr>
        <p:spPr>
          <a:xfrm rot="5400000">
            <a:off x="5831523" y="2310401"/>
            <a:ext cx="1934588" cy="677924"/>
          </a:xfrm>
          <a:prstGeom prst="curvedConnector3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pojnice: zakřivená 21">
            <a:extLst>
              <a:ext uri="{FF2B5EF4-FFF2-40B4-BE49-F238E27FC236}">
                <a16:creationId xmlns:a16="http://schemas.microsoft.com/office/drawing/2014/main" id="{36BF6EE5-317D-6F7A-8820-894C80A7D327}"/>
              </a:ext>
            </a:extLst>
          </p:cNvPr>
          <p:cNvCxnSpPr>
            <a:cxnSpLocks/>
          </p:cNvCxnSpPr>
          <p:nvPr/>
        </p:nvCxnSpPr>
        <p:spPr>
          <a:xfrm rot="10800000">
            <a:off x="9217723" y="4332504"/>
            <a:ext cx="1317685" cy="213398"/>
          </a:xfrm>
          <a:prstGeom prst="curvedConnector3">
            <a:avLst/>
          </a:prstGeom>
          <a:ln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pojnice: zakřivená 24">
            <a:extLst>
              <a:ext uri="{FF2B5EF4-FFF2-40B4-BE49-F238E27FC236}">
                <a16:creationId xmlns:a16="http://schemas.microsoft.com/office/drawing/2014/main" id="{F0AB37C9-0959-5066-9F9C-22F0E9F2C7F9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60378" y="5899571"/>
            <a:ext cx="2327643" cy="692689"/>
          </a:xfrm>
          <a:prstGeom prst="curvedConnector3">
            <a:avLst>
              <a:gd name="adj1" fmla="val 31237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50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6E2D78E-637B-609F-F345-7EDFFDFBC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0235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Nominace</a:t>
            </a:r>
            <a:r>
              <a:rPr lang="en-US" sz="4450" b="1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do Rady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1082669" y="1968578"/>
            <a:ext cx="216575" cy="129992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1515817" y="244042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Nominace do Pacientské rady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503473" y="592407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Podání žádosti o zapsání na Seznam PO</a:t>
            </a:r>
            <a:endParaRPr lang="en-US" sz="2200"/>
          </a:p>
        </p:txBody>
      </p:sp>
      <p:sp>
        <p:nvSpPr>
          <p:cNvPr id="13" name="Text 10"/>
          <p:cNvSpPr/>
          <p:nvPr/>
        </p:nvSpPr>
        <p:spPr>
          <a:xfrm>
            <a:off x="567238" y="6833830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b="1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2E2A57B-FA5D-2BB8-6873-90862524B635}"/>
              </a:ext>
            </a:extLst>
          </p:cNvPr>
          <p:cNvSpPr/>
          <p:nvPr/>
        </p:nvSpPr>
        <p:spPr>
          <a:xfrm>
            <a:off x="10520022" y="2073657"/>
            <a:ext cx="1767721" cy="613886"/>
          </a:xfrm>
          <a:prstGeom prst="rect">
            <a:avLst/>
          </a:prstGeom>
          <a:solidFill>
            <a:srgbClr val="F5F8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Shape 1">
            <a:extLst>
              <a:ext uri="{FF2B5EF4-FFF2-40B4-BE49-F238E27FC236}">
                <a16:creationId xmlns:a16="http://schemas.microsoft.com/office/drawing/2014/main" id="{9AA5FDE6-06F0-4A1F-3429-C8ED6DA46743}"/>
              </a:ext>
            </a:extLst>
          </p:cNvPr>
          <p:cNvSpPr/>
          <p:nvPr/>
        </p:nvSpPr>
        <p:spPr>
          <a:xfrm>
            <a:off x="1082669" y="5452231"/>
            <a:ext cx="216575" cy="129992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26" name="Picture 2" descr="Stock ilustrace Nerovná Ikona – stáhnout obrázek nyní - Nespravedlnost, Znak  - Zpráva, Počítačová ikona - Ortografický symbol - iStock">
            <a:extLst>
              <a:ext uri="{FF2B5EF4-FFF2-40B4-BE49-F238E27FC236}">
                <a16:creationId xmlns:a16="http://schemas.microsoft.com/office/drawing/2014/main" id="{AB4834C1-41E2-523D-C39A-018959335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b="10322"/>
          <a:stretch/>
        </p:blipFill>
        <p:spPr bwMode="auto">
          <a:xfrm>
            <a:off x="2332230" y="3268502"/>
            <a:ext cx="2553703" cy="19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1">
            <a:extLst>
              <a:ext uri="{FF2B5EF4-FFF2-40B4-BE49-F238E27FC236}">
                <a16:creationId xmlns:a16="http://schemas.microsoft.com/office/drawing/2014/main" id="{277D32A9-5BF2-35FD-1E95-EBD2680ACFF7}"/>
              </a:ext>
            </a:extLst>
          </p:cNvPr>
          <p:cNvSpPr/>
          <p:nvPr/>
        </p:nvSpPr>
        <p:spPr>
          <a:xfrm>
            <a:off x="4380929" y="7349132"/>
            <a:ext cx="708484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 i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Je nutné podat žádosti zvlášť.</a:t>
            </a:r>
            <a:endParaRPr lang="en-US" sz="2200" i="1"/>
          </a:p>
        </p:txBody>
      </p:sp>
    </p:spTree>
    <p:extLst>
      <p:ext uri="{BB962C8B-B14F-4D97-AF65-F5344CB8AC3E}">
        <p14:creationId xmlns:p14="http://schemas.microsoft.com/office/powerpoint/2010/main" val="37154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8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537109"/>
            <a:ext cx="1239738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cs-CZ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Formalizace interních procesů</a:t>
            </a:r>
            <a:endParaRPr lang="en-US" sz="4450" b="1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43" y="4589165"/>
            <a:ext cx="3322372" cy="8665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94043" y="56677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Tvorba strategie, práce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 ní a její aktualizace</a:t>
            </a:r>
            <a:endParaRPr lang="en-US" sz="2200"/>
          </a:p>
        </p:txBody>
      </p:sp>
      <p:sp>
        <p:nvSpPr>
          <p:cNvPr id="6" name="Text 2"/>
          <p:cNvSpPr/>
          <p:nvPr/>
        </p:nvSpPr>
        <p:spPr>
          <a:xfrm>
            <a:off x="974884" y="6143982"/>
            <a:ext cx="393811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27" y="4575937"/>
            <a:ext cx="3322373" cy="8665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14191" y="563905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Standardizovaná podoba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zadání, výstupů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pracovních skupin</a:t>
            </a:r>
            <a:endParaRPr lang="en-US" sz="220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5663" y="4567139"/>
            <a:ext cx="3322374" cy="8665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235663" y="563905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cs typeface="Alexandria Semi Bold" pitchFamily="34" charset="-120"/>
              </a:rPr>
              <a:t>Reakce Rady na výstupy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cs typeface="Alexandria Semi Bold" pitchFamily="34" charset="-120"/>
              </a:rPr>
              <a:t>pracovních skupin</a:t>
            </a:r>
            <a:endParaRPr lang="en-US" sz="220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9ACC8CC-DC18-5921-E23E-7E3F7290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E0DD8B6-E4FB-27E1-42A4-015049AA6A7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9302" b="38546"/>
          <a:stretch/>
        </p:blipFill>
        <p:spPr>
          <a:xfrm>
            <a:off x="0" y="-375314"/>
            <a:ext cx="14630400" cy="3083510"/>
          </a:xfrm>
          <a:prstGeom prst="rect">
            <a:avLst/>
          </a:prstGeom>
        </p:spPr>
      </p:pic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AEF1843C-E1EC-D687-A244-5808FF72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612" y="4567140"/>
            <a:ext cx="3322372" cy="866537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2D4D4941-3C57-225E-DFC2-C421108563AC}"/>
              </a:ext>
            </a:extLst>
          </p:cNvPr>
          <p:cNvSpPr/>
          <p:nvPr/>
        </p:nvSpPr>
        <p:spPr>
          <a:xfrm>
            <a:off x="4090579" y="56716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Evidence podnětů a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role zpravodaje</a:t>
            </a:r>
            <a:endParaRPr lang="en-US"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46258" y="780843"/>
            <a:ext cx="653819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Stálé pracovní skupiny</a:t>
            </a:r>
            <a:endParaRPr lang="en-US" sz="4450" b="1">
              <a:latin typeface="Alexandria Semi Bold"/>
              <a:cs typeface="Alexandria Semi Bold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46258" y="1818472"/>
            <a:ext cx="6448544" cy="2323624"/>
          </a:xfrm>
          <a:prstGeom prst="roundRect">
            <a:avLst>
              <a:gd name="adj" fmla="val 3916"/>
            </a:avLst>
          </a:prstGeom>
          <a:noFill/>
          <a:ln w="3048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2"/>
          <p:cNvSpPr/>
          <p:nvPr/>
        </p:nvSpPr>
        <p:spPr>
          <a:xfrm>
            <a:off x="7576738" y="1848952"/>
            <a:ext cx="6387584" cy="649962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069" y="1966943"/>
            <a:ext cx="324922" cy="40624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793313" y="2715489"/>
            <a:ext cx="399478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Skupina pro práva pacientů</a:t>
            </a:r>
            <a:endParaRPr lang="en-US" sz="2200">
              <a:latin typeface="Alexandria Semi Bold"/>
              <a:cs typeface="Alexandria Semi Bold"/>
            </a:endParaRPr>
          </a:p>
        </p:txBody>
      </p:sp>
      <p:sp>
        <p:nvSpPr>
          <p:cNvPr id="8" name="Text 4"/>
          <p:cNvSpPr/>
          <p:nvPr/>
        </p:nvSpPr>
        <p:spPr>
          <a:xfrm>
            <a:off x="7793313" y="3201621"/>
            <a:ext cx="5954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err="1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Zaměř</a:t>
            </a:r>
            <a:r>
              <a:rPr lang="cs-CZ" sz="1700" err="1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ení</a:t>
            </a:r>
            <a:r>
              <a:rPr lang="en-US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 se na </a:t>
            </a:r>
            <a:r>
              <a:rPr lang="cs-CZ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pozici individuálních pacientů ve zdravotnickém systému</a:t>
            </a:r>
            <a:r>
              <a:rPr lang="en-US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.</a:t>
            </a:r>
            <a:endParaRPr lang="en-US" sz="1700">
              <a:latin typeface="Sora Light"/>
              <a:cs typeface="Sora Light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546258" y="4557980"/>
            <a:ext cx="6448663" cy="2323625"/>
          </a:xfrm>
          <a:prstGeom prst="roundRect">
            <a:avLst>
              <a:gd name="adj" fmla="val 3916"/>
            </a:avLst>
          </a:prstGeom>
          <a:noFill/>
          <a:ln w="3048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6"/>
          <p:cNvSpPr/>
          <p:nvPr/>
        </p:nvSpPr>
        <p:spPr>
          <a:xfrm>
            <a:off x="7576738" y="4588461"/>
            <a:ext cx="6387703" cy="649962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069" y="4706452"/>
            <a:ext cx="324922" cy="40624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793313" y="5454998"/>
            <a:ext cx="291167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err="1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Skupina</a:t>
            </a:r>
            <a:r>
              <a:rPr lang="en-US" sz="2200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 pro ml</a:t>
            </a:r>
            <a:r>
              <a:rPr lang="cs-CZ" sz="2200" err="1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adé</a:t>
            </a:r>
            <a:endParaRPr lang="en-US" sz="2200">
              <a:latin typeface="Alexandria Semi Bold"/>
              <a:cs typeface="Alexandria Semi Bold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793313" y="5941130"/>
            <a:ext cx="59545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cs-CZ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Obohacení o pohled mladých lidí a zároveň možné generování nových zástupců pacientů </a:t>
            </a:r>
            <a:endParaRPr lang="en-US" sz="1700" i="1">
              <a:solidFill>
                <a:srgbClr val="000000"/>
              </a:solidFill>
              <a:latin typeface="Sora Light"/>
              <a:ea typeface="Calibri"/>
              <a:cs typeface="Calibri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865B5ED-D3D6-6CE8-3B58-21AA050D7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  <p:pic>
        <p:nvPicPr>
          <p:cNvPr id="20" name="Obrázek 19" descr="Obsah obrázku interiér, oblečení, nábytek, muž&#10;&#10;Obsah vygenerovaný umělou inteligencí může být nesprávný.">
            <a:extLst>
              <a:ext uri="{FF2B5EF4-FFF2-40B4-BE49-F238E27FC236}">
                <a16:creationId xmlns:a16="http://schemas.microsoft.com/office/drawing/2014/main" id="{5E8A833D-02F0-A18E-BBBE-1FAFE39A829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-1" r="43621"/>
          <a:stretch/>
        </p:blipFill>
        <p:spPr>
          <a:xfrm>
            <a:off x="0" y="0"/>
            <a:ext cx="695979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"/>
          <p:cNvSpPr/>
          <p:nvPr/>
        </p:nvSpPr>
        <p:spPr>
          <a:xfrm>
            <a:off x="458184" y="444106"/>
            <a:ext cx="13683552" cy="6444370"/>
          </a:xfrm>
          <a:prstGeom prst="roundRect">
            <a:avLst>
              <a:gd name="adj" fmla="val 3916"/>
            </a:avLst>
          </a:prstGeom>
          <a:noFill/>
          <a:ln w="3048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6"/>
          <p:cNvSpPr/>
          <p:nvPr/>
        </p:nvSpPr>
        <p:spPr>
          <a:xfrm>
            <a:off x="475785" y="474587"/>
            <a:ext cx="13653072" cy="649962"/>
          </a:xfrm>
          <a:prstGeom prst="roundRect">
            <a:avLst>
              <a:gd name="adj" fmla="val 30169"/>
            </a:avLst>
          </a:prstGeom>
          <a:solidFill>
            <a:srgbClr val="D5DCF6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633" y="623475"/>
            <a:ext cx="324922" cy="40624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05239" y="1341124"/>
            <a:ext cx="291167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Pracovní s</a:t>
            </a:r>
            <a:r>
              <a:rPr lang="en-US" sz="2200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kupina</a:t>
            </a: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pro </a:t>
            </a:r>
            <a:r>
              <a:rPr lang="cs-CZ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mladé</a:t>
            </a:r>
            <a:endParaRPr lang="en-US" sz="2200"/>
          </a:p>
        </p:txBody>
      </p:sp>
      <p:sp>
        <p:nvSpPr>
          <p:cNvPr id="13" name="Text 8"/>
          <p:cNvSpPr/>
          <p:nvPr/>
        </p:nvSpPr>
        <p:spPr>
          <a:xfrm>
            <a:off x="705238" y="1827255"/>
            <a:ext cx="12740305" cy="4818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18-30 let, lidé se zkušeností s onemocněním, péčí nebo zdravotním systémem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vedoucí skupiny a další dva členové se budou moci účastnit zasedání Rady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Formát: ideálně </a:t>
            </a:r>
            <a:r>
              <a:rPr lang="cs-CZ" sz="1700" err="1">
                <a:latin typeface="Sora Light"/>
                <a:ea typeface="Sora Light" pitchFamily="34" charset="-122"/>
                <a:cs typeface="Sora Light"/>
              </a:rPr>
              <a:t>facilitovaná</a:t>
            </a: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 setkání (spolupráce s Domem zahraniční spolupráce)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Oslovení prostřednictvím pacientských organizací, ale i  dalších organizací, které mají dosah na </a:t>
            </a:r>
            <a:r>
              <a:rPr lang="cs-CZ" sz="1700" err="1">
                <a:latin typeface="Sora Light"/>
                <a:ea typeface="Sora Light" pitchFamily="34" charset="-122"/>
                <a:cs typeface="Sora Light"/>
              </a:rPr>
              <a:t>marginalizované</a:t>
            </a: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 skupiny pro větší </a:t>
            </a:r>
            <a:r>
              <a:rPr lang="cs-CZ" sz="1700" err="1">
                <a:latin typeface="Sora Light"/>
                <a:ea typeface="Sora Light" pitchFamily="34" charset="-122"/>
                <a:cs typeface="Sora Light"/>
              </a:rPr>
              <a:t>inkluzivitu</a:t>
            </a: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 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cs-CZ" sz="1700">
                <a:latin typeface="Sora Light"/>
                <a:ea typeface="Sora Light" pitchFamily="34" charset="-122"/>
                <a:cs typeface="Sora Light"/>
              </a:rPr>
              <a:t>Agenda pracovní skupiny by měla navazovat na strategii Pacientské rady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endParaRPr lang="cs-CZ" sz="1700">
              <a:solidFill>
                <a:srgbClr val="3B3535"/>
              </a:solidFill>
              <a:latin typeface="Sora Light"/>
              <a:ea typeface="Sora Light" pitchFamily="34" charset="-122"/>
              <a:cs typeface="Sora Light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865B5ED-D3D6-6CE8-3B58-21AA050D7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3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306592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Přínosy změn a další kroky</a:t>
            </a:r>
            <a:endParaRPr lang="en-US" sz="4450" b="1"/>
          </a:p>
        </p:txBody>
      </p:sp>
      <p:sp>
        <p:nvSpPr>
          <p:cNvPr id="4" name="Text 1"/>
          <p:cNvSpPr/>
          <p:nvPr/>
        </p:nvSpPr>
        <p:spPr>
          <a:xfrm>
            <a:off x="758309" y="3273504"/>
            <a:ext cx="29014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Co změny přinesou?</a:t>
            </a:r>
            <a:endParaRPr lang="en-US" sz="2200"/>
          </a:p>
        </p:txBody>
      </p:sp>
      <p:sp>
        <p:nvSpPr>
          <p:cNvPr id="5" name="Text 2"/>
          <p:cNvSpPr/>
          <p:nvPr/>
        </p:nvSpPr>
        <p:spPr>
          <a:xfrm>
            <a:off x="758309" y="3846314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Větší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předvídatelnost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a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stabilita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fungování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Rady</a:t>
            </a:r>
            <a:endParaRPr lang="en-US" sz="1700"/>
          </a:p>
        </p:txBody>
      </p:sp>
      <p:sp>
        <p:nvSpPr>
          <p:cNvPr id="6" name="Text 3"/>
          <p:cNvSpPr/>
          <p:nvPr/>
        </p:nvSpPr>
        <p:spPr>
          <a:xfrm>
            <a:off x="758309" y="4615458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Možnost širšího zapojení pacientské veřejnosti</a:t>
            </a:r>
            <a:endParaRPr lang="en-US" sz="1700"/>
          </a:p>
        </p:txBody>
      </p:sp>
      <p:sp>
        <p:nvSpPr>
          <p:cNvPr id="7" name="Text 4"/>
          <p:cNvSpPr/>
          <p:nvPr/>
        </p:nvSpPr>
        <p:spPr>
          <a:xfrm>
            <a:off x="758309" y="5384602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Jasněji nastavené odpovědnosti</a:t>
            </a:r>
            <a:endParaRPr lang="en-US" sz="1700"/>
          </a:p>
        </p:txBody>
      </p:sp>
      <p:sp>
        <p:nvSpPr>
          <p:cNvPr id="8" name="Text 5"/>
          <p:cNvSpPr/>
          <p:nvPr/>
        </p:nvSpPr>
        <p:spPr>
          <a:xfrm>
            <a:off x="758309" y="6153745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Efektivnější spolupráce mezi členy, PS a ministerstvem</a:t>
            </a:r>
            <a:endParaRPr lang="en-US" sz="1700"/>
          </a:p>
        </p:txBody>
      </p:sp>
      <p:sp>
        <p:nvSpPr>
          <p:cNvPr id="9" name="Text 6"/>
          <p:cNvSpPr/>
          <p:nvPr/>
        </p:nvSpPr>
        <p:spPr>
          <a:xfrm>
            <a:off x="4843939" y="32735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Co nás čeká dál?</a:t>
            </a:r>
            <a:endParaRPr lang="en-US" sz="2200"/>
          </a:p>
        </p:txBody>
      </p:sp>
      <p:sp>
        <p:nvSpPr>
          <p:cNvPr id="10" name="Text 7"/>
          <p:cNvSpPr/>
          <p:nvPr/>
        </p:nvSpPr>
        <p:spPr>
          <a:xfrm>
            <a:off x="4843939" y="3846314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Vyhlášení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výzvy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k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nominacím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do Rady</a:t>
            </a:r>
            <a:endParaRPr lang="en-US" sz="1700"/>
          </a:p>
        </p:txBody>
      </p:sp>
      <p:sp>
        <p:nvSpPr>
          <p:cNvPr id="11" name="Text 8"/>
          <p:cNvSpPr/>
          <p:nvPr/>
        </p:nvSpPr>
        <p:spPr>
          <a:xfrm>
            <a:off x="4843939" y="4615458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2"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Proces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přihl</a:t>
            </a:r>
            <a:r>
              <a:rPr lang="cs-CZ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ašování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ověření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splnění podmínek</a:t>
            </a:r>
            <a:endParaRPr lang="en-US" sz="1700"/>
          </a:p>
        </p:txBody>
      </p:sp>
      <p:sp>
        <p:nvSpPr>
          <p:cNvPr id="12" name="Text 9"/>
          <p:cNvSpPr/>
          <p:nvPr/>
        </p:nvSpPr>
        <p:spPr>
          <a:xfrm>
            <a:off x="4843939" y="5384602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3"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Úvodní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onboarding pro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nové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členy</a:t>
            </a:r>
            <a:endParaRPr lang="en-US" sz="1700"/>
          </a:p>
        </p:txBody>
      </p:sp>
      <p:sp>
        <p:nvSpPr>
          <p:cNvPr id="13" name="Text 10"/>
          <p:cNvSpPr/>
          <p:nvPr/>
        </p:nvSpPr>
        <p:spPr>
          <a:xfrm>
            <a:off x="4843939" y="6153745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4"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První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zasedání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nové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Rady a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zahájení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práce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PS</a:t>
            </a:r>
            <a:endParaRPr lang="en-US"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C950-7123-5C1B-6FB0-385F79A76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7964701C-E4CC-80A8-74A7-9066D9D81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15CE0D-CF1E-9D40-D1FC-27F8516D5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8675"/>
            <a:ext cx="14634210" cy="74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0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8852" y="901482"/>
            <a:ext cx="894909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Co se od nového člena očekává</a:t>
            </a:r>
            <a:endParaRPr lang="en-US" sz="4450">
              <a:latin typeface="Alexandria Semi Bold"/>
              <a:cs typeface="Alexandria Semi Bold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25799" y="2174734"/>
            <a:ext cx="295132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Účast na zasedáních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>
          <a:xfrm>
            <a:off x="1157897" y="2685918"/>
            <a:ext cx="364128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Cca 4x ročně</a:t>
            </a:r>
            <a:endParaRPr lang="en-US" sz="1700"/>
          </a:p>
        </p:txBody>
      </p:sp>
      <p:sp>
        <p:nvSpPr>
          <p:cNvPr id="9" name="Text 7"/>
          <p:cNvSpPr/>
          <p:nvPr/>
        </p:nvSpPr>
        <p:spPr>
          <a:xfrm>
            <a:off x="5364254" y="217473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Aktivní přístup</a:t>
            </a:r>
            <a:endParaRPr lang="en-US" sz="2200"/>
          </a:p>
        </p:txBody>
      </p:sp>
      <p:sp>
        <p:nvSpPr>
          <p:cNvPr id="10" name="Text 8"/>
          <p:cNvSpPr/>
          <p:nvPr/>
        </p:nvSpPr>
        <p:spPr>
          <a:xfrm>
            <a:off x="5389933" y="2685919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Komunikace s kolegy z </a:t>
            </a:r>
            <a:endParaRPr lang="en-US" sz="1700">
              <a:solidFill>
                <a:srgbClr val="000000"/>
              </a:solidFill>
              <a:latin typeface="Sora Light"/>
              <a:ea typeface="Calibri" panose="020F0502020204030204"/>
              <a:cs typeface="Sora Light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organizace a zpětná vazba</a:t>
            </a:r>
            <a:endParaRPr lang="en-US" sz="1700">
              <a:latin typeface="Sora Light"/>
              <a:ea typeface="Calibri"/>
              <a:cs typeface="Sora Ligh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52416" y="2203408"/>
            <a:ext cx="297284" cy="326359"/>
          </a:xfrm>
          <a:prstGeom prst="roundRect">
            <a:avLst>
              <a:gd name="adj" fmla="val 74638"/>
            </a:avLst>
          </a:prstGeom>
          <a:solidFill>
            <a:srgbClr val="1A2D7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93467" y="3937302"/>
            <a:ext cx="364140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Zodpovědné předávání informací</a:t>
            </a:r>
            <a:endParaRPr lang="en-US" sz="2200"/>
          </a:p>
        </p:txBody>
      </p:sp>
      <p:sp>
        <p:nvSpPr>
          <p:cNvPr id="14" name="Text 12"/>
          <p:cNvSpPr/>
          <p:nvPr/>
        </p:nvSpPr>
        <p:spPr>
          <a:xfrm>
            <a:off x="1093467" y="4740995"/>
            <a:ext cx="364140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Mezi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adou a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pacientskou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komunitou</a:t>
            </a:r>
            <a:endParaRPr lang="en-US" sz="1700"/>
          </a:p>
        </p:txBody>
      </p:sp>
      <p:sp>
        <p:nvSpPr>
          <p:cNvPr id="17" name="Text 15"/>
          <p:cNvSpPr/>
          <p:nvPr/>
        </p:nvSpPr>
        <p:spPr>
          <a:xfrm>
            <a:off x="5313877" y="3942397"/>
            <a:ext cx="372094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Etické</a:t>
            </a: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200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zásady</a:t>
            </a: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a </a:t>
            </a:r>
            <a:endParaRPr lang="cs-CZ" sz="2200">
              <a:solidFill>
                <a:srgbClr val="3B3535"/>
              </a:solidFill>
              <a:latin typeface="Alexandria Semi Bold" pitchFamily="34" charset="0"/>
              <a:ea typeface="Alexandria Semi Bold" pitchFamily="34" charset="-122"/>
              <a:cs typeface="Alexandria Semi Bold" pitchFamily="34" charset="-120"/>
            </a:endParaRPr>
          </a:p>
          <a:p>
            <a:pPr marL="0" indent="0" algn="l">
              <a:lnSpc>
                <a:spcPts val="2800"/>
              </a:lnSpc>
              <a:buNone/>
            </a:pPr>
            <a:r>
              <a:rPr lang="en-US" sz="2200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důvěryhodnost</a:t>
            </a:r>
            <a:endParaRPr lang="en-US" sz="2200"/>
          </a:p>
        </p:txBody>
      </p:sp>
      <p:sp>
        <p:nvSpPr>
          <p:cNvPr id="18" name="Text 16"/>
          <p:cNvSpPr/>
          <p:nvPr/>
        </p:nvSpPr>
        <p:spPr>
          <a:xfrm>
            <a:off x="5314973" y="4733851"/>
            <a:ext cx="358842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Reprezentace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organizace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endParaRPr lang="cs-CZ" sz="1700">
              <a:solidFill>
                <a:srgbClr val="3B3535"/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cs-CZ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ediální</a:t>
            </a: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70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vystupování</a:t>
            </a:r>
            <a:endParaRPr lang="en-US" sz="1700"/>
          </a:p>
        </p:txBody>
      </p:sp>
      <p:sp>
        <p:nvSpPr>
          <p:cNvPr id="21" name="Text 19"/>
          <p:cNvSpPr/>
          <p:nvPr/>
        </p:nvSpPr>
        <p:spPr>
          <a:xfrm>
            <a:off x="1131613" y="5993065"/>
            <a:ext cx="6245266" cy="569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Dodržování klíčových  principů spolupráce</a:t>
            </a:r>
            <a:endParaRPr lang="en-US" sz="2200">
              <a:latin typeface="Alexandria Semi Bold"/>
              <a:cs typeface="Alexandria Semi Bold"/>
            </a:endParaRPr>
          </a:p>
        </p:txBody>
      </p:sp>
      <p:pic>
        <p:nvPicPr>
          <p:cNvPr id="26" name="Obrázek 1" descr="Obsah obrázku interiér, oblečení, schůze, Konferenční sál&#10;&#10;Obsah vygenerovaný umělou inteligencí může být nesprávný.">
            <a:extLst>
              <a:ext uri="{FF2B5EF4-FFF2-40B4-BE49-F238E27FC236}">
                <a16:creationId xmlns:a16="http://schemas.microsoft.com/office/drawing/2014/main" id="{B3515BA0-D261-1FBB-5016-203B73C67E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8703" t="16276" r="23476" b="1315"/>
          <a:stretch/>
        </p:blipFill>
        <p:spPr>
          <a:xfrm>
            <a:off x="9034818" y="0"/>
            <a:ext cx="5595581" cy="8229600"/>
          </a:xfrm>
          <a:prstGeom prst="rect">
            <a:avLst/>
          </a:prstGeom>
        </p:spPr>
      </p:pic>
      <p:sp>
        <p:nvSpPr>
          <p:cNvPr id="30" name="Shape 10">
            <a:extLst>
              <a:ext uri="{FF2B5EF4-FFF2-40B4-BE49-F238E27FC236}">
                <a16:creationId xmlns:a16="http://schemas.microsoft.com/office/drawing/2014/main" id="{DBDF7C4B-62C3-9659-5BB0-5CC2949739CB}"/>
              </a:ext>
            </a:extLst>
          </p:cNvPr>
          <p:cNvSpPr/>
          <p:nvPr/>
        </p:nvSpPr>
        <p:spPr>
          <a:xfrm>
            <a:off x="4736109" y="2203408"/>
            <a:ext cx="297284" cy="326359"/>
          </a:xfrm>
          <a:prstGeom prst="roundRect">
            <a:avLst>
              <a:gd name="adj" fmla="val 74638"/>
            </a:avLst>
          </a:prstGeom>
          <a:solidFill>
            <a:srgbClr val="1A2D7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1" name="Shape 10">
            <a:extLst>
              <a:ext uri="{FF2B5EF4-FFF2-40B4-BE49-F238E27FC236}">
                <a16:creationId xmlns:a16="http://schemas.microsoft.com/office/drawing/2014/main" id="{90208AA2-376E-5CE5-4D81-413F7D9BFECA}"/>
              </a:ext>
            </a:extLst>
          </p:cNvPr>
          <p:cNvSpPr/>
          <p:nvPr/>
        </p:nvSpPr>
        <p:spPr>
          <a:xfrm>
            <a:off x="552416" y="3969577"/>
            <a:ext cx="297284" cy="326359"/>
          </a:xfrm>
          <a:prstGeom prst="roundRect">
            <a:avLst>
              <a:gd name="adj" fmla="val 74638"/>
            </a:avLst>
          </a:prstGeom>
          <a:solidFill>
            <a:srgbClr val="1A2D7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2" name="Shape 10">
            <a:extLst>
              <a:ext uri="{FF2B5EF4-FFF2-40B4-BE49-F238E27FC236}">
                <a16:creationId xmlns:a16="http://schemas.microsoft.com/office/drawing/2014/main" id="{2531C6E0-A076-2B95-D189-7D5B9152D6A3}"/>
              </a:ext>
            </a:extLst>
          </p:cNvPr>
          <p:cNvSpPr/>
          <p:nvPr/>
        </p:nvSpPr>
        <p:spPr>
          <a:xfrm>
            <a:off x="4736108" y="3969577"/>
            <a:ext cx="297284" cy="326359"/>
          </a:xfrm>
          <a:prstGeom prst="roundRect">
            <a:avLst>
              <a:gd name="adj" fmla="val 74638"/>
            </a:avLst>
          </a:prstGeom>
          <a:solidFill>
            <a:srgbClr val="1A2D7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Shape 10">
            <a:extLst>
              <a:ext uri="{FF2B5EF4-FFF2-40B4-BE49-F238E27FC236}">
                <a16:creationId xmlns:a16="http://schemas.microsoft.com/office/drawing/2014/main" id="{F44A015C-E148-63F2-C8FE-0D426CCD83D1}"/>
              </a:ext>
            </a:extLst>
          </p:cNvPr>
          <p:cNvSpPr/>
          <p:nvPr/>
        </p:nvSpPr>
        <p:spPr>
          <a:xfrm>
            <a:off x="552416" y="5998793"/>
            <a:ext cx="297284" cy="326359"/>
          </a:xfrm>
          <a:prstGeom prst="roundRect">
            <a:avLst>
              <a:gd name="adj" fmla="val 74638"/>
            </a:avLst>
          </a:prstGeom>
          <a:solidFill>
            <a:srgbClr val="1A2D7A"/>
          </a:solidFill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913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57247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Principy spolupráce</a:t>
            </a:r>
            <a:endParaRPr lang="en-US" sz="4450"/>
          </a:p>
        </p:txBody>
      </p:sp>
      <p:sp>
        <p:nvSpPr>
          <p:cNvPr id="3" name="Text 1"/>
          <p:cNvSpPr/>
          <p:nvPr/>
        </p:nvSpPr>
        <p:spPr>
          <a:xfrm>
            <a:off x="1844635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Transparentnost</a:t>
            </a:r>
            <a:endParaRPr lang="en-US" sz="2200" b="1">
              <a:latin typeface="Alexandria Semi Bold"/>
              <a:cs typeface="Alexandria Semi Bold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3355419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Otevřená a jasná komunikace ve všech záležitostech</a:t>
            </a:r>
            <a:endParaRPr lang="en-US" sz="17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21" y="3349288"/>
            <a:ext cx="324088" cy="4051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Respekt</a:t>
            </a:r>
            <a:endParaRPr lang="en-US" sz="2200" b="1">
              <a:latin typeface="Alexandria Semi Bold"/>
              <a:cs typeface="Alexandria Semi Bold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4932" y="3355419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Vzájemná úcta mezi všemi členy rady a pacientskou komunitou</a:t>
            </a:r>
            <a:endParaRPr lang="en-US" sz="170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834" y="3349288"/>
            <a:ext cx="324088" cy="4051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3266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Spolupráce</a:t>
            </a:r>
            <a:endParaRPr lang="en-US" sz="2200" b="1">
              <a:latin typeface="Alexandria Semi Bold"/>
              <a:cs typeface="Alexandria Semi Bold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4932" y="5812750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Společné úsilí o zlepšení podmínek pro pacienty</a:t>
            </a:r>
            <a:endParaRPr lang="en-US" sz="170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834" y="5621000"/>
            <a:ext cx="324088" cy="4051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4635" y="53266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>
                <a:solidFill>
                  <a:srgbClr val="3B3535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Etika</a:t>
            </a:r>
            <a:endParaRPr lang="en-US" sz="2200" b="1">
              <a:latin typeface="Alexandria Semi Bold"/>
              <a:cs typeface="Alexandria Semi Bold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58309" y="5812750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Dodržování nejvyšších etických standardů při všech činnostech</a:t>
            </a:r>
            <a:endParaRPr lang="en-US" sz="170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121" y="5621000"/>
            <a:ext cx="324088" cy="4051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CB741DA-8075-0708-F6E2-829BF8650E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96850" y="7770283"/>
            <a:ext cx="17335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4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719001" y="-3079059"/>
            <a:ext cx="10226192" cy="12567582"/>
            <a:chOff x="0" y="0"/>
            <a:chExt cx="12782740" cy="15709481"/>
          </a:xfrm>
        </p:grpSpPr>
        <p:sp>
          <p:nvSpPr>
            <p:cNvPr id="3" name="Freeform 3"/>
            <p:cNvSpPr/>
            <p:nvPr/>
          </p:nvSpPr>
          <p:spPr>
            <a:xfrm>
              <a:off x="7148703" y="7481951"/>
              <a:ext cx="3478911" cy="6653912"/>
            </a:xfrm>
            <a:custGeom>
              <a:avLst/>
              <a:gdLst/>
              <a:ahLst/>
              <a:cxnLst/>
              <a:rect l="l" t="t" r="r" b="b"/>
              <a:pathLst>
                <a:path w="3478911" h="6653912">
                  <a:moveTo>
                    <a:pt x="0" y="0"/>
                  </a:moveTo>
                  <a:lnTo>
                    <a:pt x="0" y="6653912"/>
                  </a:lnTo>
                  <a:lnTo>
                    <a:pt x="303911" y="6653912"/>
                  </a:lnTo>
                  <a:lnTo>
                    <a:pt x="3478911" y="347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F01"/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4" name="Freeform 4"/>
            <p:cNvSpPr/>
            <p:nvPr/>
          </p:nvSpPr>
          <p:spPr>
            <a:xfrm>
              <a:off x="7148703" y="3848862"/>
              <a:ext cx="5570474" cy="4315206"/>
            </a:xfrm>
            <a:custGeom>
              <a:avLst/>
              <a:gdLst/>
              <a:ahLst/>
              <a:cxnLst/>
              <a:rect l="l" t="t" r="r" b="b"/>
              <a:pathLst>
                <a:path w="5570474" h="4315206">
                  <a:moveTo>
                    <a:pt x="0" y="0"/>
                  </a:moveTo>
                  <a:lnTo>
                    <a:pt x="0" y="2795016"/>
                  </a:lnTo>
                  <a:lnTo>
                    <a:pt x="1520190" y="4315206"/>
                  </a:lnTo>
                  <a:lnTo>
                    <a:pt x="5570474" y="264922"/>
                  </a:lnTo>
                  <a:lnTo>
                    <a:pt x="5305552" y="0"/>
                  </a:lnTo>
                  <a:close/>
                </a:path>
              </a:pathLst>
            </a:custGeom>
            <a:solidFill>
              <a:srgbClr val="0B263F"/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5" name="Freeform 5"/>
          <p:cNvSpPr/>
          <p:nvPr/>
        </p:nvSpPr>
        <p:spPr>
          <a:xfrm>
            <a:off x="9543105" y="7184525"/>
            <a:ext cx="4343400" cy="899160"/>
          </a:xfrm>
          <a:custGeom>
            <a:avLst/>
            <a:gdLst/>
            <a:ahLst/>
            <a:cxnLst/>
            <a:rect l="l" t="t" r="r" b="b"/>
            <a:pathLst>
              <a:path w="5429250" h="1123950">
                <a:moveTo>
                  <a:pt x="0" y="0"/>
                </a:moveTo>
                <a:lnTo>
                  <a:pt x="5429250" y="0"/>
                </a:lnTo>
                <a:lnTo>
                  <a:pt x="5429250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299568" y="44676"/>
            <a:ext cx="3492878" cy="4876701"/>
            <a:chOff x="0" y="0"/>
            <a:chExt cx="4366095" cy="6095886"/>
          </a:xfrm>
        </p:grpSpPr>
        <p:sp>
          <p:nvSpPr>
            <p:cNvPr id="7" name="Freeform 7"/>
            <p:cNvSpPr/>
            <p:nvPr/>
          </p:nvSpPr>
          <p:spPr>
            <a:xfrm>
              <a:off x="1624457" y="3110484"/>
              <a:ext cx="2678176" cy="2750439"/>
            </a:xfrm>
            <a:custGeom>
              <a:avLst/>
              <a:gdLst/>
              <a:ahLst/>
              <a:cxnLst/>
              <a:rect l="l" t="t" r="r" b="b"/>
              <a:pathLst>
                <a:path w="2678176" h="2750439">
                  <a:moveTo>
                    <a:pt x="0" y="0"/>
                  </a:moveTo>
                  <a:lnTo>
                    <a:pt x="0" y="144653"/>
                  </a:lnTo>
                  <a:lnTo>
                    <a:pt x="2605786" y="2750439"/>
                  </a:lnTo>
                  <a:lnTo>
                    <a:pt x="2678176" y="2678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253E"/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24330" y="3560445"/>
              <a:ext cx="1119886" cy="2239645"/>
            </a:xfrm>
            <a:custGeom>
              <a:avLst/>
              <a:gdLst/>
              <a:ahLst/>
              <a:cxnLst/>
              <a:rect l="l" t="t" r="r" b="b"/>
              <a:pathLst>
                <a:path w="1119886" h="2239645">
                  <a:moveTo>
                    <a:pt x="127" y="0"/>
                  </a:moveTo>
                  <a:lnTo>
                    <a:pt x="127" y="2239645"/>
                  </a:lnTo>
                  <a:lnTo>
                    <a:pt x="713867" y="1525905"/>
                  </a:lnTo>
                  <a:lnTo>
                    <a:pt x="1119886" y="1119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182E"/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9" name="Freeform 9"/>
          <p:cNvSpPr/>
          <p:nvPr/>
        </p:nvSpPr>
        <p:spPr>
          <a:xfrm>
            <a:off x="91265" y="423772"/>
            <a:ext cx="3550920" cy="800100"/>
          </a:xfrm>
          <a:custGeom>
            <a:avLst/>
            <a:gdLst/>
            <a:ahLst/>
            <a:cxnLst/>
            <a:rect l="l" t="t" r="r" b="b"/>
            <a:pathLst>
              <a:path w="4438650" h="1000125">
                <a:moveTo>
                  <a:pt x="0" y="0"/>
                </a:moveTo>
                <a:lnTo>
                  <a:pt x="4438650" y="0"/>
                </a:lnTo>
                <a:lnTo>
                  <a:pt x="4438650" y="1000125"/>
                </a:lnTo>
                <a:lnTo>
                  <a:pt x="0" y="1000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0" y="95479"/>
            <a:ext cx="2142508" cy="4637913"/>
            <a:chOff x="0" y="0"/>
            <a:chExt cx="2678138" cy="57973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78176" cy="5797423"/>
            </a:xfrm>
            <a:custGeom>
              <a:avLst/>
              <a:gdLst/>
              <a:ahLst/>
              <a:cxnLst/>
              <a:rect l="l" t="t" r="r" b="b"/>
              <a:pathLst>
                <a:path w="2678176" h="5797423">
                  <a:moveTo>
                    <a:pt x="0" y="0"/>
                  </a:moveTo>
                  <a:lnTo>
                    <a:pt x="0" y="5797423"/>
                  </a:lnTo>
                  <a:lnTo>
                    <a:pt x="2678176" y="5797423"/>
                  </a:lnTo>
                  <a:lnTo>
                    <a:pt x="267817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04181" y="3216040"/>
            <a:ext cx="10803259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7"/>
              </a:lnSpc>
            </a:pPr>
            <a:r>
              <a:rPr lang="en-US" sz="2342" spc="49">
                <a:solidFill>
                  <a:srgbClr val="0A253E"/>
                </a:solidFill>
                <a:latin typeface="Selawik 3"/>
                <a:ea typeface="Selawik 3"/>
                <a:cs typeface="Selawik 3"/>
                <a:sym typeface="Selawik 3"/>
              </a:rPr>
              <a:t>Pacientská rada: návrh nového statutu a směřování do třetího funkčního období</a:t>
            </a:r>
          </a:p>
          <a:p>
            <a:pPr>
              <a:lnSpc>
                <a:spcPts val="2364"/>
              </a:lnSpc>
            </a:pPr>
            <a:endParaRPr lang="en-US" sz="2342" spc="49">
              <a:solidFill>
                <a:srgbClr val="0A253E"/>
              </a:solidFill>
              <a:latin typeface="Selawik 3"/>
              <a:ea typeface="Selawik 3"/>
              <a:cs typeface="Selawik 3"/>
              <a:sym typeface="Selawik 3"/>
            </a:endParaRP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Úvod a shrnutí výstupů evaluace Pacientské rady</a:t>
            </a: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Lucie Růžičková, Martina Parízková</a:t>
            </a:r>
          </a:p>
          <a:p>
            <a:pPr>
              <a:lnSpc>
                <a:spcPts val="2364"/>
              </a:lnSpc>
            </a:pPr>
            <a:endParaRPr lang="en-US" sz="2262" spc="47">
              <a:solidFill>
                <a:srgbClr val="0A253E"/>
              </a:solidFill>
              <a:latin typeface="Selawik 4"/>
              <a:ea typeface="Selawik 4"/>
              <a:cs typeface="Selawik 4"/>
              <a:sym typeface="Selawik 4"/>
            </a:endParaRP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Představení návrhu změn statutu Pacientské rady</a:t>
            </a: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Šárka Liolia</a:t>
            </a:r>
          </a:p>
          <a:p>
            <a:pPr>
              <a:lnSpc>
                <a:spcPts val="2364"/>
              </a:lnSpc>
            </a:pPr>
            <a:endParaRPr lang="en-US" sz="2262" spc="47">
              <a:solidFill>
                <a:srgbClr val="0A253E"/>
              </a:solidFill>
              <a:latin typeface="Selawik 4"/>
              <a:ea typeface="Selawik 4"/>
              <a:cs typeface="Selawik 4"/>
              <a:sym typeface="Selawik 4"/>
            </a:endParaRP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Harmonogram přechodu mezi funkčními obdobími</a:t>
            </a: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Kristýna Jánišová</a:t>
            </a:r>
          </a:p>
          <a:p>
            <a:pPr>
              <a:lnSpc>
                <a:spcPts val="2364"/>
              </a:lnSpc>
            </a:pPr>
            <a:endParaRPr lang="en-US" sz="2262" spc="47">
              <a:solidFill>
                <a:srgbClr val="0A253E"/>
              </a:solidFill>
              <a:latin typeface="Selawik 4"/>
              <a:ea typeface="Selawik 4"/>
              <a:cs typeface="Selawik 4"/>
              <a:sym typeface="Selawik 4"/>
            </a:endParaRPr>
          </a:p>
          <a:p>
            <a:pPr>
              <a:lnSpc>
                <a:spcPts val="2364"/>
              </a:lnSpc>
            </a:pPr>
            <a:r>
              <a:rPr lang="en-US" sz="2262" spc="47">
                <a:solidFill>
                  <a:srgbClr val="0A253E"/>
                </a:solidFill>
                <a:latin typeface="Selawik 4"/>
                <a:ea typeface="Selawik 4"/>
                <a:cs typeface="Selawik 4"/>
                <a:sym typeface="Selawik 4"/>
              </a:rPr>
              <a:t>Diskuse nad návrhem statutu</a:t>
            </a:r>
          </a:p>
          <a:p>
            <a:pPr>
              <a:lnSpc>
                <a:spcPts val="2364"/>
              </a:lnSpc>
            </a:pPr>
            <a:endParaRPr lang="en-US" sz="2262" spc="47">
              <a:solidFill>
                <a:srgbClr val="0A253E"/>
              </a:solidFill>
              <a:latin typeface="Selawik 4"/>
              <a:ea typeface="Selawik 4"/>
              <a:cs typeface="Selawik 4"/>
              <a:sym typeface="Selawik 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08931" y="1977798"/>
            <a:ext cx="3196522" cy="66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en-US" sz="4099">
                <a:solidFill>
                  <a:srgbClr val="C2182E"/>
                </a:solidFill>
                <a:latin typeface="Wonderful Branding"/>
                <a:ea typeface="Wonderful Branding"/>
                <a:cs typeface="Wonderful Branding"/>
                <a:sym typeface="Wonderful Branding"/>
              </a:rPr>
              <a:t>Program: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05715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Přínosy členství v Pacientské radě</a:t>
            </a:r>
            <a:endParaRPr lang="en-US" sz="4450"/>
          </a:p>
        </p:txBody>
      </p:sp>
      <p:sp>
        <p:nvSpPr>
          <p:cNvPr id="4" name="Text 1"/>
          <p:cNvSpPr/>
          <p:nvPr/>
        </p:nvSpPr>
        <p:spPr>
          <a:xfrm>
            <a:off x="6244709" y="3024068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Pro člena</a:t>
            </a:r>
            <a:endParaRPr lang="en-US" sz="2650"/>
          </a:p>
        </p:txBody>
      </p:sp>
      <p:sp>
        <p:nvSpPr>
          <p:cNvPr id="5" name="Text 2"/>
          <p:cNvSpPr/>
          <p:nvPr/>
        </p:nvSpPr>
        <p:spPr>
          <a:xfrm>
            <a:off x="6244709" y="3668197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Možnost ovlivnit systémové změny ve zdravotnictví</a:t>
            </a:r>
            <a:endParaRPr lang="en-US" sz="1700"/>
          </a:p>
        </p:txBody>
      </p:sp>
      <p:sp>
        <p:nvSpPr>
          <p:cNvPr id="6" name="Text 3"/>
          <p:cNvSpPr/>
          <p:nvPr/>
        </p:nvSpPr>
        <p:spPr>
          <a:xfrm>
            <a:off x="6244709" y="4437340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Získání nových zkušeností a kontaktů</a:t>
            </a:r>
            <a:endParaRPr lang="en-US" sz="1700"/>
          </a:p>
        </p:txBody>
      </p:sp>
      <p:sp>
        <p:nvSpPr>
          <p:cNvPr id="7" name="Text 4"/>
          <p:cNvSpPr/>
          <p:nvPr/>
        </p:nvSpPr>
        <p:spPr>
          <a:xfrm>
            <a:off x="6244709" y="5206484"/>
            <a:ext cx="354937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Přístup k aktuálním informacím z oblasti zdravotnictví</a:t>
            </a:r>
            <a:endParaRPr lang="en-US" sz="1700"/>
          </a:p>
        </p:txBody>
      </p:sp>
      <p:sp>
        <p:nvSpPr>
          <p:cNvPr id="8" name="Text 5"/>
          <p:cNvSpPr/>
          <p:nvPr/>
        </p:nvSpPr>
        <p:spPr>
          <a:xfrm>
            <a:off x="6244709" y="6322338"/>
            <a:ext cx="35493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Osobní a profesní rozvoj</a:t>
            </a:r>
            <a:endParaRPr lang="en-US" sz="1700"/>
          </a:p>
        </p:txBody>
      </p:sp>
      <p:sp>
        <p:nvSpPr>
          <p:cNvPr id="9" name="Text 6"/>
          <p:cNvSpPr/>
          <p:nvPr/>
        </p:nvSpPr>
        <p:spPr>
          <a:xfrm>
            <a:off x="10330339" y="3024068"/>
            <a:ext cx="3549372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Pro pacientskou komunitu</a:t>
            </a:r>
            <a:endParaRPr lang="en-US" sz="2650"/>
          </a:p>
        </p:txBody>
      </p:sp>
      <p:sp>
        <p:nvSpPr>
          <p:cNvPr id="10" name="Text 7"/>
          <p:cNvSpPr/>
          <p:nvPr/>
        </p:nvSpPr>
        <p:spPr>
          <a:xfrm>
            <a:off x="10330339" y="4095750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Zastoupení zájmů pacientů na důležitých jednáních</a:t>
            </a:r>
            <a:endParaRPr lang="en-US" sz="1700"/>
          </a:p>
        </p:txBody>
      </p:sp>
      <p:sp>
        <p:nvSpPr>
          <p:cNvPr id="11" name="Text 8"/>
          <p:cNvSpPr/>
          <p:nvPr/>
        </p:nvSpPr>
        <p:spPr>
          <a:xfrm>
            <a:off x="10330339" y="4864894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Přenos informací mezi radou a komunitou</a:t>
            </a:r>
            <a:endParaRPr lang="en-US" sz="1700"/>
          </a:p>
        </p:txBody>
      </p:sp>
      <p:sp>
        <p:nvSpPr>
          <p:cNvPr id="12" name="Text 9"/>
          <p:cNvSpPr/>
          <p:nvPr/>
        </p:nvSpPr>
        <p:spPr>
          <a:xfrm>
            <a:off x="10330339" y="5634038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Možnost upozornit na systémové problémy</a:t>
            </a:r>
            <a:endParaRPr lang="en-US" sz="1700"/>
          </a:p>
        </p:txBody>
      </p:sp>
      <p:sp>
        <p:nvSpPr>
          <p:cNvPr id="13" name="Text 10"/>
          <p:cNvSpPr/>
          <p:nvPr/>
        </p:nvSpPr>
        <p:spPr>
          <a:xfrm>
            <a:off x="10330339" y="6403181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Zlepšení podmínek pro pacienty</a:t>
            </a:r>
            <a:endParaRPr lang="en-US" sz="170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24E82BF-03CE-7E98-38A7-4AB54164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850" y="7770283"/>
            <a:ext cx="17335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4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66282" y="481724"/>
            <a:ext cx="8859441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Co bude mít nový člen k dispozici</a:t>
            </a:r>
            <a:endParaRPr lang="en-US" sz="4100"/>
          </a:p>
        </p:txBody>
      </p:sp>
      <p:sp>
        <p:nvSpPr>
          <p:cNvPr id="4" name="Shape 1"/>
          <p:cNvSpPr/>
          <p:nvPr/>
        </p:nvSpPr>
        <p:spPr>
          <a:xfrm>
            <a:off x="6261572" y="1276803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6842236" y="1341097"/>
            <a:ext cx="5737622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Informační </a:t>
            </a:r>
            <a:r>
              <a:rPr lang="en-US" sz="155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balíček a přístup k platformám</a:t>
            </a:r>
            <a:endParaRPr lang="en-US" sz="1550">
              <a:latin typeface="Sora Light"/>
              <a:cs typeface="Sora Light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61572" y="1955261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6842236" y="2057133"/>
            <a:ext cx="5737622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Možnost </a:t>
            </a:r>
            <a:r>
              <a:rPr lang="en-US" sz="1550" b="1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podílet se</a:t>
            </a:r>
            <a:r>
              <a:rPr lang="en-US" sz="155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 na důležitých jednáních a strategiích</a:t>
            </a:r>
            <a:endParaRPr lang="en-US" sz="1550">
              <a:latin typeface="Sora Light"/>
              <a:cs typeface="Sora Light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61572" y="2708875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6"/>
          <p:cNvSpPr/>
          <p:nvPr/>
        </p:nvSpPr>
        <p:spPr>
          <a:xfrm>
            <a:off x="6842236" y="2710537"/>
            <a:ext cx="5737622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Prostor </a:t>
            </a:r>
            <a:r>
              <a:rPr lang="en-US" sz="1550" b="1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sdílet návrhy, připomínky </a:t>
            </a:r>
            <a:r>
              <a:rPr lang="en-US" sz="155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a upozorňovat na systémové problémy</a:t>
            </a:r>
            <a:endParaRPr lang="en-US" sz="1550">
              <a:latin typeface="Sora Light"/>
              <a:cs typeface="Sora Light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61572" y="3464261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6842236" y="3591184"/>
            <a:ext cx="5737622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Podporu </a:t>
            </a:r>
            <a:r>
              <a:rPr lang="en-US" sz="155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ze strany tajemnice Pacientské rady</a:t>
            </a:r>
            <a:endParaRPr lang="en-US" sz="1550">
              <a:latin typeface="Sora Light"/>
              <a:cs typeface="Sora Light"/>
            </a:endParaRPr>
          </a:p>
        </p:txBody>
      </p:sp>
      <p:pic>
        <p:nvPicPr>
          <p:cNvPr id="13" name="Obrázek 11" descr="Obsah obrázku interiér, oblečení, osoba, žena&#10;&#10;Obsah vygenerovaný umělou inteligencí může být nesprávný.">
            <a:extLst>
              <a:ext uri="{FF2B5EF4-FFF2-40B4-BE49-F238E27FC236}">
                <a16:creationId xmlns:a16="http://schemas.microsoft.com/office/drawing/2014/main" id="{F4C7D7AA-5BD1-CC4E-B8F7-FC82B554ED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55639"/>
          <a:stretch/>
        </p:blipFill>
        <p:spPr>
          <a:xfrm>
            <a:off x="-293510" y="0"/>
            <a:ext cx="5532952" cy="8230535"/>
          </a:xfrm>
          <a:prstGeom prst="rect">
            <a:avLst/>
          </a:pr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9A958E97-7405-390A-ED31-1C3A4DEFC1F0}"/>
              </a:ext>
            </a:extLst>
          </p:cNvPr>
          <p:cNvSpPr/>
          <p:nvPr/>
        </p:nvSpPr>
        <p:spPr>
          <a:xfrm>
            <a:off x="5966283" y="4329992"/>
            <a:ext cx="6613576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100" err="1">
                <a:solidFill>
                  <a:srgbClr val="1F1E1E"/>
                </a:solidFill>
                <a:latin typeface="Alexandria Semi Bold"/>
                <a:cs typeface="Alexandria Semi Bold"/>
              </a:rPr>
              <a:t>Vzdělávací</a:t>
            </a:r>
            <a:r>
              <a:rPr lang="en-US" sz="4100">
                <a:solidFill>
                  <a:srgbClr val="1F1E1E"/>
                </a:solidFill>
                <a:latin typeface="Alexandria Semi Bold"/>
                <a:cs typeface="Alexandria Semi Bold"/>
              </a:rPr>
              <a:t> </a:t>
            </a:r>
            <a:r>
              <a:rPr lang="en-US" sz="4100" err="1">
                <a:solidFill>
                  <a:srgbClr val="1F1E1E"/>
                </a:solidFill>
                <a:latin typeface="Alexandria Semi Bold"/>
                <a:cs typeface="Alexandria Semi Bold"/>
              </a:rPr>
              <a:t>příležitosti</a:t>
            </a:r>
            <a:endParaRPr lang="en-US" sz="4100"/>
          </a:p>
        </p:txBody>
      </p:sp>
      <p:sp>
        <p:nvSpPr>
          <p:cNvPr id="16" name="Shape 1">
            <a:extLst>
              <a:ext uri="{FF2B5EF4-FFF2-40B4-BE49-F238E27FC236}">
                <a16:creationId xmlns:a16="http://schemas.microsoft.com/office/drawing/2014/main" id="{EFDB5F4A-7651-7DAC-770B-F6D4E9BD66DF}"/>
              </a:ext>
            </a:extLst>
          </p:cNvPr>
          <p:cNvSpPr/>
          <p:nvPr/>
        </p:nvSpPr>
        <p:spPr>
          <a:xfrm>
            <a:off x="6261572" y="5222501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8" name="Text 8">
            <a:extLst>
              <a:ext uri="{FF2B5EF4-FFF2-40B4-BE49-F238E27FC236}">
                <a16:creationId xmlns:a16="http://schemas.microsoft.com/office/drawing/2014/main" id="{27F0A5E5-0B2A-0409-C1DA-CBFC08B5C928}"/>
              </a:ext>
            </a:extLst>
          </p:cNvPr>
          <p:cNvSpPr/>
          <p:nvPr/>
        </p:nvSpPr>
        <p:spPr>
          <a:xfrm>
            <a:off x="6842236" y="5219568"/>
            <a:ext cx="6376449" cy="341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Úvodní školení - 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seznámení se s fungováním Pacientské rady</a:t>
            </a:r>
          </a:p>
          <a:p>
            <a:pPr>
              <a:lnSpc>
                <a:spcPts val="2450"/>
              </a:lnSpc>
            </a:pPr>
            <a:endParaRPr lang="en-US" sz="1550" b="1">
              <a:solidFill>
                <a:srgbClr val="3B3535"/>
              </a:solidFill>
              <a:latin typeface="Sora Light"/>
              <a:cs typeface="Sora Light"/>
            </a:endParaRPr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2C838F0E-B6BD-F524-ACBC-657BAC5A72BF}"/>
              </a:ext>
            </a:extLst>
          </p:cNvPr>
          <p:cNvSpPr/>
          <p:nvPr/>
        </p:nvSpPr>
        <p:spPr>
          <a:xfrm>
            <a:off x="6261572" y="5836276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A2527663-85C8-860F-0AAB-10184ED8E8D9}"/>
              </a:ext>
            </a:extLst>
          </p:cNvPr>
          <p:cNvSpPr/>
          <p:nvPr/>
        </p:nvSpPr>
        <p:spPr>
          <a:xfrm>
            <a:off x="6842236" y="5921025"/>
            <a:ext cx="6877490" cy="467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b="1" err="1">
                <a:solidFill>
                  <a:srgbClr val="3B3535"/>
                </a:solidFill>
                <a:latin typeface="Sora Light"/>
                <a:cs typeface="Sora Light"/>
              </a:rPr>
              <a:t>Průběžné</a:t>
            </a: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b="1" err="1">
                <a:solidFill>
                  <a:srgbClr val="3B3535"/>
                </a:solidFill>
                <a:latin typeface="Sora Light"/>
                <a:cs typeface="Sora Light"/>
              </a:rPr>
              <a:t>vzdělávání</a:t>
            </a: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 -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účast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na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odborných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seminářích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a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konferencích</a:t>
            </a:r>
            <a:endParaRPr lang="en-US"/>
          </a:p>
        </p:txBody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88557824-DFD1-4966-50B9-95B06587360F}"/>
              </a:ext>
            </a:extLst>
          </p:cNvPr>
          <p:cNvSpPr/>
          <p:nvPr/>
        </p:nvSpPr>
        <p:spPr>
          <a:xfrm>
            <a:off x="6261572" y="6512681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2F6196C4-500F-4216-350D-E31A96F783A6}"/>
              </a:ext>
            </a:extLst>
          </p:cNvPr>
          <p:cNvSpPr/>
          <p:nvPr/>
        </p:nvSpPr>
        <p:spPr>
          <a:xfrm>
            <a:off x="6842236" y="6597430"/>
            <a:ext cx="6877490" cy="467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b="1" err="1">
                <a:solidFill>
                  <a:srgbClr val="3B3535"/>
                </a:solidFill>
                <a:latin typeface="Sora Light"/>
                <a:cs typeface="Sora Light"/>
              </a:rPr>
              <a:t>Případný</a:t>
            </a: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cs-CZ" sz="1550" b="1">
                <a:solidFill>
                  <a:srgbClr val="3B3535"/>
                </a:solidFill>
                <a:latin typeface="Sora Light"/>
                <a:cs typeface="Sora Light"/>
              </a:rPr>
              <a:t>m</a:t>
            </a: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entoring –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podpora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od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zkušenějších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členů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rady</a:t>
            </a:r>
            <a:endParaRPr lang="en-US" sz="1550">
              <a:solidFill>
                <a:srgbClr val="3B3535"/>
              </a:solidFill>
              <a:latin typeface="Sora Light"/>
              <a:cs typeface="Sora Light"/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077C124A-8227-4CE3-93F3-82397A06B5F2}"/>
              </a:ext>
            </a:extLst>
          </p:cNvPr>
          <p:cNvSpPr/>
          <p:nvPr/>
        </p:nvSpPr>
        <p:spPr>
          <a:xfrm>
            <a:off x="6261572" y="7063826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4" name="Text 8">
            <a:extLst>
              <a:ext uri="{FF2B5EF4-FFF2-40B4-BE49-F238E27FC236}">
                <a16:creationId xmlns:a16="http://schemas.microsoft.com/office/drawing/2014/main" id="{8296881E-0C41-7630-A2E3-4F5E98363D06}"/>
              </a:ext>
            </a:extLst>
          </p:cNvPr>
          <p:cNvSpPr/>
          <p:nvPr/>
        </p:nvSpPr>
        <p:spPr>
          <a:xfrm>
            <a:off x="6842236" y="7161101"/>
            <a:ext cx="6877490" cy="467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b="1" err="1">
                <a:solidFill>
                  <a:srgbClr val="3B3535"/>
                </a:solidFill>
                <a:latin typeface="Sora Light"/>
                <a:cs typeface="Sora Light"/>
              </a:rPr>
              <a:t>Specializované</a:t>
            </a: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b="1" err="1">
                <a:solidFill>
                  <a:srgbClr val="3B3535"/>
                </a:solidFill>
                <a:latin typeface="Sora Light"/>
                <a:cs typeface="Sora Light"/>
              </a:rPr>
              <a:t>kurzy</a:t>
            </a:r>
            <a:r>
              <a:rPr lang="en-US" sz="1550" b="1">
                <a:solidFill>
                  <a:srgbClr val="3B3535"/>
                </a:solidFill>
                <a:latin typeface="Sora Light"/>
                <a:cs typeface="Sora Light"/>
              </a:rPr>
              <a:t> –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dle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potře</a:t>
            </a:r>
            <a:r>
              <a:rPr lang="cs-CZ" sz="1550">
                <a:solidFill>
                  <a:srgbClr val="3B3535"/>
                </a:solidFill>
                <a:latin typeface="Sora Light"/>
                <a:cs typeface="Sora Light"/>
              </a:rPr>
              <a:t>b</a:t>
            </a:r>
            <a:r>
              <a:rPr lang="en-US" sz="1550">
                <a:solidFill>
                  <a:srgbClr val="3B3535"/>
                </a:solidFill>
                <a:latin typeface="Sora Light"/>
                <a:cs typeface="Sora Light"/>
              </a:rPr>
              <a:t> a </a:t>
            </a:r>
            <a:r>
              <a:rPr lang="en-US" sz="1550" err="1">
                <a:solidFill>
                  <a:srgbClr val="3B3535"/>
                </a:solidFill>
                <a:latin typeface="Sora Light"/>
                <a:cs typeface="Sora Light"/>
              </a:rPr>
              <a:t>zaměření</a:t>
            </a:r>
            <a:endParaRPr lang="en-US" sz="1550">
              <a:solidFill>
                <a:srgbClr val="3B3535"/>
              </a:solidFill>
              <a:latin typeface="Sora Light"/>
              <a:cs typeface="Sora Ligh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B9BF21-1F2B-DB12-2C0A-6E6691A1A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6850" y="7770283"/>
            <a:ext cx="17335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8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1913" y="663848"/>
            <a:ext cx="6492847" cy="700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3600" b="1" err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Komunikace</a:t>
            </a:r>
            <a:r>
              <a:rPr lang="en-US" sz="3600" b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 a </a:t>
            </a:r>
            <a:r>
              <a:rPr lang="en-US" sz="3600" b="1" err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její</a:t>
            </a:r>
            <a:r>
              <a:rPr lang="en-US" sz="3600" b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 </a:t>
            </a:r>
            <a:r>
              <a:rPr lang="en-US" sz="3600" b="1" err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nástroje</a:t>
            </a:r>
            <a:endParaRPr lang="en-US" sz="3600" b="1">
              <a:latin typeface="Alexandria Semi Bold"/>
              <a:ea typeface="Calibri"/>
              <a:cs typeface="Alexandria Semi Bold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12" y="2279458"/>
            <a:ext cx="541615" cy="5416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34942" y="22776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MS Teams</a:t>
            </a:r>
            <a:endParaRPr lang="en-US" sz="2200"/>
          </a:p>
        </p:txBody>
      </p:sp>
      <p:sp>
        <p:nvSpPr>
          <p:cNvPr id="5" name="Text 2"/>
          <p:cNvSpPr/>
          <p:nvPr/>
        </p:nvSpPr>
        <p:spPr>
          <a:xfrm>
            <a:off x="1734942" y="2713658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/>
                <a:ea typeface="Sora Light" pitchFamily="34" charset="-122"/>
                <a:cs typeface="Sora Light"/>
              </a:rPr>
              <a:t>Platforma pro-online schůzky a spolupráci</a:t>
            </a:r>
            <a:endParaRPr lang="en-US" sz="1700">
              <a:latin typeface="Sora Light"/>
              <a:cs typeface="Sora Light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56" y="4045628"/>
            <a:ext cx="541615" cy="5416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37186" y="404379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WhatsApp</a:t>
            </a:r>
            <a:endParaRPr lang="en-US" sz="2200"/>
          </a:p>
        </p:txBody>
      </p:sp>
      <p:sp>
        <p:nvSpPr>
          <p:cNvPr id="8" name="Text 4"/>
          <p:cNvSpPr/>
          <p:nvPr/>
        </p:nvSpPr>
        <p:spPr>
          <a:xfrm>
            <a:off x="1737186" y="4580036"/>
            <a:ext cx="41907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 rychlou a neformální komunikaci</a:t>
            </a:r>
            <a:endParaRPr lang="en-US" sz="170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0" y="5824324"/>
            <a:ext cx="541615" cy="5416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39430" y="582249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Email</a:t>
            </a:r>
            <a:endParaRPr lang="en-US" sz="2200"/>
          </a:p>
        </p:txBody>
      </p:sp>
      <p:sp>
        <p:nvSpPr>
          <p:cNvPr id="11" name="Text 6"/>
          <p:cNvSpPr/>
          <p:nvPr/>
        </p:nvSpPr>
        <p:spPr>
          <a:xfrm>
            <a:off x="1739430" y="6208420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 oficiální komunikaci a sdílení dokumentů</a:t>
            </a:r>
            <a:endParaRPr lang="en-US" sz="170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689028D0-9DA2-1A65-AA92-85645D93AC60}"/>
              </a:ext>
            </a:extLst>
          </p:cNvPr>
          <p:cNvSpPr/>
          <p:nvPr/>
        </p:nvSpPr>
        <p:spPr>
          <a:xfrm>
            <a:off x="7427933" y="5372234"/>
            <a:ext cx="438410" cy="413359"/>
          </a:xfrm>
          <a:prstGeom prst="star5">
            <a:avLst/>
          </a:prstGeom>
          <a:solidFill>
            <a:srgbClr val="0D173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7E432425-0968-D1AD-D09C-DDBA1B44B752}"/>
              </a:ext>
            </a:extLst>
          </p:cNvPr>
          <p:cNvSpPr/>
          <p:nvPr/>
        </p:nvSpPr>
        <p:spPr>
          <a:xfrm>
            <a:off x="7427933" y="6061262"/>
            <a:ext cx="438410" cy="413359"/>
          </a:xfrm>
          <a:prstGeom prst="star5">
            <a:avLst/>
          </a:prstGeom>
          <a:solidFill>
            <a:srgbClr val="1E348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1D6CDDB1-91F2-0A36-5A02-BFBDCFC99F94}"/>
              </a:ext>
            </a:extLst>
          </p:cNvPr>
          <p:cNvSpPr/>
          <p:nvPr/>
        </p:nvSpPr>
        <p:spPr>
          <a:xfrm>
            <a:off x="8040418" y="5406008"/>
            <a:ext cx="1222331" cy="393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Zasedání</a:t>
            </a:r>
            <a:r>
              <a:rPr lang="en-US" sz="2200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(4x ročně)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10633184-4B1F-8A27-48AC-2013AFBED234}"/>
              </a:ext>
            </a:extLst>
          </p:cNvPr>
          <p:cNvSpPr/>
          <p:nvPr/>
        </p:nvSpPr>
        <p:spPr>
          <a:xfrm>
            <a:off x="8040417" y="6095131"/>
            <a:ext cx="1222331" cy="393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Příprava</a:t>
            </a: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na</a:t>
            </a: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zasedání</a:t>
            </a:r>
            <a:r>
              <a:rPr lang="en-US" sz="2200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endParaRPr lang="en-US">
              <a:solidFill>
                <a:srgbClr val="3B3535"/>
              </a:solidFill>
              <a:latin typeface="Alexandria Semi Bold"/>
              <a:ea typeface="Calibri"/>
              <a:cs typeface="Alexandria Semi Bold"/>
            </a:endParaRP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363E3440-AB16-3BE4-180B-183A27B9FD26}"/>
              </a:ext>
            </a:extLst>
          </p:cNvPr>
          <p:cNvSpPr/>
          <p:nvPr/>
        </p:nvSpPr>
        <p:spPr>
          <a:xfrm>
            <a:off x="7427955" y="6804594"/>
            <a:ext cx="438410" cy="413359"/>
          </a:xfrm>
          <a:prstGeom prst="star5">
            <a:avLst/>
          </a:prstGeom>
          <a:solidFill>
            <a:srgbClr val="3555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AF68C2CA-D2EA-8677-6248-0149D6F5644D}"/>
              </a:ext>
            </a:extLst>
          </p:cNvPr>
          <p:cNvSpPr/>
          <p:nvPr/>
        </p:nvSpPr>
        <p:spPr>
          <a:xfrm>
            <a:off x="11668639" y="5218415"/>
            <a:ext cx="1222331" cy="393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err="1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Předávání</a:t>
            </a:r>
            <a:r>
              <a:rPr lang="en-US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informací</a:t>
            </a:r>
            <a:r>
              <a:rPr lang="en-US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 </a:t>
            </a:r>
            <a:endParaRPr lang="cs-CZ">
              <a:solidFill>
                <a:srgbClr val="3B3535"/>
              </a:solidFill>
              <a:latin typeface="Alexandria Semi Bold"/>
              <a:ea typeface="Calibri"/>
              <a:cs typeface="Alexandria Semi Bold"/>
            </a:endParaRPr>
          </a:p>
          <a:p>
            <a:pPr>
              <a:lnSpc>
                <a:spcPts val="2800"/>
              </a:lnSpc>
            </a:pPr>
            <a:r>
              <a:rPr lang="en-US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a </a:t>
            </a:r>
            <a:r>
              <a:rPr lang="en-US" err="1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zpětná</a:t>
            </a:r>
            <a:r>
              <a:rPr lang="en-US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ea typeface="Calibri"/>
                <a:cs typeface="Alexandria Semi Bold"/>
              </a:rPr>
              <a:t>vazba</a:t>
            </a:r>
            <a:endParaRPr lang="en-US">
              <a:solidFill>
                <a:srgbClr val="3B3535"/>
              </a:solidFill>
              <a:latin typeface="Alexandria Semi Bold"/>
              <a:ea typeface="Calibri"/>
              <a:cs typeface="Alexandria Semi Bold"/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08E81208-DEA5-3B89-C8B6-502D29BA0D42}"/>
              </a:ext>
            </a:extLst>
          </p:cNvPr>
          <p:cNvSpPr/>
          <p:nvPr/>
        </p:nvSpPr>
        <p:spPr>
          <a:xfrm>
            <a:off x="11041990" y="5224062"/>
            <a:ext cx="438410" cy="413359"/>
          </a:xfrm>
          <a:prstGeom prst="star5">
            <a:avLst/>
          </a:prstGeom>
          <a:solidFill>
            <a:srgbClr val="546FD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022588-6AB0-1EED-EE26-26EC81FE7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483" y="1751183"/>
            <a:ext cx="5793058" cy="3177060"/>
          </a:xfrm>
          <a:prstGeom prst="rect">
            <a:avLst/>
          </a:prstGeom>
        </p:spPr>
      </p:pic>
      <p:sp>
        <p:nvSpPr>
          <p:cNvPr id="27" name="Text 5">
            <a:extLst>
              <a:ext uri="{FF2B5EF4-FFF2-40B4-BE49-F238E27FC236}">
                <a16:creationId xmlns:a16="http://schemas.microsoft.com/office/drawing/2014/main" id="{BB389D71-C0EA-852F-CFD0-E54AA90DEA69}"/>
              </a:ext>
            </a:extLst>
          </p:cNvPr>
          <p:cNvSpPr/>
          <p:nvPr/>
        </p:nvSpPr>
        <p:spPr>
          <a:xfrm>
            <a:off x="8040416" y="6799447"/>
            <a:ext cx="1222331" cy="393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Účast</a:t>
            </a: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na</a:t>
            </a: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jednání</a:t>
            </a:r>
            <a:endParaRPr lang="en-US">
              <a:solidFill>
                <a:srgbClr val="3B3535"/>
              </a:solidFill>
              <a:latin typeface="Alexandria Semi Bold"/>
              <a:ea typeface="Calibri"/>
              <a:cs typeface="Alexandria Semi Bold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465BE5EC-6126-5928-A151-B96D430508C0}"/>
              </a:ext>
            </a:extLst>
          </p:cNvPr>
          <p:cNvSpPr/>
          <p:nvPr/>
        </p:nvSpPr>
        <p:spPr>
          <a:xfrm>
            <a:off x="11042012" y="6476109"/>
            <a:ext cx="438410" cy="413359"/>
          </a:xfrm>
          <a:prstGeom prst="star5">
            <a:avLst/>
          </a:prstGeom>
          <a:solidFill>
            <a:srgbClr val="93A3E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65F9DD65-8754-94BF-EC2D-26E7F6193335}"/>
              </a:ext>
            </a:extLst>
          </p:cNvPr>
          <p:cNvSpPr/>
          <p:nvPr/>
        </p:nvSpPr>
        <p:spPr>
          <a:xfrm>
            <a:off x="11668638" y="6525861"/>
            <a:ext cx="1222331" cy="393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Ostatní</a:t>
            </a:r>
            <a:r>
              <a:rPr lang="en-US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r>
              <a:rPr lang="en-US" err="1">
                <a:solidFill>
                  <a:srgbClr val="3B3535"/>
                </a:solidFill>
                <a:latin typeface="Alexandria Semi Bold"/>
                <a:cs typeface="Alexandria Semi Bold"/>
              </a:rPr>
              <a:t>aktivity</a:t>
            </a:r>
            <a:r>
              <a:rPr lang="en-US" sz="2200">
                <a:solidFill>
                  <a:srgbClr val="3B3535"/>
                </a:solidFill>
                <a:latin typeface="Alexandria Semi Bold"/>
                <a:cs typeface="Alexandria Semi Bold"/>
              </a:rPr>
              <a:t> </a:t>
            </a:r>
            <a:endParaRPr lang="en-US">
              <a:solidFill>
                <a:srgbClr val="3B3535"/>
              </a:solidFill>
              <a:latin typeface="Alexandria Semi Bold"/>
              <a:ea typeface="Calibri"/>
              <a:cs typeface="Alexandria Semi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4575DB-873D-EE10-7B77-E5087AE1ADCF}"/>
              </a:ext>
            </a:extLst>
          </p:cNvPr>
          <p:cNvSpPr txBox="1"/>
          <p:nvPr/>
        </p:nvSpPr>
        <p:spPr>
          <a:xfrm>
            <a:off x="7308937" y="7744216"/>
            <a:ext cx="7227519" cy="369332"/>
          </a:xfrm>
          <a:prstGeom prst="rect">
            <a:avLst/>
          </a:prstGeom>
          <a:solidFill>
            <a:srgbClr val="93A3E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Odhadovaná celková časová náročnost je přibližně 80 hodin ročně.</a:t>
            </a: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8676C8EB-6833-D5BD-F23F-8D0AB9990BBD}"/>
              </a:ext>
            </a:extLst>
          </p:cNvPr>
          <p:cNvSpPr/>
          <p:nvPr/>
        </p:nvSpPr>
        <p:spPr>
          <a:xfrm>
            <a:off x="7635640" y="677523"/>
            <a:ext cx="6492847" cy="700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cs-CZ" sz="3600" b="1">
                <a:solidFill>
                  <a:srgbClr val="1F1E1E"/>
                </a:solidFill>
                <a:latin typeface="Alexandria Semi Bold"/>
                <a:ea typeface="Alexandria Semi Bold" pitchFamily="34" charset="-122"/>
                <a:cs typeface="Alexandria Semi Bold"/>
              </a:rPr>
              <a:t>Odhadovaná časová náročnost</a:t>
            </a:r>
            <a:endParaRPr lang="en-US" sz="3600" b="1">
              <a:latin typeface="Alexandria Semi Bold"/>
              <a:ea typeface="Calibri"/>
              <a:cs typeface="Alexandria S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65689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756296"/>
            <a:ext cx="9004698" cy="6473304"/>
          </a:xfrm>
          <a:custGeom>
            <a:avLst/>
            <a:gdLst/>
            <a:ahLst/>
            <a:cxnLst/>
            <a:rect l="l" t="t" r="r" b="b"/>
            <a:pathLst>
              <a:path w="11255873" h="8091630">
                <a:moveTo>
                  <a:pt x="0" y="0"/>
                </a:moveTo>
                <a:lnTo>
                  <a:pt x="11255873" y="0"/>
                </a:lnTo>
                <a:lnTo>
                  <a:pt x="11255873" y="8091630"/>
                </a:lnTo>
                <a:lnTo>
                  <a:pt x="0" y="809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8232" t="-198" b="-211"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78400" y="-3786377"/>
            <a:ext cx="13783932" cy="13931638"/>
            <a:chOff x="0" y="0"/>
            <a:chExt cx="17229912" cy="17414558"/>
          </a:xfrm>
        </p:grpSpPr>
        <p:sp>
          <p:nvSpPr>
            <p:cNvPr id="4" name="Freeform 4"/>
            <p:cNvSpPr/>
            <p:nvPr/>
          </p:nvSpPr>
          <p:spPr>
            <a:xfrm>
              <a:off x="56134" y="4733035"/>
              <a:ext cx="15944596" cy="10287000"/>
            </a:xfrm>
            <a:custGeom>
              <a:avLst/>
              <a:gdLst/>
              <a:ahLst/>
              <a:cxnLst/>
              <a:rect l="l" t="t" r="r" b="b"/>
              <a:pathLst>
                <a:path w="15944596" h="10287000">
                  <a:moveTo>
                    <a:pt x="0" y="1"/>
                  </a:moveTo>
                  <a:lnTo>
                    <a:pt x="10262235" y="10287000"/>
                  </a:lnTo>
                  <a:lnTo>
                    <a:pt x="13272897" y="10287000"/>
                  </a:lnTo>
                  <a:lnTo>
                    <a:pt x="15944596" y="0"/>
                  </a:lnTo>
                  <a:close/>
                </a:path>
              </a:pathLst>
            </a:custGeom>
            <a:solidFill>
              <a:srgbClr val="0B263F"/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133990" y="5449710"/>
            <a:ext cx="3916680" cy="2362200"/>
          </a:xfrm>
          <a:custGeom>
            <a:avLst/>
            <a:gdLst/>
            <a:ahLst/>
            <a:cxnLst/>
            <a:rect l="l" t="t" r="r" b="b"/>
            <a:pathLst>
              <a:path w="4895850" h="2952750">
                <a:moveTo>
                  <a:pt x="0" y="0"/>
                </a:moveTo>
                <a:lnTo>
                  <a:pt x="4895850" y="0"/>
                </a:lnTo>
                <a:lnTo>
                  <a:pt x="489585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788847" y="-3192445"/>
            <a:ext cx="8282666" cy="8124147"/>
            <a:chOff x="0" y="0"/>
            <a:chExt cx="10353332" cy="10155187"/>
          </a:xfrm>
        </p:grpSpPr>
        <p:sp>
          <p:nvSpPr>
            <p:cNvPr id="7" name="Freeform 7"/>
            <p:cNvSpPr/>
            <p:nvPr/>
          </p:nvSpPr>
          <p:spPr>
            <a:xfrm>
              <a:off x="4736084" y="3990594"/>
              <a:ext cx="4957572" cy="4957572"/>
            </a:xfrm>
            <a:custGeom>
              <a:avLst/>
              <a:gdLst/>
              <a:ahLst/>
              <a:cxnLst/>
              <a:rect l="l" t="t" r="r" b="b"/>
              <a:pathLst>
                <a:path w="4957572" h="4957572">
                  <a:moveTo>
                    <a:pt x="0" y="0"/>
                  </a:moveTo>
                  <a:lnTo>
                    <a:pt x="0" y="4957572"/>
                  </a:lnTo>
                  <a:lnTo>
                    <a:pt x="620014" y="4337558"/>
                  </a:lnTo>
                  <a:lnTo>
                    <a:pt x="4957572" y="0"/>
                  </a:lnTo>
                  <a:close/>
                </a:path>
              </a:pathLst>
            </a:custGeom>
            <a:solidFill>
              <a:srgbClr val="C2182E"/>
            </a:solidFill>
          </p:spPr>
          <p:txBody>
            <a:bodyPr/>
            <a:lstStyle/>
            <a:p>
              <a:endParaRPr lang="cs-CZ" sz="1440"/>
            </a:p>
          </p:txBody>
        </p:sp>
        <p:sp>
          <p:nvSpPr>
            <p:cNvPr id="8" name="Freeform 8"/>
            <p:cNvSpPr/>
            <p:nvPr/>
          </p:nvSpPr>
          <p:spPr>
            <a:xfrm>
              <a:off x="4736084" y="3990594"/>
              <a:ext cx="4759452" cy="4759325"/>
            </a:xfrm>
            <a:custGeom>
              <a:avLst/>
              <a:gdLst/>
              <a:ahLst/>
              <a:cxnLst/>
              <a:rect l="l" t="t" r="r" b="b"/>
              <a:pathLst>
                <a:path w="4759452" h="4759325">
                  <a:moveTo>
                    <a:pt x="0" y="0"/>
                  </a:moveTo>
                  <a:lnTo>
                    <a:pt x="0" y="4759325"/>
                  </a:lnTo>
                  <a:lnTo>
                    <a:pt x="4759452" y="0"/>
                  </a:lnTo>
                  <a:close/>
                </a:path>
              </a:pathLst>
            </a:custGeom>
            <a:solidFill>
              <a:srgbClr val="0B263F"/>
            </a:solidFill>
          </p:spPr>
          <p:txBody>
            <a:bodyPr/>
            <a:lstStyle/>
            <a:p>
              <a:endParaRPr lang="cs-CZ" sz="1440"/>
            </a:p>
          </p:txBody>
        </p:sp>
      </p:grpSp>
      <p:sp>
        <p:nvSpPr>
          <p:cNvPr id="9" name="Freeform 9"/>
          <p:cNvSpPr/>
          <p:nvPr/>
        </p:nvSpPr>
        <p:spPr>
          <a:xfrm>
            <a:off x="7543800" y="717988"/>
            <a:ext cx="6263640" cy="1409700"/>
          </a:xfrm>
          <a:custGeom>
            <a:avLst/>
            <a:gdLst/>
            <a:ahLst/>
            <a:cxnLst/>
            <a:rect l="l" t="t" r="r" b="b"/>
            <a:pathLst>
              <a:path w="7829550" h="1762125">
                <a:moveTo>
                  <a:pt x="0" y="0"/>
                </a:moveTo>
                <a:lnTo>
                  <a:pt x="7829550" y="0"/>
                </a:lnTo>
                <a:lnTo>
                  <a:pt x="7829550" y="1762125"/>
                </a:lnTo>
                <a:lnTo>
                  <a:pt x="0" y="1762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 sz="1440"/>
          </a:p>
        </p:txBody>
      </p:sp>
      <p:sp>
        <p:nvSpPr>
          <p:cNvPr id="10" name="TextBox 10"/>
          <p:cNvSpPr txBox="1"/>
          <p:nvPr/>
        </p:nvSpPr>
        <p:spPr>
          <a:xfrm>
            <a:off x="7163509" y="2274113"/>
            <a:ext cx="6335725" cy="337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4"/>
              </a:lnSpc>
            </a:pPr>
            <a:r>
              <a:rPr lang="en-US" sz="2717" u="sng" spc="19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REGISTRACE NOVÝCH ČLENŮ </a:t>
            </a:r>
            <a:r>
              <a:rPr lang="en-US" sz="2717" u="sng" spc="19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PACI</a:t>
            </a:r>
            <a:r>
              <a:rPr lang="en-US" sz="2717" u="sng" spc="19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5" tooltip="http://www.pacientskyhub.cz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ENTSKÉHO HUBU PROBÍHÁ </a:t>
            </a:r>
            <a:r>
              <a:rPr lang="en-US" sz="2717" u="sng" spc="19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cs-CZ" sz="2717" u="sng" spc="19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17" u="sng" spc="19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5" tooltip="http://www.pacientskyhub.cz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WWW.PACIENTSKYHUB.CZ</a:t>
            </a:r>
          </a:p>
          <a:p>
            <a:pPr algn="r">
              <a:lnSpc>
                <a:spcPts val="3843"/>
              </a:lnSpc>
            </a:pPr>
            <a:r>
              <a:rPr lang="en-US" sz="2771" err="1">
                <a:solidFill>
                  <a:srgbClr val="0563C1"/>
                </a:solidFill>
                <a:latin typeface="Selawik 5"/>
                <a:ea typeface="Selawik 5"/>
                <a:cs typeface="Selawik 5"/>
                <a:sym typeface="Selawik 5"/>
                <a:hlinkClick r:id="rId6" tooltip="mailto:pacientskyhub@mzcr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Kontaktujte</a:t>
            </a:r>
            <a:r>
              <a:rPr lang="en-US" sz="2771">
                <a:solidFill>
                  <a:srgbClr val="0563C1"/>
                </a:solidFill>
                <a:latin typeface="Selawik 5"/>
                <a:ea typeface="Selawik 5"/>
                <a:cs typeface="Selawik 5"/>
                <a:sym typeface="Selawik 5"/>
                <a:hlinkClick r:id="rId6" tooltip="mailto:pacientskyhub@mzcr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771" err="1">
                <a:solidFill>
                  <a:srgbClr val="0563C1"/>
                </a:solidFill>
                <a:latin typeface="Selawik 5"/>
                <a:ea typeface="Selawik 5"/>
                <a:cs typeface="Selawik 5"/>
                <a:sym typeface="Selawik 5"/>
                <a:hlinkClick r:id="rId6" tooltip="mailto:pacientskyhub@mzcr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nás</a:t>
            </a:r>
            <a:r>
              <a:rPr lang="en-US" sz="277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  <a:hlinkClick r:id="rId6" tooltip="mailto:pacientskyhub@mzcr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771" err="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na</a:t>
            </a:r>
            <a:r>
              <a:rPr lang="en-US" sz="277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 </a:t>
            </a:r>
            <a:r>
              <a:rPr lang="en-US" sz="277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  <a:hlinkClick r:id="rId6" tooltip="mailto:pacientskyhub@mzcr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pacientskyhub@mzd.gov.cz </a:t>
            </a:r>
            <a:r>
              <a:rPr lang="cs-CZ" sz="277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, </a:t>
            </a:r>
            <a:r>
              <a:rPr lang="en-US" sz="2771" err="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nebo</a:t>
            </a:r>
            <a:r>
              <a:rPr lang="en-US" sz="277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 </a:t>
            </a:r>
            <a:r>
              <a:rPr lang="en-US" sz="2771" err="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na</a:t>
            </a:r>
            <a:r>
              <a:rPr lang="en-US" sz="277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 </a:t>
            </a:r>
            <a:r>
              <a:rPr lang="en-US" sz="2771" err="1">
                <a:solidFill>
                  <a:schemeClr val="accent5">
                    <a:lumMod val="60000"/>
                    <a:lumOff val="40000"/>
                  </a:schemeClr>
                </a:solidFill>
                <a:latin typeface="Selawik 5"/>
                <a:ea typeface="Selawik 5"/>
                <a:cs typeface="Selawik 5"/>
                <a:sym typeface="Selawik 5"/>
              </a:rPr>
              <a:t>Facebooku</a:t>
            </a:r>
            <a:r>
              <a:rPr lang="en-US" sz="2771">
                <a:solidFill>
                  <a:srgbClr val="FFFFFF"/>
                </a:solidFill>
                <a:latin typeface="Selawik 5"/>
                <a:ea typeface="Selawik 5"/>
                <a:cs typeface="Selawik 5"/>
                <a:sym typeface="Selawik 5"/>
              </a:rPr>
              <a:t> </a:t>
            </a:r>
            <a:r>
              <a:rPr lang="en-US" sz="2771">
                <a:solidFill>
                  <a:srgbClr val="FAB71A"/>
                </a:solidFill>
                <a:latin typeface="Selawik 5"/>
                <a:ea typeface="Selawik 5"/>
                <a:cs typeface="Selawik 5"/>
                <a:sym typeface="Selawik 5"/>
              </a:rPr>
              <a:t>@Pacientsk</a:t>
            </a:r>
            <a:r>
              <a:rPr lang="cs-CZ" sz="2771">
                <a:solidFill>
                  <a:srgbClr val="FAB71A"/>
                </a:solidFill>
                <a:latin typeface="Selawik 5"/>
                <a:ea typeface="Selawik 5"/>
                <a:cs typeface="Selawik 5"/>
                <a:sym typeface="Selawik 5"/>
              </a:rPr>
              <a:t>ý</a:t>
            </a:r>
            <a:r>
              <a:rPr lang="en-US" sz="2771">
                <a:solidFill>
                  <a:srgbClr val="FAB71A"/>
                </a:solidFill>
                <a:latin typeface="Selawik 5"/>
                <a:ea typeface="Selawik 5"/>
                <a:cs typeface="Selawik 5"/>
                <a:sym typeface="Selawik 5"/>
              </a:rPr>
              <a:t> hub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27286-7549-819B-B730-E136EA7D6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5FE1CEA-E3E0-12C5-1196-06BFE496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F4B254-CB4B-E89E-12C0-DFDE5FB5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75" y="135255"/>
            <a:ext cx="12272010" cy="96964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66F0A5-ACDC-A0DF-4C7B-7F38E4D0A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550" y="4774183"/>
            <a:ext cx="414565" cy="535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B902B5-9213-EAF6-65DF-5442CEF2B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529" y="5207320"/>
            <a:ext cx="414565" cy="3993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74663E2-4998-1087-70F9-4955DB0D1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9276" y="4879549"/>
            <a:ext cx="62355" cy="2961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AE43FD-2F19-90A2-CD8C-DBD602AC8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7255" y="5153145"/>
            <a:ext cx="62355" cy="2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2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3FE2C79D-D935-CF3D-A29F-8443AAE2838B}"/>
              </a:ext>
            </a:extLst>
          </p:cNvPr>
          <p:cNvSpPr/>
          <p:nvPr/>
        </p:nvSpPr>
        <p:spPr>
          <a:xfrm>
            <a:off x="4310554" y="1173337"/>
            <a:ext cx="6009292" cy="60157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>
                <a:solidFill>
                  <a:srgbClr val="BE5538"/>
                </a:solidFill>
              </a:rPr>
              <a:t>Poskytnutí pacientských práv je součástí zdravotních služeb a obyvatelstvo má moc podílet se </a:t>
            </a:r>
          </a:p>
          <a:p>
            <a:pPr algn="ctr"/>
            <a:r>
              <a:rPr lang="cs-CZ" sz="1800" b="1">
                <a:solidFill>
                  <a:srgbClr val="BE5538"/>
                </a:solidFill>
              </a:rPr>
              <a:t>na tvorbě nových pravidel.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6A54ACE-0E1A-8B84-0951-0376D59404FB}"/>
              </a:ext>
            </a:extLst>
          </p:cNvPr>
          <p:cNvSpPr/>
          <p:nvPr/>
        </p:nvSpPr>
        <p:spPr>
          <a:xfrm>
            <a:off x="2009367" y="3192485"/>
            <a:ext cx="3204000" cy="320495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0" i="0">
                <a:solidFill>
                  <a:srgbClr val="000000"/>
                </a:solidFill>
                <a:effectLst/>
                <a:latin typeface="+mj-lt"/>
              </a:rPr>
              <a:t>Pacientské organizace jsou </a:t>
            </a:r>
            <a:r>
              <a:rPr lang="cs-CZ" sz="1800">
                <a:solidFill>
                  <a:srgbClr val="000000"/>
                </a:solidFill>
                <a:latin typeface="+mj-lt"/>
              </a:rPr>
              <a:t>stabilními entitami ve zdravotnictví, které mají zajištěný vstup </a:t>
            </a:r>
          </a:p>
          <a:p>
            <a:pPr algn="ctr"/>
            <a:r>
              <a:rPr lang="cs-CZ" sz="1800">
                <a:solidFill>
                  <a:srgbClr val="000000"/>
                </a:solidFill>
                <a:latin typeface="+mj-lt"/>
              </a:rPr>
              <a:t>do zdravotnického systému</a:t>
            </a:r>
            <a:endParaRPr lang="cs-CZ" sz="1800">
              <a:latin typeface="+mj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B036EE1-F94B-102C-1D10-3F2C5A7B61EC}"/>
              </a:ext>
            </a:extLst>
          </p:cNvPr>
          <p:cNvSpPr/>
          <p:nvPr/>
        </p:nvSpPr>
        <p:spPr>
          <a:xfrm>
            <a:off x="6451143" y="-11515"/>
            <a:ext cx="3204000" cy="320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0" i="0">
                <a:solidFill>
                  <a:srgbClr val="000000"/>
                </a:solidFill>
                <a:effectLst/>
                <a:latin typeface="+mj-lt"/>
              </a:rPr>
              <a:t>Pacientstvo se cítí být respektovaným partnerem </a:t>
            </a:r>
          </a:p>
          <a:p>
            <a:pPr algn="ctr"/>
            <a:r>
              <a:rPr lang="cs-CZ" sz="1800" b="0" i="0">
                <a:solidFill>
                  <a:srgbClr val="000000"/>
                </a:solidFill>
                <a:effectLst/>
                <a:latin typeface="+mj-lt"/>
              </a:rPr>
              <a:t>v systému zdravotnictví</a:t>
            </a:r>
            <a:endParaRPr lang="cs-CZ" sz="1800">
              <a:latin typeface="+mj-lt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B162D74-0667-734F-3DF8-5D962CF080DB}"/>
              </a:ext>
            </a:extLst>
          </p:cNvPr>
          <p:cNvSpPr/>
          <p:nvPr/>
        </p:nvSpPr>
        <p:spPr>
          <a:xfrm>
            <a:off x="8053143" y="5025600"/>
            <a:ext cx="3204000" cy="320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0" i="0">
                <a:solidFill>
                  <a:srgbClr val="000000"/>
                </a:solidFill>
                <a:effectLst/>
                <a:latin typeface="+mj-lt"/>
              </a:rPr>
              <a:t>Participace je přirozenou součástí rozhodování ve zdravotnictví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74FDF57-E47B-3CE6-3059-124C806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2" y="183922"/>
            <a:ext cx="2046118" cy="7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633AACB-F0E7-A9E2-7DD7-3CC47BA76CFA}"/>
              </a:ext>
            </a:extLst>
          </p:cNvPr>
          <p:cNvSpPr txBox="1"/>
          <p:nvPr/>
        </p:nvSpPr>
        <p:spPr>
          <a:xfrm>
            <a:off x="138920" y="990037"/>
            <a:ext cx="3472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cs-CZ" b="0" i="0">
                <a:solidFill>
                  <a:srgbClr val="BE5538"/>
                </a:solidFill>
                <a:effectLst/>
                <a:latin typeface="Aptos Narrow" panose="020B0004020202020204" pitchFamily="34" charset="0"/>
              </a:rPr>
              <a:t>Oddělení podpory práv pacientů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3096F86-C846-13EC-E3A2-ECDEB23A8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8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342257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Evaluační</a:t>
            </a:r>
            <a:r>
              <a:rPr lang="en-US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445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proces</a:t>
            </a:r>
            <a:endParaRPr lang="en-US" sz="4450"/>
          </a:p>
        </p:txBody>
      </p:sp>
      <p:sp>
        <p:nvSpPr>
          <p:cNvPr id="5" name="Text 2"/>
          <p:cNvSpPr/>
          <p:nvPr/>
        </p:nvSpPr>
        <p:spPr>
          <a:xfrm>
            <a:off x="758309" y="4460200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/>
          </a:p>
        </p:txBody>
      </p:sp>
      <p:pic>
        <p:nvPicPr>
          <p:cNvPr id="7" name="Obrázek 6" descr="Obsah obrázku text, snímek obrazovky, design&#10;&#10;Obsah vygenerovaný umělou inteligencí může být nesprávný.">
            <a:extLst>
              <a:ext uri="{FF2B5EF4-FFF2-40B4-BE49-F238E27FC236}">
                <a16:creationId xmlns:a16="http://schemas.microsoft.com/office/drawing/2014/main" id="{4D3CA37D-9D19-2B60-5BCA-AF3F9F675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264" y="0"/>
            <a:ext cx="659813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9B929BF-EE3C-7C25-70D8-01A034E2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7033" y="224590"/>
            <a:ext cx="8327634" cy="2133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cs-CZ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Shrnutí vybraných závěrů výzkumné zprávy</a:t>
            </a:r>
            <a:endParaRPr lang="en-US" sz="4450" b="1"/>
          </a:p>
        </p:txBody>
      </p:sp>
      <p:sp>
        <p:nvSpPr>
          <p:cNvPr id="4" name="Shape 1"/>
          <p:cNvSpPr/>
          <p:nvPr/>
        </p:nvSpPr>
        <p:spPr>
          <a:xfrm>
            <a:off x="5678906" y="1876925"/>
            <a:ext cx="8791074" cy="5438275"/>
          </a:xfrm>
          <a:prstGeom prst="roundRect">
            <a:avLst>
              <a:gd name="adj" fmla="val 3341"/>
            </a:avLst>
          </a:prstGeom>
          <a:noFill/>
          <a:ln w="3048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5853586" y="2085474"/>
            <a:ext cx="8582527" cy="5696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</a:pPr>
            <a:r>
              <a:rPr lang="cs-CZ" b="1">
                <a:latin typeface="Alexandria Semi Bold" panose="020B0604020202020204" charset="-78"/>
                <a:cs typeface="Alexandria Semi Bold" panose="020B0604020202020204" charset="-78"/>
              </a:rPr>
              <a:t>Složení a zastoupení Pacientské rady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Narážíme na limity efektivity vzhledem k počtu členů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Chybí zastoupení mladších pacientů a neorganizovaných či zranitelných skupin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Některé pracovní skupiny nejsou reálně aktivní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Střešní organizace mají zatím nevyužitý potenciál lépe reflektovat širší pohled</a:t>
            </a:r>
          </a:p>
          <a:p>
            <a:pPr>
              <a:lnSpc>
                <a:spcPct val="110000"/>
              </a:lnSpc>
            </a:pPr>
            <a:endParaRPr lang="cs-CZ" b="1">
              <a:latin typeface="Alexandria Semi Bold" panose="020B0604020202020204" charset="-78"/>
              <a:cs typeface="Alexandria Semi Bold" panose="020B0604020202020204" charset="-78"/>
            </a:endParaRPr>
          </a:p>
          <a:p>
            <a:pPr>
              <a:lnSpc>
                <a:spcPct val="110000"/>
              </a:lnSpc>
            </a:pPr>
            <a:r>
              <a:rPr lang="cs-CZ" b="1">
                <a:latin typeface="Alexandria Semi Bold" panose="020B0604020202020204" charset="-78"/>
                <a:cs typeface="Alexandria Semi Bold" panose="020B0604020202020204" charset="-78"/>
              </a:rPr>
              <a:t>Řízení a organizace práce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Ne vždy je jasně dané řízení jednotlivých agend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Chybí strategie Pacientské rady a prioritizace témat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Chybí koordinace práce pracovních skupin (duplicity, roztříštěnost, přetěžování)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Teamsy vyžadují podporu a jsou složité, operativa funguje lépe přes WhatsApp</a:t>
            </a:r>
          </a:p>
          <a:p>
            <a:pPr>
              <a:lnSpc>
                <a:spcPct val="110000"/>
              </a:lnSpc>
            </a:pPr>
            <a:endParaRPr lang="cs-CZ" b="1">
              <a:latin typeface="Alexandria Semi Bold" panose="020B0604020202020204" charset="-78"/>
              <a:cs typeface="Alexandria Semi Bold" panose="020B0604020202020204" charset="-78"/>
            </a:endParaRPr>
          </a:p>
          <a:p>
            <a:pPr>
              <a:lnSpc>
                <a:spcPct val="110000"/>
              </a:lnSpc>
            </a:pPr>
            <a:r>
              <a:rPr lang="cs-CZ" b="1">
                <a:latin typeface="Alexandria Semi Bold" panose="020B0604020202020204" charset="-78"/>
                <a:cs typeface="Alexandria Semi Bold" panose="020B0604020202020204" charset="-78"/>
              </a:rPr>
              <a:t>Dopad a zpětná vazba</a:t>
            </a:r>
          </a:p>
          <a:p>
            <a:pPr>
              <a:lnSpc>
                <a:spcPct val="110000"/>
              </a:lnSpc>
            </a:pPr>
            <a:r>
              <a:rPr lang="cs-CZ" sz="1600" b="1">
                <a:latin typeface="Alexandria Semi Bold" panose="020B0604020202020204" charset="-78"/>
                <a:cs typeface="Alexandria Semi Bold" panose="020B0604020202020204" charset="-78"/>
              </a:rPr>
              <a:t>- </a:t>
            </a: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Chybí mechanismus vyhodnocování aktivit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Usnesení vnímána spíše symbolicky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Chybí systematická podpora pro připomínkování</a:t>
            </a:r>
          </a:p>
          <a:p>
            <a:pPr>
              <a:lnSpc>
                <a:spcPct val="110000"/>
              </a:lnSpc>
            </a:pPr>
            <a:r>
              <a:rPr lang="cs-CZ" sz="1600">
                <a:latin typeface="Alexandria Semi Bold" panose="020B0604020202020204" charset="-78"/>
                <a:cs typeface="Alexandria Semi Bold" panose="020B0604020202020204" charset="-78"/>
              </a:rPr>
              <a:t>- Zpětná vazba mezi MZ, PR a skupinami (chybí informace o využití podnětů)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424351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Nový</a:t>
            </a:r>
            <a:r>
              <a:rPr lang="en-US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445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statut</a:t>
            </a:r>
            <a:r>
              <a:rPr lang="en-US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cs-CZ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</a:t>
            </a:r>
            <a:r>
              <a:rPr lang="en-US" sz="445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acientské</a:t>
            </a:r>
            <a:r>
              <a:rPr lang="en-US" sz="445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4450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rady</a:t>
            </a:r>
            <a:endParaRPr lang="en-US" sz="4450"/>
          </a:p>
        </p:txBody>
      </p:sp>
      <p:sp>
        <p:nvSpPr>
          <p:cNvPr id="4" name="Text 1"/>
          <p:cNvSpPr/>
          <p:nvPr/>
        </p:nvSpPr>
        <p:spPr>
          <a:xfrm>
            <a:off x="6244709" y="4174688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Reakce na dlouhodobé podněty z praxe a výsledky evaluace 2024 provedené nezávislým výzkumným týmem.</a:t>
            </a:r>
            <a:endParaRPr lang="en-US" sz="1700"/>
          </a:p>
        </p:txBody>
      </p:sp>
      <p:sp>
        <p:nvSpPr>
          <p:cNvPr id="5" name="Text 2"/>
          <p:cNvSpPr/>
          <p:nvPr/>
        </p:nvSpPr>
        <p:spPr>
          <a:xfrm>
            <a:off x="6244709" y="511182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Cílem změn je posílit reprezentativnost, transparentnost a efektivní zapojení pacientů.</a:t>
            </a:r>
            <a:endParaRPr lang="en-US" sz="17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B741DA-8075-0708-F6E2-829BF8650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850" y="7781703"/>
            <a:ext cx="173355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648169"/>
            <a:ext cx="695432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Klíčové</a:t>
            </a:r>
            <a:r>
              <a:rPr lang="en-US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4450" b="1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změny</a:t>
            </a:r>
            <a:r>
              <a:rPr lang="en-US" sz="44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- </a:t>
            </a:r>
            <a:r>
              <a:rPr lang="en-US" sz="4450" b="1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přehled</a:t>
            </a:r>
            <a:endParaRPr lang="en-US" sz="4450" b="1"/>
          </a:p>
        </p:txBody>
      </p:sp>
      <p:sp>
        <p:nvSpPr>
          <p:cNvPr id="3" name="Shape 1"/>
          <p:cNvSpPr/>
          <p:nvPr/>
        </p:nvSpPr>
        <p:spPr>
          <a:xfrm>
            <a:off x="758309" y="3390543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30997" y="3505551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2650"/>
          </a:p>
        </p:txBody>
      </p:sp>
      <p:sp>
        <p:nvSpPr>
          <p:cNvPr id="5" name="Text 3"/>
          <p:cNvSpPr/>
          <p:nvPr/>
        </p:nvSpPr>
        <p:spPr>
          <a:xfrm>
            <a:off x="1462326" y="34649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Nové složení Rady</a:t>
            </a:r>
            <a:endParaRPr lang="en-US" sz="2200" b="1"/>
          </a:p>
        </p:txBody>
      </p:sp>
      <p:sp>
        <p:nvSpPr>
          <p:cNvPr id="6" name="Text 4"/>
          <p:cNvSpPr/>
          <p:nvPr/>
        </p:nvSpPr>
        <p:spPr>
          <a:xfrm>
            <a:off x="1462326" y="3951089"/>
            <a:ext cx="57175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/>
          </a:p>
        </p:txBody>
      </p:sp>
      <p:sp>
        <p:nvSpPr>
          <p:cNvPr id="7" name="Shape 5"/>
          <p:cNvSpPr/>
          <p:nvPr/>
        </p:nvSpPr>
        <p:spPr>
          <a:xfrm>
            <a:off x="7450574" y="3390543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7523262" y="3516184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2650"/>
          </a:p>
        </p:txBody>
      </p:sp>
      <p:sp>
        <p:nvSpPr>
          <p:cNvPr id="9" name="Text 7"/>
          <p:cNvSpPr/>
          <p:nvPr/>
        </p:nvSpPr>
        <p:spPr>
          <a:xfrm>
            <a:off x="8154591" y="3464957"/>
            <a:ext cx="40646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</a:t>
            </a:r>
            <a:r>
              <a:rPr lang="en-US" sz="220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ominac</a:t>
            </a:r>
            <a:r>
              <a:rPr lang="cs-CZ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 s ohledem na Seznam PO</a:t>
            </a:r>
            <a:endParaRPr lang="en-US" sz="2200" b="1"/>
          </a:p>
        </p:txBody>
      </p:sp>
      <p:sp>
        <p:nvSpPr>
          <p:cNvPr id="11" name="Shape 9"/>
          <p:cNvSpPr/>
          <p:nvPr/>
        </p:nvSpPr>
        <p:spPr>
          <a:xfrm>
            <a:off x="758309" y="5077778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10"/>
          <p:cNvSpPr/>
          <p:nvPr/>
        </p:nvSpPr>
        <p:spPr>
          <a:xfrm>
            <a:off x="830997" y="5203419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2650"/>
          </a:p>
        </p:txBody>
      </p:sp>
      <p:sp>
        <p:nvSpPr>
          <p:cNvPr id="13" name="Text 11"/>
          <p:cNvSpPr/>
          <p:nvPr/>
        </p:nvSpPr>
        <p:spPr>
          <a:xfrm>
            <a:off x="8154591" y="5146723"/>
            <a:ext cx="516457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Zavedení</a:t>
            </a:r>
            <a:r>
              <a:rPr lang="en-US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20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stálých</a:t>
            </a:r>
            <a:r>
              <a:rPr lang="en-US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20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pracovních</a:t>
            </a:r>
            <a:r>
              <a:rPr lang="en-US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20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skupin</a:t>
            </a:r>
            <a:endParaRPr lang="en-US" sz="2200" b="1"/>
          </a:p>
        </p:txBody>
      </p:sp>
      <p:sp>
        <p:nvSpPr>
          <p:cNvPr id="15" name="Shape 13"/>
          <p:cNvSpPr/>
          <p:nvPr/>
        </p:nvSpPr>
        <p:spPr>
          <a:xfrm>
            <a:off x="7450574" y="5077778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 14"/>
          <p:cNvSpPr/>
          <p:nvPr/>
        </p:nvSpPr>
        <p:spPr>
          <a:xfrm>
            <a:off x="7523262" y="5203419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4</a:t>
            </a:r>
            <a:endParaRPr lang="en-US" sz="2650"/>
          </a:p>
        </p:txBody>
      </p:sp>
      <p:sp>
        <p:nvSpPr>
          <p:cNvPr id="17" name="Text 15"/>
          <p:cNvSpPr/>
          <p:nvPr/>
        </p:nvSpPr>
        <p:spPr>
          <a:xfrm>
            <a:off x="1453069" y="5161498"/>
            <a:ext cx="538495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cs-CZ" sz="220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Formalizace procesů</a:t>
            </a:r>
            <a:endParaRPr lang="en-US" sz="2200" b="1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E3310F39-49C5-A82A-F6BB-2FA9964D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618" y="7778772"/>
            <a:ext cx="173355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40D7A143-29EB-8EAB-14C8-D0CB1AC9D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88" t="59076" r="37617" b="22752"/>
          <a:stretch/>
        </p:blipFill>
        <p:spPr>
          <a:xfrm>
            <a:off x="8681543" y="6575006"/>
            <a:ext cx="806341" cy="7292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2420" y="571730"/>
            <a:ext cx="5294709" cy="661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Nové</a:t>
            </a:r>
            <a:r>
              <a:rPr lang="en-US" sz="41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4150" b="1" err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složení</a:t>
            </a:r>
            <a:r>
              <a:rPr lang="en-US" sz="4150" b="1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Rady</a:t>
            </a:r>
            <a:endParaRPr lang="en-US" sz="4150" b="1"/>
          </a:p>
        </p:txBody>
      </p:sp>
      <p:sp>
        <p:nvSpPr>
          <p:cNvPr id="4" name="Text 1"/>
          <p:cNvSpPr/>
          <p:nvPr/>
        </p:nvSpPr>
        <p:spPr>
          <a:xfrm>
            <a:off x="704136" y="1843564"/>
            <a:ext cx="3622477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5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19</a:t>
            </a:r>
            <a:endParaRPr lang="en-US" sz="5200"/>
          </a:p>
        </p:txBody>
      </p:sp>
      <p:sp>
        <p:nvSpPr>
          <p:cNvPr id="5" name="Text 2"/>
          <p:cNvSpPr/>
          <p:nvPr/>
        </p:nvSpPr>
        <p:spPr>
          <a:xfrm>
            <a:off x="1172527" y="2447667"/>
            <a:ext cx="2685693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Celkový</a:t>
            </a:r>
            <a:r>
              <a:rPr lang="en-US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počet</a:t>
            </a:r>
            <a:r>
              <a:rPr lang="en-US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členů</a:t>
            </a:r>
            <a:endParaRPr lang="en-US" sz="2050" b="1"/>
          </a:p>
        </p:txBody>
      </p:sp>
      <p:sp>
        <p:nvSpPr>
          <p:cNvPr id="6" name="Text 3"/>
          <p:cNvSpPr/>
          <p:nvPr/>
        </p:nvSpPr>
        <p:spPr>
          <a:xfrm>
            <a:off x="704136" y="3937854"/>
            <a:ext cx="3622477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cs-CZ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maximálně</a:t>
            </a:r>
            <a:r>
              <a:rPr lang="cs-CZ" sz="5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8</a:t>
            </a:r>
            <a:endParaRPr lang="en-US" sz="5200"/>
          </a:p>
        </p:txBody>
      </p:sp>
      <p:sp>
        <p:nvSpPr>
          <p:cNvPr id="7" name="Text 4"/>
          <p:cNvSpPr/>
          <p:nvPr/>
        </p:nvSpPr>
        <p:spPr>
          <a:xfrm>
            <a:off x="812420" y="4634726"/>
            <a:ext cx="3622477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Zástupci</a:t>
            </a:r>
            <a:r>
              <a:rPr lang="en-US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cs-CZ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střešních</a:t>
            </a:r>
            <a:r>
              <a:rPr lang="en-US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organizací</a:t>
            </a:r>
            <a:endParaRPr lang="cs-CZ" sz="2050" b="1">
              <a:solidFill>
                <a:srgbClr val="3B3535"/>
              </a:solidFill>
              <a:latin typeface="Alexandria Semi Bold" pitchFamily="34" charset="0"/>
              <a:ea typeface="Alexandria Semi Bold" pitchFamily="34" charset="-122"/>
              <a:cs typeface="Alexandria Semi Bold" pitchFamily="34" charset="-120"/>
            </a:endParaRPr>
          </a:p>
          <a:p>
            <a:pPr marL="0" indent="0" algn="ctr">
              <a:lnSpc>
                <a:spcPts val="2600"/>
              </a:lnSpc>
              <a:buNone/>
            </a:pPr>
            <a:endParaRPr lang="en-US" sz="2050" b="1"/>
          </a:p>
        </p:txBody>
      </p:sp>
      <p:sp>
        <p:nvSpPr>
          <p:cNvPr id="8" name="Text 5"/>
          <p:cNvSpPr/>
          <p:nvPr/>
        </p:nvSpPr>
        <p:spPr>
          <a:xfrm>
            <a:off x="812420" y="6455908"/>
            <a:ext cx="3622477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cs-CZ" sz="520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11</a:t>
            </a:r>
            <a:endParaRPr lang="en-US" sz="5200"/>
          </a:p>
        </p:txBody>
      </p:sp>
      <p:sp>
        <p:nvSpPr>
          <p:cNvPr id="9" name="Text 6"/>
          <p:cNvSpPr/>
          <p:nvPr/>
        </p:nvSpPr>
        <p:spPr>
          <a:xfrm>
            <a:off x="812420" y="7014329"/>
            <a:ext cx="3622477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Zástupci</a:t>
            </a:r>
            <a:r>
              <a:rPr lang="en-US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cs-CZ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pacientských</a:t>
            </a:r>
            <a:r>
              <a:rPr lang="en-US" sz="2050" b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2050" b="1" err="1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organizací</a:t>
            </a:r>
            <a:endParaRPr lang="en-US" sz="2050" b="1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F861399-CF3D-5D31-6BF9-4F724DAAA1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5961"/>
          <a:stretch/>
        </p:blipFill>
        <p:spPr>
          <a:xfrm>
            <a:off x="11773053" y="7263028"/>
            <a:ext cx="2842277" cy="102492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F800378-7880-B0F3-E753-4BF1596B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0681" y="5300934"/>
            <a:ext cx="1733550" cy="3429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8F703EA-3776-C256-EDF5-C5DFE5B52C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6" t="58701" r="63889" b="23127"/>
          <a:stretch/>
        </p:blipFill>
        <p:spPr>
          <a:xfrm>
            <a:off x="8005746" y="7446674"/>
            <a:ext cx="903597" cy="81726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C04EDD7-1D0C-7A7F-DBCD-DFB576DBC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89" t="41153" r="8177" b="42439"/>
          <a:stretch/>
        </p:blipFill>
        <p:spPr>
          <a:xfrm>
            <a:off x="13618495" y="6568122"/>
            <a:ext cx="779456" cy="694906"/>
          </a:xfrm>
          <a:prstGeom prst="rect">
            <a:avLst/>
          </a:prstGeom>
        </p:spPr>
      </p:pic>
      <p:sp>
        <p:nvSpPr>
          <p:cNvPr id="26" name="Text 9">
            <a:extLst>
              <a:ext uri="{FF2B5EF4-FFF2-40B4-BE49-F238E27FC236}">
                <a16:creationId xmlns:a16="http://schemas.microsoft.com/office/drawing/2014/main" id="{393D883F-BC02-CDDD-E4CA-A72CB76A3709}"/>
              </a:ext>
            </a:extLst>
          </p:cNvPr>
          <p:cNvSpPr/>
          <p:nvPr/>
        </p:nvSpPr>
        <p:spPr>
          <a:xfrm>
            <a:off x="5741507" y="2259337"/>
            <a:ext cx="8539534" cy="3093283"/>
          </a:xfrm>
          <a:custGeom>
            <a:avLst/>
            <a:gdLst>
              <a:gd name="connsiteX0" fmla="*/ 0 w 8539534"/>
              <a:gd name="connsiteY0" fmla="*/ 0 h 3093283"/>
              <a:gd name="connsiteX1" fmla="*/ 8539534 w 8539534"/>
              <a:gd name="connsiteY1" fmla="*/ 0 h 3093283"/>
              <a:gd name="connsiteX2" fmla="*/ 8539534 w 8539534"/>
              <a:gd name="connsiteY2" fmla="*/ 3093283 h 3093283"/>
              <a:gd name="connsiteX3" fmla="*/ 0 w 8539534"/>
              <a:gd name="connsiteY3" fmla="*/ 3093283 h 3093283"/>
              <a:gd name="connsiteX4" fmla="*/ 0 w 8539534"/>
              <a:gd name="connsiteY4" fmla="*/ 0 h 309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9534" h="3093283" extrusionOk="0">
                <a:moveTo>
                  <a:pt x="0" y="0"/>
                </a:moveTo>
                <a:cubicBezTo>
                  <a:pt x="3484897" y="118645"/>
                  <a:pt x="7507047" y="116012"/>
                  <a:pt x="8539534" y="0"/>
                </a:cubicBezTo>
                <a:cubicBezTo>
                  <a:pt x="8406652" y="770734"/>
                  <a:pt x="8624485" y="2715663"/>
                  <a:pt x="8539534" y="3093283"/>
                </a:cubicBezTo>
                <a:cubicBezTo>
                  <a:pt x="5442069" y="3227883"/>
                  <a:pt x="1213244" y="2936087"/>
                  <a:pt x="0" y="3093283"/>
                </a:cubicBezTo>
                <a:cubicBezTo>
                  <a:pt x="-20187" y="2385426"/>
                  <a:pt x="-152480" y="311227"/>
                  <a:pt x="0" y="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72000" tIns="144000" rIns="144000" bIns="72000" rtlCol="0" anchor="t"/>
          <a:lstStyle/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+mj-lt"/>
              <a:buAutoNum type="arabicParenBoth"/>
            </a:pP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Rada má nejvýše 19 členů, kterými jsou předseda, nejvýše dva místopředsedové a další členové, z toho</a:t>
            </a:r>
            <a:endParaRPr lang="cs-CZ" sz="14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maximálně </a:t>
            </a:r>
            <a:r>
              <a:rPr lang="cs-CZ" sz="14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členů 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navržených střešními pacientskými organizacemi, přičemž každá střešní organizace může navrhnout nejvýše dva členy Rady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cs-CZ" sz="14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cs-CZ" sz="14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členové navržení pacientskými organizacemi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přičemž každá pacientská organizace může navrhnout nejvýše jednoho člena Rady.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+mj-lt"/>
              <a:buAutoNum type="arabicParenBoth"/>
            </a:pP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Střešní pacientskou organizací se rozumí 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právnická osoba, která </a:t>
            </a:r>
            <a:r>
              <a:rPr lang="cs-CZ" sz="14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splňuje </a:t>
            </a:r>
            <a:r>
              <a:rPr lang="cs-CZ" sz="14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definiční podmínky pacientské organizace 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uvedené v § 113f odst. 1), větu druhou zákona č. 372/2011 Sb., o zdravotních službách, 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 </a:t>
            </a:r>
            <a:r>
              <a:rPr lang="cs-CZ" sz="14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celostátní nebo nadregionální působnost 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sdružuje </a:t>
            </a:r>
            <a:r>
              <a:rPr lang="cs-CZ" sz="14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alespoň třicet pacientských organizací</a:t>
            </a:r>
            <a:r>
              <a:rPr lang="cs-CZ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které se věnují různým onemocněním či postižením. 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773C819B-8D96-F4B9-E822-322F657537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47" t="59097" r="6587" b="23584"/>
          <a:stretch/>
        </p:blipFill>
        <p:spPr>
          <a:xfrm>
            <a:off x="9627202" y="6616431"/>
            <a:ext cx="1379149" cy="66389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FD540EF5-9BE9-FD5F-28BB-439EAF5A6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996" r="66402" b="4174"/>
          <a:stretch/>
        </p:blipFill>
        <p:spPr>
          <a:xfrm>
            <a:off x="6897425" y="6536691"/>
            <a:ext cx="947460" cy="79648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9C2B48AA-A239-0123-7D5A-228EEBA3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07" t="57793" r="68916" b="24386"/>
          <a:stretch/>
        </p:blipFill>
        <p:spPr>
          <a:xfrm>
            <a:off x="7844885" y="6493216"/>
            <a:ext cx="734941" cy="750512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0F96100-010B-07DE-3BA2-89585C1C1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927" t="58479" r="6578" b="23349"/>
          <a:stretch/>
        </p:blipFill>
        <p:spPr>
          <a:xfrm>
            <a:off x="12734430" y="6509599"/>
            <a:ext cx="884065" cy="79959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D0BCACC-8E3A-0B90-4D69-62F6D4EFF4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59" t="76154" r="6588" b="4174"/>
          <a:stretch/>
        </p:blipFill>
        <p:spPr>
          <a:xfrm>
            <a:off x="11060028" y="6543924"/>
            <a:ext cx="1618797" cy="808909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2081192F-4783-D44D-AD3F-B28F4A995B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17" t="22727" r="7744" b="57901"/>
          <a:stretch/>
        </p:blipFill>
        <p:spPr>
          <a:xfrm>
            <a:off x="9618627" y="7468585"/>
            <a:ext cx="2273969" cy="79959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D5523FA-3039-AA91-B3C7-646078FFC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51" t="40219" r="9982" b="41707"/>
          <a:stretch/>
        </p:blipFill>
        <p:spPr>
          <a:xfrm>
            <a:off x="7774260" y="7446674"/>
            <a:ext cx="1548595" cy="740881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870C63A7-5AC1-70D9-4040-71E6E382D48A}"/>
              </a:ext>
            </a:extLst>
          </p:cNvPr>
          <p:cNvSpPr/>
          <p:nvPr/>
        </p:nvSpPr>
        <p:spPr>
          <a:xfrm>
            <a:off x="7774261" y="7327834"/>
            <a:ext cx="6841069" cy="971917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D93FF9DE-DCA7-5C0D-42F9-2D7691DA5A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861" t="41101" r="8173" b="41580"/>
          <a:stretch/>
        </p:blipFill>
        <p:spPr>
          <a:xfrm>
            <a:off x="5651861" y="6593070"/>
            <a:ext cx="1379149" cy="6638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4f790c-861b-4d4c-80e8-fbf4d4a0edfa" xsi:nil="true"/>
    <lcf76f155ced4ddcb4097134ff3c332f xmlns="84f235d5-9d7e-41db-8e11-de76a4a2997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0AA5356FDA964DAAD2EB26BB5A79C5" ma:contentTypeVersion="18" ma:contentTypeDescription="Vytvoří nový dokument" ma:contentTypeScope="" ma:versionID="99187ae5fb282e6f705049342e694fcf">
  <xsd:schema xmlns:xsd="http://www.w3.org/2001/XMLSchema" xmlns:xs="http://www.w3.org/2001/XMLSchema" xmlns:p="http://schemas.microsoft.com/office/2006/metadata/properties" xmlns:ns2="84f235d5-9d7e-41db-8e11-de76a4a2997e" xmlns:ns3="884f790c-861b-4d4c-80e8-fbf4d4a0edfa" targetNamespace="http://schemas.microsoft.com/office/2006/metadata/properties" ma:root="true" ma:fieldsID="d334af8c54fd9e1fb7e3058b1f577682" ns2:_="" ns3:_="">
    <xsd:import namespace="84f235d5-9d7e-41db-8e11-de76a4a2997e"/>
    <xsd:import namespace="884f790c-861b-4d4c-80e8-fbf4d4a0ed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235d5-9d7e-41db-8e11-de76a4a29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63d20a35-149b-4608-81b4-e7fcde6378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f790c-861b-4d4c-80e8-fbf4d4a0edf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b391c8a-8198-4048-a561-6f7de8681d36}" ma:internalName="TaxCatchAll" ma:showField="CatchAllData" ma:web="884f790c-861b-4d4c-80e8-fbf4d4a0ed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4D537-EEDB-47B7-B33C-367665130D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434002-5049-40A9-842B-94C48F31A2C9}">
  <ds:schemaRefs>
    <ds:schemaRef ds:uri="84f235d5-9d7e-41db-8e11-de76a4a2997e"/>
    <ds:schemaRef ds:uri="884f790c-861b-4d4c-80e8-fbf4d4a0edf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DE0290-CD79-4E4C-9314-260B24D66F68}">
  <ds:schemaRefs>
    <ds:schemaRef ds:uri="84f235d5-9d7e-41db-8e11-de76a4a2997e"/>
    <ds:schemaRef ds:uri="884f790c-861b-4d4c-80e8-fbf4d4a0ed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1117</Words>
  <Application>Microsoft Office PowerPoint</Application>
  <PresentationFormat>Vlastní</PresentationFormat>
  <Paragraphs>199</Paragraphs>
  <Slides>23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7" baseType="lpstr">
      <vt:lpstr>Selawik 1</vt:lpstr>
      <vt:lpstr>Montserrat</vt:lpstr>
      <vt:lpstr>Aptos Narrow</vt:lpstr>
      <vt:lpstr>Calibri</vt:lpstr>
      <vt:lpstr>Selawik 2</vt:lpstr>
      <vt:lpstr>Selawik 5</vt:lpstr>
      <vt:lpstr>Alexandria Semi Bold</vt:lpstr>
      <vt:lpstr>Wonderful Branding</vt:lpstr>
      <vt:lpstr>Sora Light</vt:lpstr>
      <vt:lpstr>Selawik 3</vt:lpstr>
      <vt:lpstr>Arial</vt:lpstr>
      <vt:lpstr>Selawik 4</vt:lpstr>
      <vt:lpstr>Office Theme</vt:lpstr>
      <vt:lpstr>1_Office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Růžičková Lucie, Mgr.</dc:creator>
  <cp:lastModifiedBy>Růžičková Lucie, Mgr.</cp:lastModifiedBy>
  <cp:revision>6</cp:revision>
  <dcterms:created xsi:type="dcterms:W3CDTF">2025-07-18T09:15:55Z</dcterms:created>
  <dcterms:modified xsi:type="dcterms:W3CDTF">2025-08-08T13:39:51Z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0x010100120AA5356FDA964DAAD2EB26BB5A79C5</vt:lpwstr>
  </property>
  <property fmtid="{D5CDD505-2E9C-101B-9397-08002B2CF9AE}" pid="3" name="MediaServiceImageTags">
    <vt:lpwstr/>
  </property>
</Properties>
</file>