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63" r:id="rId5"/>
    <p:sldId id="306" r:id="rId6"/>
    <p:sldId id="307" r:id="rId7"/>
    <p:sldId id="308" r:id="rId8"/>
    <p:sldId id="310" r:id="rId9"/>
    <p:sldId id="309" r:id="rId10"/>
    <p:sldId id="312" r:id="rId11"/>
    <p:sldId id="311" r:id="rId12"/>
    <p:sldId id="302" r:id="rId13"/>
  </p:sldIdLst>
  <p:sldSz cx="12190413" cy="6859588"/>
  <p:notesSz cx="6858000" cy="9144000"/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344">
          <p15:clr>
            <a:srgbClr val="A4A3A4"/>
          </p15:clr>
        </p15:guide>
        <p15:guide id="3" orient="horz" pos="3838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orient="horz" pos="3612">
          <p15:clr>
            <a:srgbClr val="A4A3A4"/>
          </p15:clr>
        </p15:guide>
        <p15:guide id="6" orient="horz" pos="482">
          <p15:clr>
            <a:srgbClr val="A4A3A4"/>
          </p15:clr>
        </p15:guide>
        <p15:guide id="7" orient="horz">
          <p15:clr>
            <a:srgbClr val="A4A3A4"/>
          </p15:clr>
        </p15:guide>
        <p15:guide id="8" orient="horz" pos="255">
          <p15:clr>
            <a:srgbClr val="A4A3A4"/>
          </p15:clr>
        </p15:guide>
        <p15:guide id="9" orient="horz" pos="709">
          <p15:clr>
            <a:srgbClr val="A4A3A4"/>
          </p15:clr>
        </p15:guide>
        <p15:guide id="10" orient="horz" pos="572">
          <p15:clr>
            <a:srgbClr val="A4A3A4"/>
          </p15:clr>
        </p15:guide>
        <p15:guide id="11" orient="horz" pos="3158">
          <p15:clr>
            <a:srgbClr val="A4A3A4"/>
          </p15:clr>
        </p15:guide>
        <p15:guide id="12" orient="horz" pos="2750">
          <p15:clr>
            <a:srgbClr val="A4A3A4"/>
          </p15:clr>
        </p15:guide>
        <p15:guide id="13" orient="horz" pos="1162">
          <p15:clr>
            <a:srgbClr val="A4A3A4"/>
          </p15:clr>
        </p15:guide>
        <p15:guide id="14" pos="3839">
          <p15:clr>
            <a:srgbClr val="A4A3A4"/>
          </p15:clr>
        </p15:guide>
        <p15:guide id="15" pos="299">
          <p15:clr>
            <a:srgbClr val="A4A3A4"/>
          </p15:clr>
        </p15:guide>
        <p15:guide id="16" pos="362">
          <p15:clr>
            <a:srgbClr val="A4A3A4"/>
          </p15:clr>
        </p15:guide>
        <p15:guide id="17" pos="5405">
          <p15:clr>
            <a:srgbClr val="A4A3A4"/>
          </p15:clr>
        </p15:guide>
        <p15:guide id="18" pos="5154">
          <p15:clr>
            <a:srgbClr val="A4A3A4"/>
          </p15:clr>
        </p15:guide>
        <p15:guide id="19" pos="4950">
          <p15:clr>
            <a:srgbClr val="A4A3A4"/>
          </p15:clr>
        </p15:guide>
        <p15:guide id="20" pos="7422">
          <p15:clr>
            <a:srgbClr val="A4A3A4"/>
          </p15:clr>
        </p15:guide>
        <p15:guide id="21" pos="800">
          <p15:clr>
            <a:srgbClr val="A4A3A4"/>
          </p15:clr>
        </p15:guide>
        <p15:guide id="22" pos="936">
          <p15:clr>
            <a:srgbClr val="A4A3A4"/>
          </p15:clr>
        </p15:guide>
        <p15:guide id="23" pos="629">
          <p15:clr>
            <a:srgbClr val="A4A3A4"/>
          </p15:clr>
        </p15:guide>
        <p15:guide id="24" pos="482">
          <p15:clr>
            <a:srgbClr val="A4A3A4"/>
          </p15:clr>
        </p15:guide>
        <p15:guide id="25" pos="4493">
          <p15:clr>
            <a:srgbClr val="A4A3A4"/>
          </p15:clr>
        </p15:guide>
        <p15:guide id="26" pos="7196">
          <p15:clr>
            <a:srgbClr val="A4A3A4"/>
          </p15:clr>
        </p15:guide>
        <p15:guide id="27" pos="6969">
          <p15:clr>
            <a:srgbClr val="A4A3A4"/>
          </p15:clr>
        </p15:guide>
        <p15:guide id="28" pos="6429">
          <p15:clr>
            <a:srgbClr val="A4A3A4"/>
          </p15:clr>
        </p15:guide>
        <p15:guide id="29" pos="6923">
          <p15:clr>
            <a:srgbClr val="A4A3A4"/>
          </p15:clr>
        </p15:guide>
        <p15:guide id="30" pos="6219">
          <p15:clr>
            <a:srgbClr val="A4A3A4"/>
          </p15:clr>
        </p15:guide>
        <p15:guide id="31" pos="4724">
          <p15:clr>
            <a:srgbClr val="A4A3A4"/>
          </p15:clr>
        </p15:guide>
        <p15:guide id="32" pos="60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A4A"/>
    <a:srgbClr val="00A2CF"/>
    <a:srgbClr val="0072CE"/>
    <a:srgbClr val="58595B"/>
    <a:srgbClr val="5CB9EB"/>
    <a:srgbClr val="E1F4FD"/>
    <a:srgbClr val="F0FAFF"/>
    <a:srgbClr val="428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9334" autoAdjust="0"/>
  </p:normalViewPr>
  <p:slideViewPr>
    <p:cSldViewPr showGuides="1">
      <p:cViewPr varScale="1">
        <p:scale>
          <a:sx n="63" d="100"/>
          <a:sy n="63" d="100"/>
        </p:scale>
        <p:origin x="792" y="56"/>
      </p:cViewPr>
      <p:guideLst>
        <p:guide orient="horz" pos="2160"/>
        <p:guide orient="horz" pos="1344"/>
        <p:guide orient="horz" pos="3838"/>
        <p:guide orient="horz" pos="1026"/>
        <p:guide orient="horz" pos="3612"/>
        <p:guide orient="horz" pos="482"/>
        <p:guide orient="horz"/>
        <p:guide orient="horz" pos="255"/>
        <p:guide orient="horz" pos="709"/>
        <p:guide orient="horz" pos="572"/>
        <p:guide orient="horz" pos="3158"/>
        <p:guide orient="horz" pos="2750"/>
        <p:guide orient="horz" pos="1162"/>
        <p:guide pos="3839"/>
        <p:guide pos="299"/>
        <p:guide pos="362"/>
        <p:guide pos="5405"/>
        <p:guide pos="5154"/>
        <p:guide pos="4950"/>
        <p:guide pos="7422"/>
        <p:guide pos="800"/>
        <p:guide pos="936"/>
        <p:guide pos="629"/>
        <p:guide pos="482"/>
        <p:guide pos="4493"/>
        <p:guide pos="7196"/>
        <p:guide pos="6969"/>
        <p:guide pos="6429"/>
        <p:guide pos="6923"/>
        <p:guide pos="6219"/>
        <p:guide pos="4724"/>
        <p:guide pos="60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20" d="100"/>
          <a:sy n="120" d="100"/>
        </p:scale>
        <p:origin x="-396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E5587-D174-4CD9-8F82-E0832E86B5ED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BA0B3-9A70-434A-9CAB-AB104CE1A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370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F5DD0-CFA0-43D7-BAAE-95D8566D03C5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3663B-491C-45B1-9835-A693521EE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9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 userDrawn="1"/>
        </p:nvSpPr>
        <p:spPr>
          <a:xfrm rot="10800000">
            <a:off x="8216900" y="-222195"/>
            <a:ext cx="5956245" cy="5956245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za 11"/>
          <p:cNvSpPr/>
          <p:nvPr userDrawn="1"/>
        </p:nvSpPr>
        <p:spPr>
          <a:xfrm rot="10800000">
            <a:off x="8565577" y="2109191"/>
            <a:ext cx="3212918" cy="321291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4663" y="1773610"/>
            <a:ext cx="6844679" cy="20162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662" y="5013970"/>
            <a:ext cx="6844679" cy="626136"/>
          </a:xfrm>
        </p:spPr>
        <p:txBody>
          <a:bodyPr/>
          <a:lstStyle>
            <a:lvl1pPr marL="0" indent="0" algn="l">
              <a:buNone/>
              <a:defRPr cap="small" baseline="0">
                <a:solidFill>
                  <a:srgbClr val="58595B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44496"/>
            <a:ext cx="1803944" cy="11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697" y="446283"/>
            <a:ext cx="1830798" cy="870215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663" y="3933825"/>
            <a:ext cx="6844679" cy="8636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10CFBB-7E1C-FEAF-CDF2-15322BBDF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2185" y="2074236"/>
            <a:ext cx="3212919" cy="321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6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929" y="2388113"/>
            <a:ext cx="1569409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052" y="4365898"/>
            <a:ext cx="1567163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990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052" y="2388113"/>
            <a:ext cx="1567163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929" y="4365898"/>
            <a:ext cx="1569409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4974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052" y="2389236"/>
            <a:ext cx="1567163" cy="15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929" y="4365898"/>
            <a:ext cx="1569409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26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052" y="2390357"/>
            <a:ext cx="1567163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929" y="4366796"/>
            <a:ext cx="1569409" cy="15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059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2390357"/>
            <a:ext cx="1564921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4367021"/>
            <a:ext cx="1564921" cy="15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2411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2391476"/>
            <a:ext cx="1564921" cy="15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4368142"/>
            <a:ext cx="1564921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925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3 obrázk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2390357"/>
            <a:ext cx="1564921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4368142"/>
            <a:ext cx="1564921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2" y="407698"/>
            <a:ext cx="1564921" cy="15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59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1" y="-818679"/>
            <a:ext cx="6552727" cy="6552727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412" y="371044"/>
            <a:ext cx="4960284" cy="49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139458" y="-1322733"/>
            <a:ext cx="6228556" cy="6228556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5619750" cy="2376264"/>
          </a:xfrm>
        </p:spPr>
        <p:txBody>
          <a:bodyPr anchor="ctr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4" y="4035050"/>
            <a:ext cx="5619750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329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1" y="-818679"/>
            <a:ext cx="6552727" cy="6552727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412" y="371044"/>
            <a:ext cx="4960284" cy="49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139458" y="-1322733"/>
            <a:ext cx="6228556" cy="6228556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5619750" cy="2376264"/>
          </a:xfrm>
        </p:spPr>
        <p:txBody>
          <a:bodyPr anchor="ctr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4" y="4035050"/>
            <a:ext cx="5619750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46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3" y="1053530"/>
            <a:ext cx="3851473" cy="3851473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4185" y="1312236"/>
            <a:ext cx="2842367" cy="28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858125" y="621483"/>
            <a:ext cx="3924300" cy="392430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6052591" cy="2376264"/>
          </a:xfrm>
        </p:spPr>
        <p:txBody>
          <a:bodyPr anchor="ctr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3" y="4035050"/>
            <a:ext cx="6052591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704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 userDrawn="1"/>
        </p:nvSpPr>
        <p:spPr>
          <a:xfrm rot="10800000">
            <a:off x="8216900" y="-222195"/>
            <a:ext cx="5956245" cy="5956245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za 11"/>
          <p:cNvSpPr/>
          <p:nvPr userDrawn="1"/>
        </p:nvSpPr>
        <p:spPr>
          <a:xfrm rot="10800000">
            <a:off x="8565577" y="1729044"/>
            <a:ext cx="3212918" cy="321291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7838" y="1773610"/>
            <a:ext cx="6841504" cy="20162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662" y="5013970"/>
            <a:ext cx="6844679" cy="626136"/>
          </a:xfrm>
        </p:spPr>
        <p:txBody>
          <a:bodyPr>
            <a:normAutofit/>
          </a:bodyPr>
          <a:lstStyle>
            <a:lvl1pPr marL="0" indent="0" algn="l">
              <a:buNone/>
              <a:defRPr sz="2000" cap="small" baseline="0">
                <a:solidFill>
                  <a:srgbClr val="58595B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44496"/>
            <a:ext cx="1803944" cy="11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697" y="446283"/>
            <a:ext cx="1830798" cy="870215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663" y="3933825"/>
            <a:ext cx="6844679" cy="8636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45756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Modrá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1" y="-818679"/>
            <a:ext cx="6552727" cy="6552727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412" y="371044"/>
            <a:ext cx="4960284" cy="49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139458" y="-1322733"/>
            <a:ext cx="6228556" cy="6228556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5619750" cy="2376264"/>
          </a:xfrm>
        </p:spPr>
        <p:txBody>
          <a:bodyPr anchor="ctr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4" y="4035050"/>
            <a:ext cx="5619750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424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Modrá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3" y="1053530"/>
            <a:ext cx="3851473" cy="3851473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6549" y="1312236"/>
            <a:ext cx="2837638" cy="28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858125" y="621483"/>
            <a:ext cx="3924300" cy="392430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6052591" cy="2376264"/>
          </a:xfrm>
        </p:spPr>
        <p:txBody>
          <a:bodyPr anchor="ctr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3" y="4035050"/>
            <a:ext cx="6052591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0547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-4201937" y="-12699998"/>
            <a:ext cx="18434046" cy="1843404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8831" y="1024194"/>
            <a:ext cx="3597055" cy="39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8214144" y="760361"/>
            <a:ext cx="3568280" cy="356828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438" y="549475"/>
            <a:ext cx="6665912" cy="4463850"/>
          </a:xfrm>
        </p:spPr>
        <p:txBody>
          <a:bodyPr anchor="ctr">
            <a:normAutofit/>
          </a:bodyPr>
          <a:lstStyle>
            <a:lvl1pPr algn="ctr">
              <a:defRPr sz="2400" b="0" i="1" cap="none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6044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-4201937" y="-12699998"/>
            <a:ext cx="18434046" cy="1843404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5328" y="1026000"/>
            <a:ext cx="3984112" cy="39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8214144" y="760361"/>
            <a:ext cx="3568280" cy="356828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438" y="549475"/>
            <a:ext cx="6665912" cy="4463850"/>
          </a:xfrm>
        </p:spPr>
        <p:txBody>
          <a:bodyPr anchor="ctr">
            <a:normAutofit/>
          </a:bodyPr>
          <a:lstStyle>
            <a:lvl1pPr algn="ctr">
              <a:defRPr sz="2400" b="0" i="1" cap="none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297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750" y="405458"/>
            <a:ext cx="2758675" cy="17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za 8"/>
          <p:cNvSpPr/>
          <p:nvPr userDrawn="1"/>
        </p:nvSpPr>
        <p:spPr>
          <a:xfrm rot="10800000">
            <a:off x="9551589" y="2746672"/>
            <a:ext cx="2987373" cy="2987373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8246" y="2746672"/>
            <a:ext cx="2627338" cy="26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9911630" y="3141762"/>
            <a:ext cx="1872208" cy="18722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194" name="Picture 2" descr="S:\_C_DRIVE\Projects\MŠMT\2021-06-29-036 Prezentace\finals\2021-09-20\MSMT_S2030+_kontakt2_64px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2349674"/>
            <a:ext cx="406909" cy="4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_C_DRIVE\Projects\MŠMT\2021-06-29-036 Prezentace\finals\2021-09-20\MSMT_S2030+_obalka2_64px-0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3094893"/>
            <a:ext cx="406909" cy="4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:\_C_DRIVE\Projects\MŠMT\2021-06-29-036 Prezentace\finals\2021-09-20\MSMT_S2030+_globus2_64px-01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3861842"/>
            <a:ext cx="406909" cy="4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53976" y="2251613"/>
            <a:ext cx="6985446" cy="602118"/>
          </a:xfrm>
        </p:spPr>
        <p:txBody>
          <a:bodyPr anchor="ctr"/>
          <a:lstStyle>
            <a:lvl1pPr>
              <a:spcAft>
                <a:spcPts val="0"/>
              </a:spcAft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 dirty="0"/>
              <a:t>Mgr. Jméno a Příjmení (přednášející), kontakty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53976" y="3014998"/>
            <a:ext cx="6985446" cy="558812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T</a:t>
            </a:r>
            <a:r>
              <a:rPr lang="cs-CZ" dirty="0"/>
              <a:t>ÝM STRATEGIE 2030: edu2030@msmt.cz</a:t>
            </a:r>
          </a:p>
        </p:txBody>
      </p:sp>
      <p:sp>
        <p:nvSpPr>
          <p:cNvPr id="18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53976" y="3764275"/>
            <a:ext cx="6985446" cy="601350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Web: www.edu.cz a www.msmt.cz</a:t>
            </a:r>
            <a:endParaRPr lang="cs-CZ" dirty="0"/>
          </a:p>
        </p:txBody>
      </p:sp>
      <p:pic>
        <p:nvPicPr>
          <p:cNvPr id="8197" name="Picture 5" descr="S:\_C_DRIVE\Projects\MŠMT\2021-06-29-036 Prezentace\imgs\fb_logo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352577"/>
            <a:ext cx="423863" cy="4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:\_C_DRIVE\Projects\MŠMT\2021-06-29-036 Prezentace\imgs\instagram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47" y="5358126"/>
            <a:ext cx="423863" cy="4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 userDrawn="1"/>
        </p:nvSpPr>
        <p:spPr>
          <a:xfrm>
            <a:off x="474663" y="4738712"/>
            <a:ext cx="418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small" baseline="0" dirty="0">
                <a:solidFill>
                  <a:srgbClr val="58595B"/>
                </a:solidFill>
              </a:rPr>
              <a:t>Sledujte a sdílejte:</a:t>
            </a:r>
          </a:p>
        </p:txBody>
      </p:sp>
      <p:sp>
        <p:nvSpPr>
          <p:cNvPr id="24" name="TextovéPole 23"/>
          <p:cNvSpPr txBox="1"/>
          <p:nvPr userDrawn="1"/>
        </p:nvSpPr>
        <p:spPr>
          <a:xfrm>
            <a:off x="1774726" y="5344393"/>
            <a:ext cx="418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cap="none" baseline="0" dirty="0">
                <a:solidFill>
                  <a:srgbClr val="0072CE"/>
                </a:solidFill>
              </a:rPr>
              <a:t>@Edu2030plus</a:t>
            </a:r>
          </a:p>
        </p:txBody>
      </p:sp>
    </p:spTree>
    <p:extLst>
      <p:ext uri="{BB962C8B-B14F-4D97-AF65-F5344CB8AC3E}">
        <p14:creationId xmlns:p14="http://schemas.microsoft.com/office/powerpoint/2010/main" val="3781203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521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6793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6865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41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527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/ +logo S203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551" y="444496"/>
            <a:ext cx="1564199" cy="9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52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26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912888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022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06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6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8049" y="206422"/>
            <a:ext cx="2742843" cy="438886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521" y="206422"/>
            <a:ext cx="8025355" cy="438886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34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+logo S203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551" y="444496"/>
            <a:ext cx="1564199" cy="9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Obráz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7276727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0437" y="765175"/>
            <a:ext cx="4968872" cy="496887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S:\_C_DRIVE\Projects\MŠMT\2021-06-29-036 Prezentace\imgs\MŠMT_Strategie2030+_PPT_Photo_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133600"/>
            <a:ext cx="3238666" cy="32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7858125" y="1089671"/>
            <a:ext cx="3924300" cy="392430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26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Obrázek 2 / Cí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7024687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0437" y="765175"/>
            <a:ext cx="4968872" cy="496887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972" y="1449310"/>
            <a:ext cx="3916606" cy="39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8216899" y="837507"/>
            <a:ext cx="3206750" cy="320675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9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Obráz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7024687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0437" y="765175"/>
            <a:ext cx="4968872" cy="496887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972" y="1449310"/>
            <a:ext cx="3916606" cy="39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8216899" y="837507"/>
            <a:ext cx="3206750" cy="320675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22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Obráz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7024687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0437" y="765175"/>
            <a:ext cx="4968872" cy="496887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972" y="1454866"/>
            <a:ext cx="3916606" cy="39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8216899" y="837507"/>
            <a:ext cx="3206750" cy="320675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72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MŠMT logo + 2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42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180" y="2388113"/>
            <a:ext cx="1570907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180" y="4365898"/>
            <a:ext cx="1570907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77010" y="852038"/>
            <a:ext cx="1056685" cy="7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4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74663" y="189434"/>
            <a:ext cx="7742237" cy="1200278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3" y="2133599"/>
            <a:ext cx="11307762" cy="399398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0"/>
            <a:endParaRPr lang="cs-CZ" dirty="0"/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2EC97-1F6E-4466-B3EA-571BB867B40B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4"/>
          </p:nvPr>
        </p:nvSpPr>
        <p:spPr>
          <a:xfrm>
            <a:off x="10415686" y="189434"/>
            <a:ext cx="1476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A2CF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25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71" r:id="rId4"/>
    <p:sldLayoutId id="2147483660" r:id="rId5"/>
    <p:sldLayoutId id="2147483669" r:id="rId6"/>
    <p:sldLayoutId id="2147483670" r:id="rId7"/>
    <p:sldLayoutId id="2147483681" r:id="rId8"/>
    <p:sldLayoutId id="214748366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80" r:id="rId15"/>
    <p:sldLayoutId id="2147483678" r:id="rId16"/>
    <p:sldLayoutId id="2147483663" r:id="rId17"/>
    <p:sldLayoutId id="2147483664" r:id="rId18"/>
    <p:sldLayoutId id="2147483651" r:id="rId19"/>
    <p:sldLayoutId id="2147483665" r:id="rId20"/>
    <p:sldLayoutId id="2147483666" r:id="rId21"/>
    <p:sldLayoutId id="2147483667" r:id="rId22"/>
    <p:sldLayoutId id="2147483668" r:id="rId23"/>
    <p:sldLayoutId id="2147483679" r:id="rId24"/>
    <p:sldLayoutId id="2147483652" r:id="rId25"/>
    <p:sldLayoutId id="2147483653" r:id="rId26"/>
    <p:sldLayoutId id="2147483654" r:id="rId27"/>
    <p:sldLayoutId id="2147483672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600" b="1" i="0" kern="1200" cap="all" baseline="0">
          <a:solidFill>
            <a:srgbClr val="00A2CF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1219170" rtl="0" eaLnBrk="1" latinLnBrk="0" hangingPunct="1">
        <a:spcBef>
          <a:spcPts val="0"/>
        </a:spcBef>
        <a:spcAft>
          <a:spcPts val="600"/>
        </a:spcAft>
        <a:buSzPct val="90000"/>
        <a:buFontTx/>
        <a:buBlip>
          <a:blip r:embed="rId3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52000" algn="l" defTabSz="1219170" rtl="0" eaLnBrk="1" latinLnBrk="0" hangingPunct="1">
        <a:spcBef>
          <a:spcPts val="0"/>
        </a:spcBef>
        <a:spcAft>
          <a:spcPts val="600"/>
        </a:spcAft>
        <a:buFontTx/>
        <a:buBlip>
          <a:blip r:embed="rId3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34000" algn="l" defTabSz="1219170" rtl="0" eaLnBrk="1" latinLnBrk="0" hangingPunct="1">
        <a:spcBef>
          <a:spcPts val="0"/>
        </a:spcBef>
        <a:spcAft>
          <a:spcPts val="600"/>
        </a:spcAft>
        <a:buFont typeface="Calibri" panose="020F050202020403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44000" algn="l" defTabSz="1219170" rtl="0" eaLnBrk="1" latinLnBrk="0" hangingPunct="1">
        <a:spcBef>
          <a:spcPts val="0"/>
        </a:spcBef>
        <a:spcAft>
          <a:spcPts val="600"/>
        </a:spcAft>
        <a:buFont typeface="Calibri" panose="020F0502020204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du.gov.cz/sdeleni-msmt-a-mzd-k-zajisteni-zdravotnich-sluzeb-ve-skolach-a-skolskych-zarizenic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Jan.jitersky@msmt.gov.cz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xfrm>
            <a:off x="10714038" y="188913"/>
            <a:ext cx="1476375" cy="365125"/>
          </a:xfrm>
        </p:spPr>
        <p:txBody>
          <a:bodyPr/>
          <a:lstStyle/>
          <a:p>
            <a:fld id="{AF7E8799-BA01-4129-AAB0-5B0F0ADF6A7C}" type="slidenum">
              <a:rPr lang="cs-CZ" smtClean="0"/>
              <a:t>1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4663" y="1701602"/>
            <a:ext cx="6556647" cy="2736304"/>
          </a:xfrm>
        </p:spPr>
        <p:txBody>
          <a:bodyPr anchor="b">
            <a:normAutofit/>
          </a:bodyPr>
          <a:lstStyle/>
          <a:p>
            <a:r>
              <a:rPr lang="cs-CZ" sz="3200" dirty="0"/>
              <a:t>SPOLEČNÉ SDĚLENÍ MINISTERSTVA ŠKOLSTVÍ, MLÁDEŽE A TĚLOVÝCHOVY A MINISTERSTVA ZDRAVOTNICTVÍ K ZAJIŠTĚNÍ ZDRAVOTNÍ PODPORY VE ŠKOLÁCH A ŠKOLSKÝCH ZAŘÍZENÍCH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CA39D294-C969-B1A0-E50A-11CFCC1D0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662" y="5179401"/>
            <a:ext cx="6988696" cy="842681"/>
          </a:xfrm>
        </p:spPr>
        <p:txBody>
          <a:bodyPr>
            <a:normAutofit/>
          </a:bodyPr>
          <a:lstStyle/>
          <a:p>
            <a:r>
              <a:rPr lang="cs-CZ" dirty="0"/>
              <a:t>Praha, 30. 9. 2025</a:t>
            </a:r>
          </a:p>
        </p:txBody>
      </p:sp>
    </p:spTree>
    <p:extLst>
      <p:ext uri="{BB962C8B-B14F-4D97-AF65-F5344CB8AC3E}">
        <p14:creationId xmlns:p14="http://schemas.microsoft.com/office/powerpoint/2010/main" val="292056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43652-3EE0-B5F5-A0F6-A6DDAF71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847868-4FDA-4ABB-64CD-A8F84EF9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BEB1FE-EFDB-785B-7928-3B5D035A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8" y="333450"/>
            <a:ext cx="8280920" cy="1056262"/>
          </a:xfrm>
        </p:spPr>
        <p:txBody>
          <a:bodyPr>
            <a:normAutofit/>
          </a:bodyPr>
          <a:lstStyle/>
          <a:p>
            <a:r>
              <a:rPr lang="cs-CZ" dirty="0"/>
              <a:t>Nové společné sdělení MŠMT a </a:t>
            </a:r>
            <a:r>
              <a:rPr lang="cs-CZ" dirty="0" err="1"/>
              <a:t>MZd</a:t>
            </a:r>
            <a:endParaRPr lang="cs-CZ" dirty="0"/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BDB4C47F-810C-14DD-D541-8D65EBB2DB6A}"/>
              </a:ext>
            </a:extLst>
          </p:cNvPr>
          <p:cNvSpPr txBox="1">
            <a:spLocks/>
          </p:cNvSpPr>
          <p:nvPr/>
        </p:nvSpPr>
        <p:spPr>
          <a:xfrm>
            <a:off x="262559" y="1557586"/>
            <a:ext cx="7488832" cy="4426031"/>
          </a:xfrm>
          <a:prstGeom prst="rect">
            <a:avLst/>
          </a:prstGeom>
        </p:spPr>
        <p:txBody>
          <a:bodyPr vert="horz" lIns="121917" tIns="60958" rIns="121917" bIns="60958" rtlCol="0">
            <a:normAutofit fontScale="92500" lnSpcReduction="20000"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52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3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4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Představeno na tiskové konferenci 24. 9. 2024</a:t>
            </a:r>
          </a:p>
          <a:p>
            <a:pPr marL="355600" lvl="1" indent="358775" algn="just">
              <a:lnSpc>
                <a:spcPct val="120000"/>
              </a:lnSpc>
            </a:pPr>
            <a:r>
              <a:rPr lang="cs-CZ" sz="2000">
                <a:hlinkClick r:id="rId4"/>
              </a:rPr>
              <a:t>https://edu.gov.cz/sdeleni-msmt-a-mzd-k-zajisteni-zdravotnich-sluzeb-ve-skolach-a-skolskych-zarizenich/</a:t>
            </a:r>
            <a:endParaRPr lang="cs-CZ" sz="2000" b="1" kern="0" dirty="0">
              <a:solidFill>
                <a:srgbClr val="4A4A4A"/>
              </a:solidFill>
              <a:ea typeface="Quicksand"/>
              <a:cs typeface="Calibri" panose="020F0502020204030204" pitchFamily="34" charset="0"/>
              <a:sym typeface="Quicksand"/>
            </a:endParaRP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Metodika nemůže ukládat povinnosti nad rámec legislativy, pouze ji vykládá!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Upřesnění, konkretizace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Rozdělení zdravotní podpory: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Akutní stavy (povinnost každého občana)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Laická péče (může poskytovat pracovník školy)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Zdravotní podpora vyžadující zdravotníka</a:t>
            </a:r>
          </a:p>
          <a:p>
            <a:pPr marL="355600" lvl="1" indent="358775" algn="just">
              <a:lnSpc>
                <a:spcPct val="120000"/>
              </a:lnSpc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Příloha č. 1 k podpoře dětí s diabetem (září 2024)</a:t>
            </a:r>
          </a:p>
          <a:p>
            <a:pPr marL="355600" lvl="1" indent="358775" algn="just">
              <a:lnSpc>
                <a:spcPct val="120000"/>
              </a:lnSpc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Příloha č. 2 – podpora dětí s epilepsií (duben 2025)</a:t>
            </a:r>
          </a:p>
          <a:p>
            <a:pPr marL="625600" lvl="2" indent="358775" algn="just">
              <a:lnSpc>
                <a:spcPct val="120000"/>
              </a:lnSpc>
            </a:pPr>
            <a:endParaRPr lang="cs-CZ" sz="1600" kern="0" dirty="0">
              <a:solidFill>
                <a:srgbClr val="4A4A4A"/>
              </a:solidFill>
              <a:ea typeface="Quicksand"/>
              <a:cs typeface="Calibri" panose="020F0502020204030204" pitchFamily="34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086795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B6DE9-CA7A-C491-2532-422789C8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FC5136-377C-4173-09E5-029CDF18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78B874-73A1-1673-F818-8F35E5E9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8" y="333450"/>
            <a:ext cx="8280920" cy="1056262"/>
          </a:xfrm>
        </p:spPr>
        <p:txBody>
          <a:bodyPr>
            <a:normAutofit/>
          </a:bodyPr>
          <a:lstStyle/>
          <a:p>
            <a:r>
              <a:rPr lang="cs-CZ" dirty="0"/>
              <a:t>Akutní stavy</a:t>
            </a:r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F3C9DE3E-24B4-B4A6-2D24-2BB8F15E527F}"/>
              </a:ext>
            </a:extLst>
          </p:cNvPr>
          <p:cNvSpPr txBox="1">
            <a:spLocks/>
          </p:cNvSpPr>
          <p:nvPr/>
        </p:nvSpPr>
        <p:spPr>
          <a:xfrm>
            <a:off x="262559" y="1629594"/>
            <a:ext cx="7488832" cy="435402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52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3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4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Poskytnout pomoc – zákonná povinnost každého občana!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Řešit bez zbytečného prodlení 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Volat zdravotnickou záchrannou službu 155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Postupovat podle pokynů operátora</a:t>
            </a:r>
            <a:endParaRPr lang="cs-CZ" sz="2000" kern="0" dirty="0">
              <a:solidFill>
                <a:srgbClr val="4A4A4A"/>
              </a:solidFill>
              <a:ea typeface="Quicksand"/>
              <a:cs typeface="Calibri" panose="020F0502020204030204" pitchFamily="34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64435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556E-E58F-8F5D-1DBD-0092969CD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59AF63-4CC7-77D3-3BF5-B2DE4E5B6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D18295-3B53-F832-6E15-3FC601E7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8" y="333450"/>
            <a:ext cx="8280920" cy="1056262"/>
          </a:xfrm>
        </p:spPr>
        <p:txBody>
          <a:bodyPr>
            <a:normAutofit/>
          </a:bodyPr>
          <a:lstStyle/>
          <a:p>
            <a:r>
              <a:rPr lang="cs-CZ" dirty="0"/>
              <a:t>Laická péče</a:t>
            </a:r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2D0FD289-BE64-D4BC-2187-FEA65636996A}"/>
              </a:ext>
            </a:extLst>
          </p:cNvPr>
          <p:cNvSpPr txBox="1">
            <a:spLocks/>
          </p:cNvSpPr>
          <p:nvPr/>
        </p:nvSpPr>
        <p:spPr>
          <a:xfrm>
            <a:off x="262559" y="1557586"/>
            <a:ext cx="7488832" cy="4426031"/>
          </a:xfrm>
          <a:prstGeom prst="rect">
            <a:avLst/>
          </a:prstGeom>
        </p:spPr>
        <p:txBody>
          <a:bodyPr vert="horz" lIns="121917" tIns="60958" rIns="121917" bIns="60958" rtlCol="0">
            <a:normAutofit lnSpcReduction="10000"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52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3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4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Může poskytovat </a:t>
            </a:r>
            <a:r>
              <a:rPr lang="cs-CZ" sz="2000" b="1" u="sng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poučený</a:t>
            </a:r>
            <a:r>
              <a:rPr lang="cs-CZ" sz="2000" b="1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 </a:t>
            </a: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laik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Typicky předvídatelné situace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Dohled nad automedikací, dietními opatřeními atd.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Doporučeno stanovit podmínky ve školním řádu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Zákonný zástupce musí včas doložit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Informace o zdravotním stavu dítěte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Potřebnost zdravotní podpory ze strany zaměstnanců</a:t>
            </a:r>
          </a:p>
          <a:p>
            <a:pPr marL="355600" lvl="1" indent="358775" algn="just">
              <a:lnSpc>
                <a:spcPct val="120000"/>
              </a:lnSpc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Je-li to důvodné, škola + ZZ vytvoří </a:t>
            </a:r>
            <a:r>
              <a:rPr lang="cs-CZ" sz="2000" b="1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plán zdravotní podpory</a:t>
            </a:r>
          </a:p>
          <a:p>
            <a:pPr marL="355600" lvl="1" indent="358775" algn="just">
              <a:lnSpc>
                <a:spcPct val="120000"/>
              </a:lnSpc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V PZP škola uvede zaměstnance zodpovědné za jeho naplňování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Se souhlasem zaměstnance a též po projednání se ZZ</a:t>
            </a:r>
          </a:p>
        </p:txBody>
      </p:sp>
    </p:spTree>
    <p:extLst>
      <p:ext uri="{BB962C8B-B14F-4D97-AF65-F5344CB8AC3E}">
        <p14:creationId xmlns:p14="http://schemas.microsoft.com/office/powerpoint/2010/main" val="243639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AD50D-FDC0-9472-3F83-1BDE05E23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DEC02F-D877-E834-D077-5BE3852C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B2D0CB-B5FA-D777-0E7B-BCD2891F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8" y="333450"/>
            <a:ext cx="8280920" cy="1056262"/>
          </a:xfrm>
        </p:spPr>
        <p:txBody>
          <a:bodyPr>
            <a:normAutofit/>
          </a:bodyPr>
          <a:lstStyle/>
          <a:p>
            <a:r>
              <a:rPr lang="cs-CZ" dirty="0"/>
              <a:t>Příklady „laické“ zdravotní podpory</a:t>
            </a:r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0ED02337-4A62-52DC-9CA0-091455D08365}"/>
              </a:ext>
            </a:extLst>
          </p:cNvPr>
          <p:cNvSpPr txBox="1">
            <a:spLocks/>
          </p:cNvSpPr>
          <p:nvPr/>
        </p:nvSpPr>
        <p:spPr>
          <a:xfrm>
            <a:off x="262559" y="1557586"/>
            <a:ext cx="7488832" cy="4426031"/>
          </a:xfrm>
          <a:prstGeom prst="rect">
            <a:avLst/>
          </a:prstGeom>
        </p:spPr>
        <p:txBody>
          <a:bodyPr vert="horz" lIns="121917" tIns="60958" rIns="121917" bIns="60958" rtlCol="0">
            <a:normAutofit fontScale="92500"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52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3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4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b="1" dirty="0"/>
              <a:t>dohled</a:t>
            </a:r>
            <a:r>
              <a:rPr lang="cs-CZ" sz="2000" dirty="0"/>
              <a:t> nad </a:t>
            </a:r>
            <a:r>
              <a:rPr lang="cs-CZ" sz="2000" b="1" dirty="0"/>
              <a:t>orální nebo jinou formou podání léčivého přípravku </a:t>
            </a:r>
            <a:r>
              <a:rPr lang="cs-CZ" sz="2000" dirty="0"/>
              <a:t>(např. aplikace inzulinu inzulinovými pery nebo inzulinovou pumpou, instilace očních kapek a gelů, inhalačních léků, promazávání kůže apod.)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dohled nad </a:t>
            </a:r>
            <a:r>
              <a:rPr lang="cs-CZ" sz="2000" b="1" dirty="0"/>
              <a:t>výdejem správné stravy </a:t>
            </a:r>
            <a:r>
              <a:rPr lang="cs-CZ" sz="2000" dirty="0"/>
              <a:t>u potravinových alergií a u dietních omezení,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podpora u obsluhy </a:t>
            </a:r>
            <a:r>
              <a:rPr lang="cs-CZ" sz="2000" dirty="0" err="1"/>
              <a:t>odkašlávacích</a:t>
            </a:r>
            <a:r>
              <a:rPr lang="cs-CZ" sz="2000" dirty="0"/>
              <a:t> přístrojů, 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umožnění a </a:t>
            </a:r>
            <a:r>
              <a:rPr lang="cs-CZ" sz="2000" b="1" dirty="0"/>
              <a:t>dohled nad dodržením osobní hygieny </a:t>
            </a:r>
            <a:r>
              <a:rPr lang="cs-CZ" sz="2000" dirty="0"/>
              <a:t>u dětí se </a:t>
            </a:r>
            <a:r>
              <a:rPr lang="cs-CZ" sz="2000" dirty="0" err="1"/>
              <a:t>stomií</a:t>
            </a:r>
            <a:r>
              <a:rPr lang="cs-CZ" sz="2000" dirty="0"/>
              <a:t> nebo u dětí, které potřebují cévkování, 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b="1" dirty="0"/>
              <a:t>dohled nad funkčností </a:t>
            </a:r>
            <a:r>
              <a:rPr lang="cs-CZ" sz="2000" dirty="0"/>
              <a:t>audiologických a jiných technických pomůcek (např. sluchadlo, inzulinová pumpa, kochleární implantát).</a:t>
            </a:r>
            <a:endParaRPr lang="cs-CZ" sz="2000" kern="0" dirty="0">
              <a:solidFill>
                <a:srgbClr val="4A4A4A"/>
              </a:solidFill>
              <a:ea typeface="Quicksand"/>
              <a:cs typeface="Calibri" panose="020F0502020204030204" pitchFamily="34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47393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56330-0AC2-EC50-E472-80CE4986A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01BA70-2448-5267-5523-3B29318E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51E765-73DB-2CB9-A1CE-948357A2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8" y="333450"/>
            <a:ext cx="8280920" cy="1056262"/>
          </a:xfrm>
        </p:spPr>
        <p:txBody>
          <a:bodyPr>
            <a:normAutofit/>
          </a:bodyPr>
          <a:lstStyle/>
          <a:p>
            <a:r>
              <a:rPr lang="cs-CZ" dirty="0"/>
              <a:t>Zdravotní podpora</a:t>
            </a:r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2E0DD2B1-BB9B-AC2E-FDD7-6DF45C53AF11}"/>
              </a:ext>
            </a:extLst>
          </p:cNvPr>
          <p:cNvSpPr txBox="1">
            <a:spLocks/>
          </p:cNvSpPr>
          <p:nvPr/>
        </p:nvSpPr>
        <p:spPr>
          <a:xfrm>
            <a:off x="262558" y="1125538"/>
            <a:ext cx="7776863" cy="4858079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52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3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4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Pokud zdravotní potřeby dítěte přesahují možnosti zaměstnanců školy (odborné, časové…), musí se </a:t>
            </a:r>
            <a:r>
              <a:rPr lang="cs-CZ" sz="2000" b="1" dirty="0"/>
              <a:t>zákonný zástupce ve spolupráci s praktickým lékařem pro děti a dorost a se školou </a:t>
            </a:r>
            <a:r>
              <a:rPr lang="cs-CZ" sz="2000" dirty="0"/>
              <a:t>pokusit o nalezení řešení v podobě zajištění podpory jinou osobou než je zaměstnanec školy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Ředitel školy je povinen zajistit pro takovou zdravotní péči vhodné podmínky podle možností školy. 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Příklady: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dirty="0"/>
              <a:t>výměna </a:t>
            </a:r>
            <a:r>
              <a:rPr lang="cs-CZ" sz="1600" dirty="0" err="1"/>
              <a:t>stomické</a:t>
            </a:r>
            <a:r>
              <a:rPr lang="cs-CZ" sz="1600" dirty="0"/>
              <a:t> nebo </a:t>
            </a:r>
            <a:r>
              <a:rPr lang="cs-CZ" sz="1600" dirty="0" err="1"/>
              <a:t>urostomické</a:t>
            </a:r>
            <a:r>
              <a:rPr lang="cs-CZ" sz="1600" dirty="0"/>
              <a:t> pomůcky, 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dirty="0"/>
              <a:t>odsávání sekretu z tracheostomie, 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dirty="0"/>
              <a:t>asistence při podání stravy cestou perkutánní endoskopické gastronomie (PEG), 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dirty="0"/>
              <a:t>převaz rukou u nemoci motýlích křídel,</a:t>
            </a:r>
            <a:endParaRPr lang="cs-CZ" sz="1600" kern="0" dirty="0">
              <a:solidFill>
                <a:srgbClr val="4A4A4A"/>
              </a:solidFill>
              <a:ea typeface="Quicksand"/>
              <a:cs typeface="Calibri" panose="020F0502020204030204" pitchFamily="34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211890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374C6-601F-958D-66FF-D89F6DA2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40336A-7D28-5719-DF24-24D5A07B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8BD0BA-F50B-E3BE-FC2F-6132BF03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8" y="333450"/>
            <a:ext cx="8280920" cy="1056262"/>
          </a:xfrm>
        </p:spPr>
        <p:txBody>
          <a:bodyPr>
            <a:normAutofit/>
          </a:bodyPr>
          <a:lstStyle/>
          <a:p>
            <a:r>
              <a:rPr lang="cs-CZ" dirty="0"/>
              <a:t>Příloha č. 2 - epilepsie</a:t>
            </a:r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696608D2-E423-21C8-B4E2-602DEA6C1744}"/>
              </a:ext>
            </a:extLst>
          </p:cNvPr>
          <p:cNvSpPr txBox="1">
            <a:spLocks/>
          </p:cNvSpPr>
          <p:nvPr/>
        </p:nvSpPr>
        <p:spPr>
          <a:xfrm>
            <a:off x="262559" y="1629594"/>
            <a:ext cx="7488832" cy="435402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52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3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4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Nevyčleňovat obecně ze školních aktivit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Možno omezit konkrétně na základě vyjádření lékaře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¾ dětí a žáků s epilepsií – není důvod k omezením</a:t>
            </a:r>
            <a:endParaRPr lang="cs-CZ" sz="2000" kern="0" dirty="0">
              <a:solidFill>
                <a:srgbClr val="4A4A4A"/>
              </a:solidFill>
              <a:ea typeface="Quicksand"/>
              <a:cs typeface="Calibri" panose="020F0502020204030204" pitchFamily="34" charset="0"/>
              <a:sym typeface="Quicksand"/>
            </a:endParaRP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Přesto je potřeba se připravit na eventuální záchvat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Předvídat, případně omezit některé činnosti, viz výše</a:t>
            </a:r>
          </a:p>
          <a:p>
            <a:pPr marL="625600" lvl="2" indent="358775" algn="just">
              <a:lnSpc>
                <a:spcPct val="120000"/>
              </a:lnSpc>
            </a:pPr>
            <a:r>
              <a:rPr lang="cs-CZ" sz="16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Vědět, jak reagovat</a:t>
            </a:r>
          </a:p>
          <a:p>
            <a:pPr marL="355600" lvl="1" indent="358775" algn="just">
              <a:lnSpc>
                <a:spcPct val="120000"/>
              </a:lnSpc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Je </a:t>
            </a:r>
            <a:r>
              <a:rPr lang="cs-CZ" sz="2000" b="1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žádoucí</a:t>
            </a: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 připravit individuální plán podpory</a:t>
            </a:r>
          </a:p>
          <a:p>
            <a:pPr marL="355600" lvl="1" indent="358775" algn="just">
              <a:lnSpc>
                <a:spcPct val="120000"/>
              </a:lnSpc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První pomoc při záchvatu (postup, možnosti)</a:t>
            </a:r>
          </a:p>
        </p:txBody>
      </p:sp>
    </p:spTree>
    <p:extLst>
      <p:ext uri="{BB962C8B-B14F-4D97-AF65-F5344CB8AC3E}">
        <p14:creationId xmlns:p14="http://schemas.microsoft.com/office/powerpoint/2010/main" val="2770320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51384-9C81-12CC-C36A-012B7E2FB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9E6F5E-7E23-AB95-B361-D430B7FB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4337A4-886C-915E-BCF9-70C9779E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8" y="333450"/>
            <a:ext cx="8280920" cy="1056262"/>
          </a:xfrm>
        </p:spPr>
        <p:txBody>
          <a:bodyPr>
            <a:normAutofit fontScale="90000"/>
          </a:bodyPr>
          <a:lstStyle/>
          <a:p>
            <a:r>
              <a:rPr lang="cs-CZ" dirty="0"/>
              <a:t>Praktické kroky k zajištění zdravotní podpory dítěte s epilepsií</a:t>
            </a:r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F82441FA-B9E8-5634-D61D-03A81414D3C8}"/>
              </a:ext>
            </a:extLst>
          </p:cNvPr>
          <p:cNvSpPr txBox="1">
            <a:spLocks/>
          </p:cNvSpPr>
          <p:nvPr/>
        </p:nvSpPr>
        <p:spPr>
          <a:xfrm>
            <a:off x="262559" y="1629594"/>
            <a:ext cx="7488832" cy="435402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52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3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4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Za zajištění zdravotní podpory ve škole je zodpovědná osoba určená ředitelem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První pomoc je však povinen poskytnout </a:t>
            </a:r>
            <a:r>
              <a:rPr lang="cs-CZ" sz="2000" b="1" dirty="0"/>
              <a:t>každý!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Je-li to žádoucí, vytvoří ředitel + zákonní zástupci + případně další osoby </a:t>
            </a:r>
            <a:r>
              <a:rPr lang="cs-CZ" sz="2000" b="1" dirty="0"/>
              <a:t>plán zdravotní podpory </a:t>
            </a:r>
            <a:r>
              <a:rPr lang="cs-CZ" sz="2000" dirty="0"/>
              <a:t>dítěte s epilepsií ve škole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PP obsahuje vyjádření lékaře, je aktualizován minimálně jednou za školní rok a dle potřeby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PP určí místo uložení záchranné medikace + souhlas ZZ</a:t>
            </a:r>
          </a:p>
          <a:p>
            <a:pPr marL="355600" lvl="1" indent="358775" algn="just">
              <a:lnSpc>
                <a:spcPct val="120000"/>
              </a:lnSpc>
              <a:spcAft>
                <a:spcPts val="600"/>
              </a:spcAft>
            </a:pP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Doporučeno </a:t>
            </a:r>
            <a:r>
              <a:rPr lang="cs-CZ" sz="2000" b="1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proškolit</a:t>
            </a:r>
            <a:r>
              <a:rPr lang="cs-CZ" sz="2000" kern="0" dirty="0">
                <a:solidFill>
                  <a:srgbClr val="4A4A4A"/>
                </a:solidFill>
                <a:ea typeface="Quicksand"/>
                <a:cs typeface="Calibri" panose="020F0502020204030204" pitchFamily="34" charset="0"/>
                <a:sym typeface="Quicksand"/>
              </a:rPr>
              <a:t> zainteresované pracovníky </a:t>
            </a:r>
          </a:p>
          <a:p>
            <a:pPr marL="355600" lvl="1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cs-CZ" sz="2000" kern="0" dirty="0">
              <a:solidFill>
                <a:srgbClr val="4A4A4A"/>
              </a:solidFill>
              <a:ea typeface="Quicksand"/>
              <a:cs typeface="Calibri" panose="020F0502020204030204" pitchFamily="34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2956473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pozornost, kontakt níže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A958DD0C-CB48-C4C9-C215-830EBE475B71}"/>
              </a:ext>
            </a:extLst>
          </p:cNvPr>
          <p:cNvSpPr txBox="1">
            <a:spLocks/>
          </p:cNvSpPr>
          <p:nvPr/>
        </p:nvSpPr>
        <p:spPr>
          <a:xfrm>
            <a:off x="1342678" y="4798326"/>
            <a:ext cx="6336704" cy="20529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FontTx/>
              <a:buNone/>
              <a:defRPr sz="2800" kern="1200" cap="small" baseline="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1pPr>
            <a:lvl2pPr marL="792000" indent="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1B4E4"/>
              </a:buClr>
              <a:buFont typeface="Wingdings" panose="05000000000000000000" pitchFamily="2" charset="2"/>
              <a:buChar char=""/>
              <a:defRPr sz="2600" kern="120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2pPr>
            <a:lvl3pPr marL="1260000" indent="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7D9F1"/>
              </a:buClr>
              <a:buFont typeface="Wingdings" panose="05000000000000000000" pitchFamily="2" charset="2"/>
              <a:buChar char=""/>
              <a:defRPr sz="2600" kern="1200">
                <a:solidFill>
                  <a:srgbClr val="6D6E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spcAft>
                <a:spcPts val="600"/>
              </a:spcAft>
              <a:buClr>
                <a:srgbClr val="000000"/>
              </a:buClr>
            </a:pPr>
            <a:r>
              <a:rPr lang="cs-CZ" kern="0" dirty="0">
                <a:solidFill>
                  <a:srgbClr val="66666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PaedDr. Michal Černý</a:t>
            </a:r>
          </a:p>
          <a:p>
            <a:pPr algn="r" defTabSz="914377">
              <a:spcAft>
                <a:spcPts val="600"/>
              </a:spcAft>
              <a:buClr>
                <a:srgbClr val="000000"/>
              </a:buClr>
            </a:pPr>
            <a:r>
              <a:rPr lang="cs-CZ" kern="0" dirty="0">
                <a:solidFill>
                  <a:srgbClr val="66666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2"/>
              </a:rPr>
              <a:t>michal.cerny@msmt.gov.cz</a:t>
            </a:r>
            <a:endParaRPr lang="cs-CZ" kern="0" dirty="0">
              <a:solidFill>
                <a:srgbClr val="666666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r" defTabSz="914377">
              <a:spcAft>
                <a:spcPts val="600"/>
              </a:spcAft>
              <a:buClr>
                <a:srgbClr val="000000"/>
              </a:buClr>
            </a:pPr>
            <a:r>
              <a:rPr lang="cs-CZ" kern="0" dirty="0">
                <a:solidFill>
                  <a:srgbClr val="66666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+420 </a:t>
            </a:r>
            <a:r>
              <a:rPr lang="cs-CZ" b="1" kern="0" dirty="0">
                <a:solidFill>
                  <a:srgbClr val="66666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234 811 446</a:t>
            </a:r>
            <a:r>
              <a:rPr lang="cs-CZ" kern="0" dirty="0">
                <a:solidFill>
                  <a:srgbClr val="66666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, +420 </a:t>
            </a:r>
            <a:r>
              <a:rPr lang="cs-CZ" b="1" kern="0" dirty="0">
                <a:solidFill>
                  <a:srgbClr val="66666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770 162 100</a:t>
            </a:r>
            <a:endParaRPr lang="cs-CZ" kern="0" dirty="0">
              <a:solidFill>
                <a:srgbClr val="666666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EBD5E5-1F5A-6354-63D3-CC0D79C5B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5D1EF"/>
              </a:clrFrom>
              <a:clrTo>
                <a:srgbClr val="B5D1EF">
                  <a:alpha val="0"/>
                </a:srgbClr>
              </a:clrTo>
            </a:clrChange>
          </a:blip>
          <a:srcRect l="3670" t="24281" r="6179" b="14387"/>
          <a:stretch/>
        </p:blipFill>
        <p:spPr>
          <a:xfrm>
            <a:off x="197964" y="1557586"/>
            <a:ext cx="3928369" cy="37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21015"/>
      </p:ext>
    </p:extLst>
  </p:cSld>
  <p:clrMapOvr>
    <a:masterClrMapping/>
  </p:clrMapOvr>
</p:sld>
</file>

<file path=ppt/theme/theme1.xml><?xml version="1.0" encoding="utf-8"?>
<a:theme xmlns:a="http://schemas.openxmlformats.org/drawingml/2006/main" name="MŠMT Strategie 2030+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24b7f9-e3ee-43c2-949c-e36816f2a2d5">
      <Terms xmlns="http://schemas.microsoft.com/office/infopath/2007/PartnerControls"/>
    </lcf76f155ced4ddcb4097134ff3c332f>
    <TaxCatchAll xmlns="f999670f-2a3f-4325-aa6f-19973f59f57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AC6C446A9AEC4887B6240C14C150AE" ma:contentTypeVersion="17" ma:contentTypeDescription="Vytvoří nový dokument" ma:contentTypeScope="" ma:versionID="a9e1d509ac303fa2dad2369e1cff23dd">
  <xsd:schema xmlns:xsd="http://www.w3.org/2001/XMLSchema" xmlns:xs="http://www.w3.org/2001/XMLSchema" xmlns:p="http://schemas.microsoft.com/office/2006/metadata/properties" xmlns:ns2="dd24b7f9-e3ee-43c2-949c-e36816f2a2d5" xmlns:ns3="f999670f-2a3f-4325-aa6f-19973f59f571" targetNamespace="http://schemas.microsoft.com/office/2006/metadata/properties" ma:root="true" ma:fieldsID="a2933ada2532c18cc4e4118e8cd00600" ns2:_="" ns3:_="">
    <xsd:import namespace="dd24b7f9-e3ee-43c2-949c-e36816f2a2d5"/>
    <xsd:import namespace="f999670f-2a3f-4325-aa6f-19973f59f5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4b7f9-e3ee-43c2-949c-e36816f2a2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7705af95-af8b-4274-9321-7e268ee483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9670f-2a3f-4325-aa6f-19973f59f57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88ec7be-ec26-4c0a-b38f-9a8ea9f8d3b6}" ma:internalName="TaxCatchAll" ma:showField="CatchAllData" ma:web="f999670f-2a3f-4325-aa6f-19973f59f5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A57D48-4F4F-4D5D-B2C6-870CB223C049}">
  <ds:schemaRefs>
    <ds:schemaRef ds:uri="http://schemas.microsoft.com/office/2006/metadata/properties"/>
    <ds:schemaRef ds:uri="http://schemas.microsoft.com/office/infopath/2007/PartnerControls"/>
    <ds:schemaRef ds:uri="dd24b7f9-e3ee-43c2-949c-e36816f2a2d5"/>
    <ds:schemaRef ds:uri="f999670f-2a3f-4325-aa6f-19973f59f571"/>
  </ds:schemaRefs>
</ds:datastoreItem>
</file>

<file path=customXml/itemProps2.xml><?xml version="1.0" encoding="utf-8"?>
<ds:datastoreItem xmlns:ds="http://schemas.openxmlformats.org/officeDocument/2006/customXml" ds:itemID="{F34F10DA-76DB-4D8D-988C-817551506D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24b7f9-e3ee-43c2-949c-e36816f2a2d5"/>
    <ds:schemaRef ds:uri="f999670f-2a3f-4325-aa6f-19973f59f5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883137-4E22-4F24-A7D6-A431B779EF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18980</TotalTime>
  <Words>575</Words>
  <Application>Microsoft Office PowerPoint</Application>
  <PresentationFormat>Vlastní</PresentationFormat>
  <Paragraphs>72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Quicksand</vt:lpstr>
      <vt:lpstr>MŠMT Strategie 2030+</vt:lpstr>
      <vt:lpstr>SPOLEČNÉ SDĚLENÍ MINISTERSTVA ŠKOLSTVÍ, MLÁDEŽE A TĚLOVÝCHOVY A MINISTERSTVA ZDRAVOTNICTVÍ K ZAJIŠTĚNÍ ZDRAVOTNÍ PODPORY VE ŠKOLÁCH A ŠKOLSKÝCH ZAŘÍZENÍCH</vt:lpstr>
      <vt:lpstr>Nové společné sdělení MŠMT a MZd</vt:lpstr>
      <vt:lpstr>Akutní stavy</vt:lpstr>
      <vt:lpstr>Laická péče</vt:lpstr>
      <vt:lpstr>Příklady „laické“ zdravotní podpory</vt:lpstr>
      <vt:lpstr>Zdravotní podpora</vt:lpstr>
      <vt:lpstr>Příloha č. 2 - epilepsie</vt:lpstr>
      <vt:lpstr>Praktické kroky k zajištění zdravotní podpory dítěte s epilepsií</vt:lpstr>
      <vt:lpstr>Děkuji za pozornost, kontakt níže</vt:lpstr>
    </vt:vector>
  </TitlesOfParts>
  <Manager>Škuta Design</Manager>
  <Company>Škuta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MŠMT Strategie 2030+ Template</dc:title>
  <dc:subject>MŠMT Strategie 2030+ Template</dc:subject>
  <dc:creator>MŠMT;Škuta Design</dc:creator>
  <cp:lastModifiedBy>Černý Michal</cp:lastModifiedBy>
  <cp:revision>223</cp:revision>
  <dcterms:created xsi:type="dcterms:W3CDTF">2021-09-22T09:13:00Z</dcterms:created>
  <dcterms:modified xsi:type="dcterms:W3CDTF">2025-09-30T15:55:42Z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0x01010015AC6C446A9AEC4887B6240C14C150AE</vt:lpwstr>
  </property>
</Properties>
</file>