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9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66" r:id="rId11"/>
    <p:sldId id="291" r:id="rId12"/>
  </p:sldIdLst>
  <p:sldSz cx="12192000" cy="6858000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38563" y="0"/>
            <a:ext cx="3363912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C54DB11-54CC-4525-A67E-F3585A3668CE}" type="datetimeFigureOut">
              <a:rPr lang="en-US"/>
              <a:pPr>
                <a:defRPr/>
              </a:pPr>
              <a:t>9/28/2025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403600" y="9542463"/>
            <a:ext cx="3078163" cy="512762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3350" y="9542463"/>
            <a:ext cx="620713" cy="512762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ED34324-4F4C-4BA5-AC38-C6FE08238A7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58374" name="Obrázek 6"/>
          <p:cNvPicPr>
            <a:picLocks noChangeAspect="1"/>
          </p:cNvPicPr>
          <p:nvPr/>
        </p:nvPicPr>
        <p:blipFill>
          <a:blip r:embed="rId2" cstate="print"/>
          <a:srcRect l="1962" t="28014" r="43526" b="28297"/>
          <a:stretch>
            <a:fillRect/>
          </a:stretch>
        </p:blipFill>
        <p:spPr bwMode="auto">
          <a:xfrm>
            <a:off x="0" y="598488"/>
            <a:ext cx="7162800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542463"/>
            <a:ext cx="831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276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4944F6B-57AE-4CC0-BDBE-EC40DDA80AA2}" type="datetimeFigureOut">
              <a:rPr lang="en-US"/>
              <a:pPr>
                <a:defRPr/>
              </a:pPr>
              <a:t>9/28/2025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8" name="Zástupný symbol pro zápatí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03600" y="9542463"/>
            <a:ext cx="3078163" cy="512762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83350" y="9542463"/>
            <a:ext cx="620713" cy="512762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88AD5C0-444E-493A-B67B-9F512D4185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31752" name="Obrázek 10"/>
          <p:cNvPicPr>
            <a:picLocks noChangeAspect="1"/>
          </p:cNvPicPr>
          <p:nvPr/>
        </p:nvPicPr>
        <p:blipFill>
          <a:blip r:embed="rId2"/>
          <a:srcRect l="1962" t="28014" r="43526" b="28297"/>
          <a:stretch>
            <a:fillRect/>
          </a:stretch>
        </p:blipFill>
        <p:spPr bwMode="auto">
          <a:xfrm>
            <a:off x="0" y="598488"/>
            <a:ext cx="7162800" cy="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9542463"/>
            <a:ext cx="830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79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8AEE30-C51C-453B-BD10-35500AB6C4EE}" type="slidenum">
              <a:rPr lang="en-US" altLang="cs-CZ" smtClean="0"/>
              <a:pPr/>
              <a:t>1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40556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10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64807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2F1821-95B8-492D-BEB5-54DE16C3C59B}" type="slidenum">
              <a:rPr lang="en-US" altLang="cs-CZ" smtClean="0"/>
              <a:pPr/>
              <a:t>11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91296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2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96201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3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74588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4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09989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5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33722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6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63969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7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66508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8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379268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D598A-E1E2-462E-AC7D-6A36AA493CD1}" type="slidenum">
              <a:rPr lang="en-US" altLang="cs-CZ" smtClean="0"/>
              <a:pPr/>
              <a:t>9</a:t>
            </a:fld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78262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7"/>
          <p:cNvPicPr>
            <a:picLocks noChangeAspect="1"/>
          </p:cNvPicPr>
          <p:nvPr userDrawn="1"/>
        </p:nvPicPr>
        <p:blipFill>
          <a:blip r:embed="rId2" cstate="print"/>
          <a:srcRect l="1962" t="28015" r="1923" b="31769"/>
          <a:stretch>
            <a:fillRect/>
          </a:stretch>
        </p:blipFill>
        <p:spPr bwMode="auto">
          <a:xfrm>
            <a:off x="0" y="1166813"/>
            <a:ext cx="121920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180975"/>
            <a:ext cx="2657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15" name="Zástupný symbol pro tex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88C4-C274-435C-9231-0158416F697F}" type="datetimeFigureOut">
              <a:rPr lang="en-US"/>
              <a:pPr>
                <a:defRPr/>
              </a:pPr>
              <a:t>9/28/2025</a:t>
            </a:fld>
            <a:endParaRPr lang="en-US"/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1789-E006-471D-A8A3-D823C4A0434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B56E-5DF5-4700-B47B-5766E90E1143}" type="datetimeFigureOut">
              <a:rPr lang="en-US"/>
              <a:pPr>
                <a:defRPr/>
              </a:pPr>
              <a:t>9/28/2025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388F-6618-4672-8D6B-82D8C98D895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430338"/>
            <a:ext cx="12222163" cy="5427662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Obrázek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180975"/>
            <a:ext cx="2657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192F-1872-4BAF-8687-39611D47D53A}" type="datetimeFigureOut">
              <a:rPr lang="en-US"/>
              <a:pPr>
                <a:defRPr/>
              </a:pPr>
              <a:t>9/28/2025</a:t>
            </a:fld>
            <a:endParaRPr lang="en-US"/>
          </a:p>
        </p:txBody>
      </p:sp>
      <p:sp>
        <p:nvSpPr>
          <p:cNvPr id="7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415F-506C-4A1E-8C8D-9D446F4B0F2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131A-7254-4911-8DEC-0BD480D3D518}" type="datetimeFigureOut">
              <a:rPr lang="en-US"/>
              <a:pPr>
                <a:defRPr/>
              </a:pPr>
              <a:t>9/28/2025</a:t>
            </a:fld>
            <a:endParaRPr lang="en-US" dirty="0"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FB45-869C-43D8-92B1-611C2747796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7C42-DBB6-43D7-A8B2-172E273EBEDC}" type="datetimeFigureOut">
              <a:rPr lang="en-US"/>
              <a:pPr>
                <a:defRPr/>
              </a:pPr>
              <a:t>9/28/2025</a:t>
            </a:fld>
            <a:endParaRPr lang="en-US" dirty="0"/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B318-ED10-4A12-BEAE-86B3A29FD04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A869-2862-4629-827A-147924621ECE}" type="datetimeFigureOut">
              <a:rPr lang="en-US"/>
              <a:pPr>
                <a:defRPr/>
              </a:pPr>
              <a:t>9/28/2025</a:t>
            </a:fld>
            <a:endParaRPr lang="en-US" dirty="0"/>
          </a:p>
        </p:txBody>
      </p:sp>
      <p:sp>
        <p:nvSpPr>
          <p:cNvPr id="4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DEB9-F6FC-4880-9DC5-BA960DB0EB8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en nadpis-čern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838200" y="338138"/>
            <a:ext cx="10515600" cy="9271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mtClean="0"/>
              <a:t>Kliknutím lze upravit styl.</a:t>
            </a:r>
            <a:endParaRPr lang="en-US"/>
          </a:p>
        </p:txBody>
      </p:sp>
      <p:pic>
        <p:nvPicPr>
          <p:cNvPr id="3" name="Obrázek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4988" y="6226175"/>
            <a:ext cx="1708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FD77-3FCC-4FBA-B975-1A96324F4CC7}" type="datetimeFigureOut">
              <a:rPr lang="en-US"/>
              <a:pPr>
                <a:defRPr/>
              </a:pPr>
              <a:t>9/28/2025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6A63-6008-4640-AA83-BE9445B4100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865E-EF23-4A07-A0BB-E2B55ED3A309}" type="datetimeFigureOut">
              <a:rPr lang="en-US"/>
              <a:pPr>
                <a:defRPr/>
              </a:pPr>
              <a:t>9/28/2025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3E63-78C4-40A6-80CE-8FD11925724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nadpis 1"/>
          <p:cNvSpPr>
            <a:spLocks noGrp="1"/>
          </p:cNvSpPr>
          <p:nvPr>
            <p:ph type="title"/>
          </p:nvPr>
        </p:nvSpPr>
        <p:spPr bwMode="auto">
          <a:xfrm>
            <a:off x="838200" y="338138"/>
            <a:ext cx="10515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473200"/>
            <a:ext cx="10515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73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05E0F-9211-45E2-8446-9EBF8FCFBE5F}" type="datetimeFigureOut">
              <a:rPr lang="en-US"/>
              <a:pPr>
                <a:defRPr/>
              </a:pPr>
              <a:t>9/28/2025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588" y="6337300"/>
            <a:ext cx="581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038" y="633730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CEE9C23-CF9F-439F-9C59-6E426D95936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2055" name="Obrázek 8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24988" y="6226175"/>
            <a:ext cx="1708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1" r:id="rId2"/>
    <p:sldLayoutId id="2147483906" r:id="rId3"/>
    <p:sldLayoutId id="2147483902" r:id="rId4"/>
    <p:sldLayoutId id="2147483903" r:id="rId5"/>
    <p:sldLayoutId id="2147483904" r:id="rId6"/>
    <p:sldLayoutId id="2147483907" r:id="rId7"/>
    <p:sldLayoutId id="214748390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88" y="2209032"/>
            <a:ext cx="11398250" cy="168335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Problematika epilepsie ve školách: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pohled dětského neurologa </a:t>
            </a:r>
            <a:endParaRPr lang="en-US" dirty="0"/>
          </a:p>
        </p:txBody>
      </p: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xmlns="" id="{6D49333D-B614-4165-9048-8F2DEAA35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988" y="4683211"/>
            <a:ext cx="11398250" cy="1805512"/>
          </a:xfrm>
        </p:spPr>
        <p:txBody>
          <a:bodyPr>
            <a:normAutofit/>
          </a:bodyPr>
          <a:lstStyle/>
          <a:p>
            <a:r>
              <a:rPr lang="en-GB" sz="3600" dirty="0"/>
              <a:t>Pavel </a:t>
            </a:r>
            <a:r>
              <a:rPr lang="en-GB" sz="3600" dirty="0" smtClean="0"/>
              <a:t>Kršek</a:t>
            </a:r>
            <a:endParaRPr lang="cs-CZ" sz="3600" dirty="0" smtClean="0"/>
          </a:p>
        </p:txBody>
      </p:sp>
      <p:pic>
        <p:nvPicPr>
          <p:cNvPr id="1026" name="Picture 2" descr="EpiStop z.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0" b="21441"/>
          <a:stretch/>
        </p:blipFill>
        <p:spPr bwMode="auto">
          <a:xfrm>
            <a:off x="10124344" y="85054"/>
            <a:ext cx="1849395" cy="10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 společnosti | Česká liga proti epilepsi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b="13081"/>
          <a:stretch/>
        </p:blipFill>
        <p:spPr bwMode="auto">
          <a:xfrm>
            <a:off x="7834769" y="72696"/>
            <a:ext cx="2105040" cy="10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338138"/>
            <a:ext cx="12191999" cy="1391808"/>
          </a:xfrm>
        </p:spPr>
        <p:txBody>
          <a:bodyPr/>
          <a:lstStyle/>
          <a:p>
            <a:pPr algn="ctr" eaLnBrk="1" hangingPunct="1"/>
            <a:r>
              <a:rPr lang="cs-CZ" dirty="0" smtClean="0"/>
              <a:t>Nejdůležitější princip</a:t>
            </a:r>
            <a:r>
              <a:rPr lang="cs-CZ" dirty="0"/>
              <a:t>: </a:t>
            </a:r>
            <a:r>
              <a:rPr lang="cs-CZ" dirty="0" smtClean="0"/>
              <a:t>KOMUNIKACE</a:t>
            </a:r>
            <a:br>
              <a:rPr lang="cs-CZ" dirty="0" smtClean="0"/>
            </a:br>
            <a:r>
              <a:rPr lang="cs-CZ" dirty="0" smtClean="0"/>
              <a:t>mezi </a:t>
            </a:r>
            <a:r>
              <a:rPr lang="cs-CZ" dirty="0"/>
              <a:t>dítětem, rodinou, školou a </a:t>
            </a:r>
            <a:r>
              <a:rPr lang="cs-CZ" dirty="0" smtClean="0"/>
              <a:t>lékařem</a:t>
            </a:r>
            <a:endParaRPr lang="en-US" altLang="cs-CZ" dirty="0"/>
          </a:p>
        </p:txBody>
      </p:sp>
      <p:pic>
        <p:nvPicPr>
          <p:cNvPr id="9220" name="Picture 4" descr="Vygenerovan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7" y="1659923"/>
            <a:ext cx="7797114" cy="5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33222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Poděkování pacientským organizacím!</a:t>
            </a:r>
            <a:endParaRPr lang="en-US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b="1213"/>
          <a:stretch/>
        </p:blipFill>
        <p:spPr>
          <a:xfrm>
            <a:off x="-1" y="1353601"/>
            <a:ext cx="4060485" cy="30138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8825" y="3811848"/>
            <a:ext cx="4130192" cy="30461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3388" y="1324878"/>
            <a:ext cx="4300331" cy="30425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16092" y="3811848"/>
            <a:ext cx="3255132" cy="3046152"/>
          </a:xfrm>
          <a:prstGeom prst="rect">
            <a:avLst/>
          </a:prstGeom>
        </p:spPr>
      </p:pic>
      <p:sp>
        <p:nvSpPr>
          <p:cNvPr id="8" name="AutoShape 2" descr="SPOLEČNOST E / Czech Epilepsy Association, z.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EPICANA z.ú. | Don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955" y="2608540"/>
            <a:ext cx="1143668" cy="11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Život s epileptike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15789" r="16938" b="20243"/>
          <a:stretch/>
        </p:blipFill>
        <p:spPr bwMode="auto">
          <a:xfrm>
            <a:off x="7324387" y="4529782"/>
            <a:ext cx="1193972" cy="12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piStop, z.s. | Darujme.cz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0" b="20771"/>
          <a:stretch/>
        </p:blipFill>
        <p:spPr bwMode="auto">
          <a:xfrm>
            <a:off x="465225" y="4683505"/>
            <a:ext cx="1698792" cy="9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olečnost 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44" y="2294302"/>
            <a:ext cx="1138926" cy="1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61713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Děti s epilepsií v ČR</a:t>
            </a:r>
            <a:endParaRPr lang="en-US" altLang="cs-CZ" dirty="0" smtClean="0"/>
          </a:p>
        </p:txBody>
      </p:sp>
      <p:sp>
        <p:nvSpPr>
          <p:cNvPr id="3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219"/>
            <a:ext cx="11036968" cy="5414500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Nejčastější neurologické onemocnění</a:t>
            </a:r>
            <a:endParaRPr lang="en-US" b="1" dirty="0"/>
          </a:p>
          <a:p>
            <a:pPr marL="685800" lvl="2" eaLnBrk="1" fontAlgn="auto" hangingPunct="1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20.000 dětí </a:t>
            </a:r>
            <a:r>
              <a:rPr lang="cs-CZ" sz="2400" dirty="0" smtClean="0"/>
              <a:t>s diagnózou </a:t>
            </a:r>
            <a:r>
              <a:rPr lang="cs-CZ" sz="2400" dirty="0"/>
              <a:t>epilepsie </a:t>
            </a:r>
            <a:r>
              <a:rPr lang="cs-CZ" sz="2200" dirty="0"/>
              <a:t>(0,7–0,8 % populace)</a:t>
            </a:r>
            <a:endParaRPr lang="en-US" sz="2200" dirty="0"/>
          </a:p>
          <a:p>
            <a:pPr marL="685800" lvl="2" eaLnBrk="1" fontAlgn="auto" hangingPunct="1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epileptický záchvat až u </a:t>
            </a:r>
            <a:r>
              <a:rPr lang="cs-CZ" sz="2400" b="1" dirty="0" smtClean="0">
                <a:solidFill>
                  <a:srgbClr val="FF0000"/>
                </a:solidFill>
              </a:rPr>
              <a:t>7% dětí </a:t>
            </a:r>
            <a:r>
              <a:rPr lang="cs-CZ" sz="2200" dirty="0"/>
              <a:t>(např. tzv. febrilní křeče)</a:t>
            </a:r>
            <a:endParaRPr lang="en-US" sz="2200" dirty="0"/>
          </a:p>
          <a:p>
            <a:pPr marL="457200" lvl="2" indent="0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100" dirty="0" smtClean="0"/>
          </a:p>
          <a:p>
            <a:pPr marL="0" indent="0">
              <a:buNone/>
              <a:defRPr/>
            </a:pPr>
            <a:r>
              <a:rPr lang="cs-CZ" b="1" dirty="0" smtClean="0"/>
              <a:t>Široké spektrum onemocnění</a:t>
            </a:r>
            <a:endParaRPr lang="en-US" b="1" dirty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30% </a:t>
            </a:r>
            <a:r>
              <a:rPr lang="cs-CZ" sz="2400" b="1" dirty="0" smtClean="0">
                <a:solidFill>
                  <a:srgbClr val="FF0000"/>
                </a:solidFill>
              </a:rPr>
              <a:t>„se spontánní remisí“ </a:t>
            </a:r>
            <a:r>
              <a:rPr lang="cs-CZ" sz="2400" dirty="0" smtClean="0"/>
              <a:t>– plně kompenzovaní na lécích, ty lze časem vysadit</a:t>
            </a:r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vs. </a:t>
            </a:r>
            <a:r>
              <a:rPr lang="cs-CZ" sz="2400" dirty="0"/>
              <a:t>30% </a:t>
            </a:r>
            <a:r>
              <a:rPr lang="cs-CZ" sz="2400" b="1" dirty="0" err="1">
                <a:solidFill>
                  <a:srgbClr val="FF0000"/>
                </a:solidFill>
              </a:rPr>
              <a:t>farmakorezistentních</a:t>
            </a:r>
            <a:r>
              <a:rPr lang="cs-CZ" sz="2400" b="1" dirty="0">
                <a:solidFill>
                  <a:srgbClr val="FF0000"/>
                </a:solidFill>
              </a:rPr>
              <a:t> případů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– kromě záchvatů i řada komorbidit</a:t>
            </a:r>
            <a:endParaRPr lang="en-US" sz="2400" dirty="0" smtClean="0"/>
          </a:p>
          <a:p>
            <a:pPr marL="685800" lvl="2" eaLnBrk="1" fontAlgn="auto" hangingPunct="1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" dirty="0" smtClean="0"/>
          </a:p>
          <a:p>
            <a:pPr marL="0" lvl="0" indent="0">
              <a:buNone/>
            </a:pPr>
            <a:r>
              <a:rPr lang="cs-CZ" b="1" dirty="0" smtClean="0"/>
              <a:t>Různá podoba záchvatů</a:t>
            </a:r>
            <a:endParaRPr lang="en-US" b="1" dirty="0" smtClean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krátká zahledění, subjektivní pocity, změna chování…</a:t>
            </a:r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vs. závažné záchvaty s křečemi celého těla, pádem, bezvědomím</a:t>
            </a:r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riziko tzv. </a:t>
            </a:r>
            <a:r>
              <a:rPr lang="cs-CZ" sz="2400" b="1" dirty="0" smtClean="0">
                <a:solidFill>
                  <a:srgbClr val="FF0000"/>
                </a:solidFill>
              </a:rPr>
              <a:t>status </a:t>
            </a:r>
            <a:r>
              <a:rPr lang="cs-CZ" sz="2400" b="1" dirty="0" err="1" smtClean="0">
                <a:solidFill>
                  <a:srgbClr val="FF0000"/>
                </a:solidFill>
              </a:rPr>
              <a:t>epilepticus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= ohrožení života dítěte</a:t>
            </a:r>
            <a:endParaRPr lang="en-US" sz="2400" dirty="0" smtClean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" dirty="0" smtClean="0"/>
          </a:p>
        </p:txBody>
      </p:sp>
    </p:spTree>
    <p:extLst>
      <p:ext uri="{BB962C8B-B14F-4D97-AF65-F5344CB8AC3E}">
        <p14:creationId xmlns:p14="http://schemas.microsoft.com/office/powerpoint/2010/main" val="19637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61713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Stigma epilepsie: hlavní příčiny</a:t>
            </a:r>
            <a:endParaRPr lang="en-US" altLang="cs-CZ" dirty="0" smtClean="0"/>
          </a:p>
        </p:txBody>
      </p:sp>
      <p:sp>
        <p:nvSpPr>
          <p:cNvPr id="5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219"/>
            <a:ext cx="11036968" cy="5414500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Strach z neznámého, nedostatek informací</a:t>
            </a:r>
            <a:endParaRPr lang="en-US" b="1" dirty="0"/>
          </a:p>
          <a:p>
            <a:pPr marL="685800" lvl="2" eaLnBrk="1" fontAlgn="auto" hangingPunct="1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mnoho </a:t>
            </a:r>
            <a:r>
              <a:rPr lang="cs-CZ" sz="2400" dirty="0"/>
              <a:t>lidí nikdy záchvat nevidělo a </a:t>
            </a:r>
            <a:r>
              <a:rPr lang="cs-CZ" sz="2400" dirty="0" smtClean="0"/>
              <a:t>neví</a:t>
            </a:r>
            <a:r>
              <a:rPr lang="cs-CZ" sz="2400" dirty="0"/>
              <a:t>, co </a:t>
            </a:r>
            <a:r>
              <a:rPr lang="cs-CZ" sz="2400" dirty="0" smtClean="0"/>
              <a:t>dělat</a:t>
            </a:r>
          </a:p>
          <a:p>
            <a:pPr marL="685800" lvl="2" eaLnBrk="1" fontAlgn="auto" hangingPunct="1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/>
              <a:t>stále řada </a:t>
            </a:r>
            <a:r>
              <a:rPr lang="cs-CZ" sz="2400" b="1" dirty="0" smtClean="0">
                <a:solidFill>
                  <a:srgbClr val="FF0000"/>
                </a:solidFill>
              </a:rPr>
              <a:t>předsudků </a:t>
            </a:r>
            <a:r>
              <a:rPr lang="cs-CZ" sz="2200" dirty="0" smtClean="0"/>
              <a:t>(děti s epilepsií mají nízký intelekt, nemohou sportovat…)</a:t>
            </a:r>
          </a:p>
          <a:p>
            <a:pPr marL="457200" lvl="2" indent="0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100" dirty="0" smtClean="0"/>
          </a:p>
          <a:p>
            <a:pPr marL="0" indent="0">
              <a:buNone/>
              <a:defRPr/>
            </a:pPr>
            <a:r>
              <a:rPr lang="cs-CZ" b="1" dirty="0" smtClean="0"/>
              <a:t>Nepředvídatelnost záchvatů</a:t>
            </a:r>
            <a:endParaRPr lang="en-US" b="1" dirty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/>
              <a:t>racionální základ: </a:t>
            </a:r>
            <a:r>
              <a:rPr lang="cs-CZ" sz="2400" dirty="0" smtClean="0"/>
              <a:t>záchvat </a:t>
            </a:r>
            <a:r>
              <a:rPr lang="cs-CZ" sz="2400" dirty="0"/>
              <a:t>může nastat náhle, bez varování</a:t>
            </a:r>
            <a:endParaRPr lang="cs-CZ" sz="2400" dirty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 smtClean="0"/>
              <a:t>ale: většina dětí s epilepsií záchvat ve škole nikdy nedostane!</a:t>
            </a:r>
            <a:endParaRPr lang="en-US" sz="2400" dirty="0" smtClean="0"/>
          </a:p>
          <a:p>
            <a:pPr marL="685800" lvl="2" eaLnBrk="1" fontAlgn="auto" hangingPunct="1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" dirty="0" smtClean="0"/>
          </a:p>
          <a:p>
            <a:pPr marL="0" lvl="0" indent="0">
              <a:buNone/>
            </a:pPr>
            <a:r>
              <a:rPr lang="cs-CZ" b="1" dirty="0" smtClean="0"/>
              <a:t>Chybné reakce vedoucí ke stigmatu</a:t>
            </a:r>
            <a:endParaRPr lang="en-US" b="1" dirty="0" smtClean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u="sng" dirty="0" smtClean="0"/>
              <a:t>ze strany školy</a:t>
            </a:r>
            <a:r>
              <a:rPr lang="cs-CZ" sz="2400" dirty="0"/>
              <a:t>: vyčlenění dítěte z aktivit</a:t>
            </a:r>
            <a:endParaRPr lang="cs-CZ" sz="2400" dirty="0" smtClean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u="sng" dirty="0" smtClean="0"/>
              <a:t>ze strany rodičů</a:t>
            </a:r>
            <a:r>
              <a:rPr lang="cs-CZ" sz="2400" dirty="0" smtClean="0"/>
              <a:t>: snaha </a:t>
            </a:r>
            <a:r>
              <a:rPr lang="cs-CZ" sz="2400" dirty="0"/>
              <a:t>diagnózu před školou </a:t>
            </a:r>
            <a:r>
              <a:rPr lang="cs-CZ" sz="2400" dirty="0" smtClean="0"/>
              <a:t>zatajit </a:t>
            </a:r>
            <a:r>
              <a:rPr lang="cs-CZ" sz="2400" dirty="0"/>
              <a:t>ze strachu z </a:t>
            </a:r>
            <a:r>
              <a:rPr lang="cs-CZ" sz="2400" dirty="0" smtClean="0"/>
              <a:t>odmítnutí</a:t>
            </a:r>
          </a:p>
          <a:p>
            <a:pPr marL="800100" lvl="2" indent="-342900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pocit </a:t>
            </a:r>
            <a:r>
              <a:rPr lang="cs-CZ" sz="2400" b="1" dirty="0">
                <a:solidFill>
                  <a:srgbClr val="FF0000"/>
                </a:solidFill>
              </a:rPr>
              <a:t>„jinakosti“, </a:t>
            </a:r>
            <a:r>
              <a:rPr lang="cs-CZ" sz="2400" b="1" dirty="0" smtClean="0">
                <a:solidFill>
                  <a:srgbClr val="FF0000"/>
                </a:solidFill>
              </a:rPr>
              <a:t>nízké sebevědomí, izolace </a:t>
            </a:r>
            <a:endParaRPr lang="en-US" sz="200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Gambar Emotikon Sedih PNG | Vektor Dan Fail PSD | Muat Turun Percuma Di 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71" y="5992711"/>
            <a:ext cx="717008" cy="7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61713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Jak stigma ve škole zmírnit</a:t>
            </a:r>
            <a:endParaRPr lang="en-US" altLang="cs-CZ" dirty="0" smtClean="0"/>
          </a:p>
        </p:txBody>
      </p:sp>
      <p:sp>
        <p:nvSpPr>
          <p:cNvPr id="5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005"/>
            <a:ext cx="11036968" cy="5673995"/>
          </a:xfrm>
        </p:spPr>
        <p:txBody>
          <a:bodyPr rtlCol="0"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b="1" dirty="0" smtClean="0"/>
              <a:t>Informovanost, vzdělávání</a:t>
            </a:r>
            <a:endParaRPr lang="en-US" b="1" dirty="0"/>
          </a:p>
          <a:p>
            <a:pPr marL="800100" lvl="2" indent="-342900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Metodický pokyn</a:t>
            </a:r>
          </a:p>
          <a:p>
            <a:pPr marL="800100" lvl="2" indent="-342900" eaLnBrk="1" fontAlgn="auto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vzdělávací kurzy </a:t>
            </a:r>
            <a:r>
              <a:rPr lang="cs-CZ" sz="2200" dirty="0" smtClean="0"/>
              <a:t>(např. Epilepsie, škola a sport)</a:t>
            </a:r>
            <a:endParaRPr lang="cs-CZ" sz="2200" dirty="0"/>
          </a:p>
          <a:p>
            <a:pPr marL="457200" lvl="2" indent="0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sz="100" dirty="0" smtClean="0"/>
          </a:p>
          <a:p>
            <a:pPr marL="0" lvl="0" indent="0">
              <a:buNone/>
            </a:pPr>
            <a:r>
              <a:rPr lang="cs-CZ" b="1" dirty="0"/>
              <a:t>Začlenění do aktivit</a:t>
            </a:r>
            <a:endParaRPr lang="en-US" b="1" dirty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/>
              <a:t>většina dětí s epilepsií se může </a:t>
            </a:r>
            <a:r>
              <a:rPr lang="cs-CZ" sz="2400" b="1" dirty="0">
                <a:solidFill>
                  <a:srgbClr val="FF0000"/>
                </a:solidFill>
              </a:rPr>
              <a:t>účastnit všech aktivit </a:t>
            </a:r>
            <a:r>
              <a:rPr lang="cs-CZ" sz="2400" dirty="0"/>
              <a:t>jako jejich spolužáci!</a:t>
            </a:r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/>
              <a:t>pokud je potřeba úprava, má být součástí </a:t>
            </a:r>
            <a:r>
              <a:rPr lang="cs-CZ" sz="2400" b="1" dirty="0">
                <a:solidFill>
                  <a:srgbClr val="FF0000"/>
                </a:solidFill>
              </a:rPr>
              <a:t>individuálního plánu </a:t>
            </a:r>
            <a:r>
              <a:rPr lang="cs-CZ" sz="2400" b="1" dirty="0" smtClean="0">
                <a:solidFill>
                  <a:srgbClr val="FF0000"/>
                </a:solidFill>
              </a:rPr>
              <a:t>podpory</a:t>
            </a:r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sz="500" b="1" i="1" dirty="0"/>
          </a:p>
          <a:p>
            <a:pPr marL="0" lvl="2" indent="0">
              <a:spcBef>
                <a:spcPts val="1000"/>
              </a:spcBef>
              <a:buNone/>
              <a:defRPr/>
            </a:pPr>
            <a:r>
              <a:rPr lang="cs-CZ" sz="2800" b="1" dirty="0" smtClean="0"/>
              <a:t>Citlivý </a:t>
            </a:r>
            <a:r>
              <a:rPr lang="cs-CZ" sz="2800" b="1" dirty="0"/>
              <a:t>přístup učitelů</a:t>
            </a:r>
            <a:endParaRPr lang="en-US" sz="2800" b="1" dirty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/>
              <a:t>práce se </a:t>
            </a:r>
            <a:r>
              <a:rPr lang="cs-CZ" sz="2400" b="1" dirty="0" smtClean="0">
                <a:solidFill>
                  <a:srgbClr val="FF0000"/>
                </a:solidFill>
              </a:rPr>
              <a:t>spolužáky</a:t>
            </a:r>
            <a:r>
              <a:rPr lang="cs-CZ" sz="2400" dirty="0" smtClean="0"/>
              <a:t> </a:t>
            </a:r>
            <a:r>
              <a:rPr lang="cs-CZ" sz="2200" dirty="0"/>
              <a:t>(nemocné dítě jako součást kolektivu, ne „někdo jiný“)</a:t>
            </a:r>
            <a:endParaRPr lang="cs-CZ" sz="2200" dirty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dirty="0"/>
              <a:t>zohlednění při absencích, únavě, dočasně sníženém výkonu</a:t>
            </a:r>
            <a:r>
              <a:rPr lang="cs-CZ" sz="2400" dirty="0" smtClean="0"/>
              <a:t>…</a:t>
            </a:r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500" b="1" i="1" dirty="0"/>
          </a:p>
          <a:p>
            <a:pPr marL="0" indent="0">
              <a:buNone/>
              <a:defRPr/>
            </a:pPr>
            <a:r>
              <a:rPr lang="cs-CZ" b="1" dirty="0" smtClean="0"/>
              <a:t>Otevřená komunikace</a:t>
            </a:r>
            <a:endParaRPr lang="en-US" b="1" dirty="0"/>
          </a:p>
          <a:p>
            <a:pPr marL="685800" lvl="2" eaLnBrk="1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transparentní </a:t>
            </a:r>
            <a:r>
              <a:rPr lang="cs-CZ" sz="2400" b="1" dirty="0">
                <a:solidFill>
                  <a:srgbClr val="FF0000"/>
                </a:solidFill>
              </a:rPr>
              <a:t>domluva </a:t>
            </a:r>
            <a:r>
              <a:rPr lang="cs-CZ" sz="2400" dirty="0"/>
              <a:t>mezi </a:t>
            </a:r>
            <a:r>
              <a:rPr lang="cs-CZ" sz="2400" dirty="0" smtClean="0"/>
              <a:t>dítětem, rodiči, učitelem,                                                ošetřujícím lékařem – </a:t>
            </a:r>
            <a:r>
              <a:rPr lang="cs-CZ" sz="2400" dirty="0"/>
              <a:t>bez zatajování diagnózy!</a:t>
            </a:r>
            <a:endParaRPr lang="en-US" sz="2400" dirty="0" smtClean="0"/>
          </a:p>
          <a:p>
            <a:pPr marL="685800" lvl="2" eaLnBrk="1" fontAlgn="auto" hangingPunct="1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" dirty="0" smtClean="0"/>
          </a:p>
        </p:txBody>
      </p:sp>
    </p:spTree>
    <p:extLst>
      <p:ext uri="{BB962C8B-B14F-4D97-AF65-F5344CB8AC3E}">
        <p14:creationId xmlns:p14="http://schemas.microsoft.com/office/powerpoint/2010/main" val="30164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61713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Principy zdravotní podpory dětí s epilepsií</a:t>
            </a:r>
            <a:endParaRPr lang="en-US" altLang="cs-CZ" dirty="0" smtClean="0"/>
          </a:p>
        </p:txBody>
      </p:sp>
      <p:sp>
        <p:nvSpPr>
          <p:cNvPr id="5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308"/>
            <a:ext cx="11036968" cy="4127158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Dohled </a:t>
            </a:r>
            <a:r>
              <a:rPr lang="cs-CZ" dirty="0" smtClean="0"/>
              <a:t>na dítě v </a:t>
            </a:r>
            <a:r>
              <a:rPr lang="cs-CZ" dirty="0"/>
              <a:t>běžném prostředí a </a:t>
            </a:r>
            <a:r>
              <a:rPr lang="cs-CZ" b="1" dirty="0">
                <a:solidFill>
                  <a:srgbClr val="FF0000"/>
                </a:solidFill>
              </a:rPr>
              <a:t>znalost plánu </a:t>
            </a:r>
            <a:r>
              <a:rPr lang="cs-CZ" b="1" dirty="0">
                <a:solidFill>
                  <a:srgbClr val="FF0000"/>
                </a:solidFill>
              </a:rPr>
              <a:t>podpory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Dohled nad </a:t>
            </a:r>
            <a:r>
              <a:rPr lang="cs-CZ" b="1" dirty="0">
                <a:solidFill>
                  <a:srgbClr val="FF0000"/>
                </a:solidFill>
              </a:rPr>
              <a:t>podáním léků </a:t>
            </a:r>
            <a:r>
              <a:rPr lang="cs-CZ" dirty="0"/>
              <a:t>podle dohody s rodiči a </a:t>
            </a:r>
            <a:r>
              <a:rPr lang="cs-CZ" dirty="0" smtClean="0"/>
              <a:t>lékařem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Poskytnutí </a:t>
            </a:r>
            <a:r>
              <a:rPr lang="cs-CZ" b="1" dirty="0">
                <a:solidFill>
                  <a:srgbClr val="FF0000"/>
                </a:solidFill>
              </a:rPr>
              <a:t>první pomoci </a:t>
            </a:r>
            <a:r>
              <a:rPr lang="cs-CZ" dirty="0"/>
              <a:t>při </a:t>
            </a:r>
            <a:r>
              <a:rPr lang="cs-CZ" dirty="0" smtClean="0"/>
              <a:t>záchvatu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 případě potřeby </a:t>
            </a:r>
            <a:r>
              <a:rPr lang="cs-CZ" b="1" dirty="0">
                <a:solidFill>
                  <a:srgbClr val="FF0000"/>
                </a:solidFill>
              </a:rPr>
              <a:t>použití záchranné medikace</a:t>
            </a:r>
          </a:p>
        </p:txBody>
      </p:sp>
      <p:pic>
        <p:nvPicPr>
          <p:cNvPr id="2052" name="Picture 4" descr="Ministerstvo zdravotnictví České republiky | Prag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 b="26033"/>
          <a:stretch/>
        </p:blipFill>
        <p:spPr bwMode="auto">
          <a:xfrm>
            <a:off x="9601200" y="4763733"/>
            <a:ext cx="2273967" cy="11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ŠMT_logo_text, MŠMT Č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414177"/>
            <a:ext cx="2398712" cy="11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2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61713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První pomoc při epileptickém záchvatu</a:t>
            </a:r>
            <a:endParaRPr lang="en-US" altLang="cs-CZ" dirty="0" smtClean="0"/>
          </a:p>
        </p:txBody>
      </p:sp>
      <p:sp>
        <p:nvSpPr>
          <p:cNvPr id="7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219"/>
            <a:ext cx="11036968" cy="5414500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Stačí několik jednoduchých pravidel!</a:t>
            </a:r>
            <a:endParaRPr lang="en-US" b="1" dirty="0"/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dirty="0" smtClean="0"/>
              <a:t>zachovat </a:t>
            </a:r>
            <a:r>
              <a:rPr lang="cs-CZ" sz="2600" b="1" dirty="0" smtClean="0">
                <a:solidFill>
                  <a:srgbClr val="FF0000"/>
                </a:solidFill>
              </a:rPr>
              <a:t>klid</a:t>
            </a:r>
            <a:endParaRPr lang="cs-CZ" sz="2600" b="1" dirty="0">
              <a:solidFill>
                <a:srgbClr val="FF0000"/>
              </a:solidFill>
            </a:endParaRPr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dirty="0" smtClean="0"/>
              <a:t>zajistit </a:t>
            </a:r>
            <a:r>
              <a:rPr lang="cs-CZ" sz="2600" b="1" dirty="0">
                <a:solidFill>
                  <a:srgbClr val="FF0000"/>
                </a:solidFill>
              </a:rPr>
              <a:t>bezpečí</a:t>
            </a:r>
            <a:r>
              <a:rPr lang="cs-CZ" sz="2600" dirty="0" smtClean="0"/>
              <a:t>: např. odstranit </a:t>
            </a:r>
            <a:r>
              <a:rPr lang="cs-CZ" sz="2600" dirty="0"/>
              <a:t>předměty, které </a:t>
            </a:r>
            <a:r>
              <a:rPr lang="cs-CZ" sz="2600" dirty="0" smtClean="0"/>
              <a:t>mohou </a:t>
            </a:r>
            <a:r>
              <a:rPr lang="cs-CZ" sz="2600" dirty="0"/>
              <a:t>způsobit </a:t>
            </a:r>
            <a:r>
              <a:rPr lang="cs-CZ" sz="2600" dirty="0" smtClean="0"/>
              <a:t>poranění</a:t>
            </a:r>
            <a:endParaRPr lang="cs-CZ" sz="2600" dirty="0"/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b="1" dirty="0">
                <a:solidFill>
                  <a:srgbClr val="FF0000"/>
                </a:solidFill>
              </a:rPr>
              <a:t>nebránit</a:t>
            </a:r>
            <a:r>
              <a:rPr lang="cs-CZ" sz="2600" dirty="0" smtClean="0"/>
              <a:t> záškubům, nerozevírat ústa ani </a:t>
            </a:r>
            <a:r>
              <a:rPr lang="cs-CZ" sz="2600" dirty="0"/>
              <a:t>do nich </a:t>
            </a:r>
            <a:r>
              <a:rPr lang="cs-CZ" sz="2600" dirty="0" smtClean="0"/>
              <a:t>nic nevkládat</a:t>
            </a:r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dirty="0"/>
              <a:t>po </a:t>
            </a:r>
            <a:r>
              <a:rPr lang="cs-CZ" sz="2600" dirty="0" smtClean="0"/>
              <a:t>záchvatu </a:t>
            </a:r>
            <a:r>
              <a:rPr lang="cs-CZ" sz="2600" b="1" dirty="0">
                <a:solidFill>
                  <a:srgbClr val="FF0000"/>
                </a:solidFill>
              </a:rPr>
              <a:t>zotavovací </a:t>
            </a:r>
            <a:r>
              <a:rPr lang="cs-CZ" sz="2600" b="1" dirty="0">
                <a:solidFill>
                  <a:srgbClr val="FF0000"/>
                </a:solidFill>
              </a:rPr>
              <a:t>poloha</a:t>
            </a:r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dirty="0" smtClean="0"/>
              <a:t>při slinění/zvracení otočit </a:t>
            </a:r>
            <a:r>
              <a:rPr lang="cs-CZ" sz="2600" dirty="0"/>
              <a:t>hlavu na </a:t>
            </a:r>
            <a:r>
              <a:rPr lang="cs-CZ" sz="2600" dirty="0" smtClean="0"/>
              <a:t>stranu</a:t>
            </a:r>
            <a:endParaRPr lang="cs-CZ" sz="2600" dirty="0"/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dirty="0" smtClean="0"/>
              <a:t>kontrola, </a:t>
            </a:r>
            <a:r>
              <a:rPr lang="cs-CZ" sz="2600" dirty="0"/>
              <a:t>že nedošlo k </a:t>
            </a:r>
            <a:r>
              <a:rPr lang="cs-CZ" sz="2600" b="1" dirty="0">
                <a:solidFill>
                  <a:srgbClr val="FF0000"/>
                </a:solidFill>
              </a:rPr>
              <a:t>poranění</a:t>
            </a:r>
            <a:r>
              <a:rPr lang="cs-CZ" sz="2600" dirty="0"/>
              <a:t> </a:t>
            </a:r>
            <a:r>
              <a:rPr lang="cs-CZ" sz="2600" dirty="0" smtClean="0"/>
              <a:t>(např. jazyka)</a:t>
            </a:r>
            <a:endParaRPr lang="cs-CZ" sz="2600" dirty="0"/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b="1" dirty="0">
                <a:solidFill>
                  <a:srgbClr val="FF0000"/>
                </a:solidFill>
              </a:rPr>
              <a:t>ZZS </a:t>
            </a:r>
            <a:r>
              <a:rPr lang="cs-CZ" sz="2800" dirty="0" smtClean="0"/>
              <a:t>volat pouze </a:t>
            </a:r>
            <a:r>
              <a:rPr lang="cs-CZ" sz="2800" dirty="0"/>
              <a:t>v odůvodněných </a:t>
            </a:r>
            <a:r>
              <a:rPr lang="cs-CZ" sz="2800" dirty="0" smtClean="0"/>
              <a:t>případech</a:t>
            </a:r>
            <a:endParaRPr lang="cs-CZ" sz="2600" dirty="0"/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600" dirty="0" smtClean="0"/>
              <a:t>po </a:t>
            </a:r>
            <a:r>
              <a:rPr lang="cs-CZ" sz="2600" dirty="0"/>
              <a:t>záchvatu </a:t>
            </a:r>
            <a:r>
              <a:rPr lang="cs-CZ" sz="2600" b="1" dirty="0">
                <a:solidFill>
                  <a:srgbClr val="FF0000"/>
                </a:solidFill>
              </a:rPr>
              <a:t>informujte</a:t>
            </a:r>
            <a:r>
              <a:rPr lang="cs-CZ" sz="2600" dirty="0"/>
              <a:t> zákonného </a:t>
            </a:r>
            <a:r>
              <a:rPr lang="cs-CZ" sz="2600" dirty="0" smtClean="0"/>
              <a:t>zástupce</a:t>
            </a:r>
            <a:endParaRPr lang="en-US" sz="2600" dirty="0"/>
          </a:p>
          <a:p>
            <a:pPr marL="685800" lvl="2" eaLnBrk="1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893" y="4611543"/>
            <a:ext cx="4160108" cy="224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61713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Kdy volat </a:t>
            </a:r>
            <a:r>
              <a:rPr lang="cs-CZ" dirty="0"/>
              <a:t>zdravotnickou záchrannou službu </a:t>
            </a:r>
            <a:endParaRPr lang="en-US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189" y="4930346"/>
            <a:ext cx="4356811" cy="1927654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40495" y="1569307"/>
            <a:ext cx="11036968" cy="5016843"/>
          </a:xfrm>
        </p:spPr>
        <p:txBody>
          <a:bodyPr rtlCol="0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jedná </a:t>
            </a:r>
            <a:r>
              <a:rPr lang="cs-CZ" dirty="0"/>
              <a:t>se o </a:t>
            </a:r>
            <a:r>
              <a:rPr lang="cs-CZ" b="1" dirty="0">
                <a:solidFill>
                  <a:srgbClr val="FF0000"/>
                </a:solidFill>
              </a:rPr>
              <a:t>první záchvat </a:t>
            </a:r>
            <a:r>
              <a:rPr lang="cs-CZ" sz="2400" dirty="0" smtClean="0"/>
              <a:t>(nebo </a:t>
            </a:r>
            <a:r>
              <a:rPr lang="cs-CZ" sz="2400" dirty="0"/>
              <a:t>škola nemá informaci, že by dítě </a:t>
            </a:r>
            <a:r>
              <a:rPr lang="cs-CZ" sz="2400" dirty="0" smtClean="0"/>
              <a:t>mělo epilepsii)</a:t>
            </a:r>
          </a:p>
          <a:p>
            <a:pPr marL="514350" lvl="0" indent="-514350">
              <a:buFont typeface="+mj-lt"/>
              <a:buAutoNum type="arabicPeriod"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jde </a:t>
            </a:r>
            <a:r>
              <a:rPr lang="cs-CZ" dirty="0"/>
              <a:t>o </a:t>
            </a:r>
            <a:r>
              <a:rPr lang="cs-CZ" b="1" dirty="0">
                <a:solidFill>
                  <a:srgbClr val="FF0000"/>
                </a:solidFill>
              </a:rPr>
              <a:t>kumulaci </a:t>
            </a:r>
            <a:r>
              <a:rPr lang="cs-CZ" sz="2400" dirty="0"/>
              <a:t>(nakupení) </a:t>
            </a:r>
            <a:r>
              <a:rPr lang="cs-CZ" dirty="0"/>
              <a:t>více záchvatů, která není </a:t>
            </a:r>
            <a:r>
              <a:rPr lang="cs-CZ" dirty="0" smtClean="0"/>
              <a:t>u dítěte obvyklá</a:t>
            </a:r>
          </a:p>
          <a:p>
            <a:pPr marL="514350" lvl="0" indent="-514350">
              <a:buFont typeface="+mj-lt"/>
              <a:buAutoNum type="arabicPeriod"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není </a:t>
            </a:r>
            <a:r>
              <a:rPr lang="cs-CZ" dirty="0"/>
              <a:t>k dispozici záchranná medikace a záchvat přechází </a:t>
            </a:r>
            <a:r>
              <a:rPr lang="cs-CZ" dirty="0" smtClean="0"/>
              <a:t>                                 ve </a:t>
            </a:r>
            <a:r>
              <a:rPr lang="cs-CZ" b="1" dirty="0">
                <a:solidFill>
                  <a:srgbClr val="FF0000"/>
                </a:solidFill>
              </a:rPr>
              <a:t>status </a:t>
            </a:r>
            <a:r>
              <a:rPr lang="cs-CZ" b="1" dirty="0" err="1">
                <a:solidFill>
                  <a:srgbClr val="FF0000"/>
                </a:solidFill>
              </a:rPr>
              <a:t>epilepticus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/>
              <a:t>záchvat trvá déle než 5 </a:t>
            </a:r>
            <a:r>
              <a:rPr lang="cs-CZ" sz="2400" dirty="0"/>
              <a:t>min. </a:t>
            </a:r>
            <a:r>
              <a:rPr lang="cs-CZ" sz="2400" dirty="0"/>
              <a:t>nebo se záchvaty </a:t>
            </a:r>
            <a:r>
              <a:rPr lang="cs-CZ" sz="2400" dirty="0" smtClean="0"/>
              <a:t>                   opakují bez </a:t>
            </a:r>
            <a:r>
              <a:rPr lang="cs-CZ" sz="2400" dirty="0"/>
              <a:t>plného návratu </a:t>
            </a:r>
            <a:r>
              <a:rPr lang="cs-CZ" sz="2400" dirty="0"/>
              <a:t>vědomí)</a:t>
            </a:r>
          </a:p>
          <a:p>
            <a:pPr marL="514350" lvl="0" indent="-514350">
              <a:buFont typeface="+mj-lt"/>
              <a:buAutoNum type="arabicPeriod"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 smtClean="0"/>
              <a:t>přetrvává </a:t>
            </a:r>
            <a:r>
              <a:rPr lang="cs-CZ" b="1" dirty="0">
                <a:solidFill>
                  <a:srgbClr val="FF0000"/>
                </a:solidFill>
              </a:rPr>
              <a:t>dezorientace</a:t>
            </a:r>
            <a:r>
              <a:rPr lang="cs-CZ" dirty="0"/>
              <a:t> nebo došlo k </a:t>
            </a:r>
            <a:r>
              <a:rPr lang="cs-CZ" b="1" dirty="0">
                <a:solidFill>
                  <a:srgbClr val="FF0000"/>
                </a:solidFill>
              </a:rPr>
              <a:t>poranění</a:t>
            </a:r>
          </a:p>
        </p:txBody>
      </p:sp>
    </p:spTree>
    <p:extLst>
      <p:ext uri="{BB962C8B-B14F-4D97-AF65-F5344CB8AC3E}">
        <p14:creationId xmlns:p14="http://schemas.microsoft.com/office/powerpoint/2010/main" val="36368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838199" y="338138"/>
            <a:ext cx="11161713" cy="927100"/>
          </a:xfrm>
        </p:spPr>
        <p:txBody>
          <a:bodyPr/>
          <a:lstStyle/>
          <a:p>
            <a:pPr eaLnBrk="1" hangingPunct="1"/>
            <a:r>
              <a:rPr lang="cs-CZ" dirty="0" smtClean="0"/>
              <a:t>SOS medikace a REST koncept</a:t>
            </a:r>
            <a:endParaRPr lang="en-US" altLang="cs-CZ" dirty="0" smtClean="0"/>
          </a:p>
        </p:txBody>
      </p:sp>
      <p:sp>
        <p:nvSpPr>
          <p:cNvPr id="8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40495" y="1445737"/>
            <a:ext cx="11036968" cy="5016843"/>
          </a:xfrm>
        </p:spPr>
        <p:txBody>
          <a:bodyPr rtlCol="0">
            <a:normAutofit/>
          </a:bodyPr>
          <a:lstStyle/>
          <a:p>
            <a:r>
              <a:rPr lang="cs-CZ" dirty="0"/>
              <a:t>pokud záchvat s křečemi a poruchou vědomí trvá déle než 2-5 minut,         je pravděpodobnost jeho přetrvání nad 30 minut více než 70 </a:t>
            </a:r>
            <a:r>
              <a:rPr lang="cs-CZ" dirty="0" smtClean="0"/>
              <a:t>%!</a:t>
            </a:r>
          </a:p>
          <a:p>
            <a:endParaRPr lang="cs-CZ" sz="1200" dirty="0"/>
          </a:p>
          <a:p>
            <a:r>
              <a:rPr lang="cs-CZ" b="1" dirty="0" smtClean="0">
                <a:solidFill>
                  <a:srgbClr val="FF0000"/>
                </a:solidFill>
              </a:rPr>
              <a:t>REST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= </a:t>
            </a:r>
            <a:r>
              <a:rPr lang="cs-CZ" dirty="0"/>
              <a:t>včasné zastavení záchvatu před příchodem </a:t>
            </a:r>
            <a:r>
              <a:rPr lang="cs-CZ" dirty="0"/>
              <a:t>ZZS</a:t>
            </a:r>
          </a:p>
          <a:p>
            <a:endParaRPr lang="cs-CZ" sz="1200" dirty="0"/>
          </a:p>
          <a:p>
            <a:r>
              <a:rPr lang="cs-CZ" dirty="0" smtClean="0"/>
              <a:t>bukální midazolam: podání do úst, </a:t>
            </a:r>
            <a:r>
              <a:rPr lang="cs-CZ" b="1" dirty="0">
                <a:solidFill>
                  <a:srgbClr val="FF0000"/>
                </a:solidFill>
              </a:rPr>
              <a:t>zvládne </a:t>
            </a:r>
            <a:r>
              <a:rPr lang="cs-CZ" b="1" dirty="0">
                <a:solidFill>
                  <a:srgbClr val="FF0000"/>
                </a:solidFill>
              </a:rPr>
              <a:t>každý </a:t>
            </a:r>
            <a:r>
              <a:rPr lang="cs-CZ" b="1" dirty="0">
                <a:solidFill>
                  <a:srgbClr val="FF0000"/>
                </a:solidFill>
              </a:rPr>
              <a:t>laik</a:t>
            </a:r>
          </a:p>
          <a:p>
            <a:endParaRPr lang="cs-CZ" sz="1200" dirty="0"/>
          </a:p>
          <a:p>
            <a:r>
              <a:rPr lang="cs-CZ" dirty="0"/>
              <a:t>rychlý účinek, </a:t>
            </a:r>
            <a:r>
              <a:rPr lang="cs-CZ" b="1" dirty="0">
                <a:solidFill>
                  <a:srgbClr val="FF0000"/>
                </a:solidFill>
              </a:rPr>
              <a:t>minimální rizika</a:t>
            </a:r>
          </a:p>
        </p:txBody>
      </p:sp>
      <p:pic>
        <p:nvPicPr>
          <p:cNvPr id="6146" name="Picture 2" descr="Epilepsy Disease Education | UCBCOMPASS®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368" r="3172" b="6875"/>
          <a:stretch/>
        </p:blipFill>
        <p:spPr bwMode="auto">
          <a:xfrm>
            <a:off x="356288" y="5041233"/>
            <a:ext cx="4554715" cy="18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nexo 2. COMO ADMINISTRAR BUCCOLAM Indicaciones terapéuticas Tratamiento de  las crisis convulsivas agudas y prolongadas en 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69" y="5041232"/>
            <a:ext cx="3369276" cy="18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uccol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60" y="5027600"/>
            <a:ext cx="3279467" cy="18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40495" y="1445737"/>
            <a:ext cx="11036968" cy="5016843"/>
          </a:xfrm>
        </p:spPr>
        <p:txBody>
          <a:bodyPr rtlCol="0">
            <a:normAutofit/>
          </a:bodyPr>
          <a:lstStyle/>
          <a:p>
            <a:r>
              <a:rPr lang="cs-CZ" dirty="0" smtClean="0"/>
              <a:t>popis </a:t>
            </a:r>
            <a:r>
              <a:rPr lang="cs-CZ" dirty="0"/>
              <a:t>typických projevů a </a:t>
            </a:r>
            <a:r>
              <a:rPr lang="cs-CZ" b="1" dirty="0">
                <a:solidFill>
                  <a:srgbClr val="FF0000"/>
                </a:solidFill>
              </a:rPr>
              <a:t>průběhu </a:t>
            </a:r>
            <a:r>
              <a:rPr lang="cs-CZ" b="1" dirty="0" smtClean="0">
                <a:solidFill>
                  <a:srgbClr val="FF0000"/>
                </a:solidFill>
              </a:rPr>
              <a:t>záchvatů </a:t>
            </a:r>
            <a:r>
              <a:rPr lang="cs-CZ" dirty="0" smtClean="0"/>
              <a:t>u konkrétního dítěte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postup </a:t>
            </a:r>
            <a:r>
              <a:rPr lang="cs-CZ" b="1" dirty="0">
                <a:solidFill>
                  <a:srgbClr val="FF0000"/>
                </a:solidFill>
              </a:rPr>
              <a:t>při záchvatu</a:t>
            </a:r>
            <a:r>
              <a:rPr lang="cs-CZ" dirty="0"/>
              <a:t>, včetně </a:t>
            </a:r>
            <a:r>
              <a:rPr lang="cs-CZ" dirty="0" smtClean="0"/>
              <a:t>event. doporučení podání </a:t>
            </a:r>
            <a:r>
              <a:rPr lang="cs-CZ" b="1" dirty="0">
                <a:solidFill>
                  <a:srgbClr val="FF0000"/>
                </a:solidFill>
              </a:rPr>
              <a:t>SOS medikace</a:t>
            </a:r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podpora </a:t>
            </a:r>
            <a:r>
              <a:rPr lang="cs-CZ" b="1" dirty="0" smtClean="0">
                <a:solidFill>
                  <a:srgbClr val="FF0000"/>
                </a:solidFill>
              </a:rPr>
              <a:t>při </a:t>
            </a:r>
            <a:r>
              <a:rPr lang="cs-CZ" b="1" dirty="0">
                <a:solidFill>
                  <a:srgbClr val="FF0000"/>
                </a:solidFill>
              </a:rPr>
              <a:t>výuce </a:t>
            </a:r>
            <a:r>
              <a:rPr lang="cs-CZ" sz="2400" dirty="0" smtClean="0"/>
              <a:t>(individuální plán, </a:t>
            </a:r>
            <a:r>
              <a:rPr lang="cs-CZ" sz="2400" dirty="0"/>
              <a:t>činnosti vyžadující </a:t>
            </a:r>
            <a:r>
              <a:rPr lang="cs-CZ" sz="2400" dirty="0" smtClean="0"/>
              <a:t>pozornost…)</a:t>
            </a:r>
          </a:p>
          <a:p>
            <a:endParaRPr lang="cs-CZ" dirty="0"/>
          </a:p>
          <a:p>
            <a:r>
              <a:rPr lang="cs-CZ" dirty="0" smtClean="0"/>
              <a:t>další specifická </a:t>
            </a:r>
            <a:r>
              <a:rPr lang="cs-CZ" dirty="0"/>
              <a:t>opatření </a:t>
            </a:r>
            <a:r>
              <a:rPr lang="cs-CZ" sz="2400" dirty="0"/>
              <a:t>(např. </a:t>
            </a:r>
            <a:r>
              <a:rPr lang="cs-CZ" sz="2400" dirty="0"/>
              <a:t>při TV</a:t>
            </a:r>
            <a:r>
              <a:rPr lang="cs-CZ" sz="2400" dirty="0"/>
              <a:t>, </a:t>
            </a:r>
            <a:r>
              <a:rPr lang="cs-CZ" sz="2400" dirty="0"/>
              <a:t>plavání…)</a:t>
            </a:r>
          </a:p>
          <a:p>
            <a:endParaRPr lang="cs-CZ" dirty="0"/>
          </a:p>
          <a:p>
            <a:r>
              <a:rPr lang="cs-CZ" dirty="0" smtClean="0"/>
              <a:t>kontakty </a:t>
            </a:r>
            <a:r>
              <a:rPr lang="cs-CZ" dirty="0"/>
              <a:t>na rodiče a ošetřujícího lékaře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podpory dítěte s epilepsií</a:t>
            </a:r>
            <a:endParaRPr lang="cs-CZ" dirty="0"/>
          </a:p>
        </p:txBody>
      </p:sp>
      <p:pic>
        <p:nvPicPr>
          <p:cNvPr id="10" name="Picture 4" descr="Ministerstvo zdravotnictví České republiky | Prag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 b="26033"/>
          <a:stretch/>
        </p:blipFill>
        <p:spPr bwMode="auto">
          <a:xfrm>
            <a:off x="9329350" y="5629106"/>
            <a:ext cx="2348113" cy="11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ŠMT_logo_text, MŠMT Č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50" y="4316222"/>
            <a:ext cx="2398712" cy="11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15900</TotalTime>
  <Words>545</Words>
  <Application>Microsoft Office PowerPoint</Application>
  <PresentationFormat>Širokoúhlá obrazovka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Motiv Office</vt:lpstr>
      <vt:lpstr>Problematika epilepsie ve školách: pohled dětského neurologa </vt:lpstr>
      <vt:lpstr>Děti s epilepsií v ČR</vt:lpstr>
      <vt:lpstr>Stigma epilepsie: hlavní příčiny</vt:lpstr>
      <vt:lpstr>Jak stigma ve škole zmírnit</vt:lpstr>
      <vt:lpstr>Principy zdravotní podpory dětí s epilepsií</vt:lpstr>
      <vt:lpstr>První pomoc při epileptickém záchvatu</vt:lpstr>
      <vt:lpstr>Kdy volat zdravotnickou záchrannou službu </vt:lpstr>
      <vt:lpstr>SOS medikace a REST koncept</vt:lpstr>
      <vt:lpstr>Plán podpory dítěte s epilepsií</vt:lpstr>
      <vt:lpstr>Nejdůležitější princip: KOMUNIKACE mezi dítětem, rodinou, školou a lékařem</vt:lpstr>
      <vt:lpstr>Poděkování pacientským organizacím!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 Vinšů</dc:creator>
  <cp:lastModifiedBy>Pavel Kršek</cp:lastModifiedBy>
  <cp:revision>883</cp:revision>
  <cp:lastPrinted>2018-03-12T16:32:20Z</cp:lastPrinted>
  <dcterms:created xsi:type="dcterms:W3CDTF">2018-03-05T11:03:15Z</dcterms:created>
  <dcterms:modified xsi:type="dcterms:W3CDTF">2025-09-28T16:08:52Z</dcterms:modified>
</cp:coreProperties>
</file>