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8" r:id="rId3"/>
    <p:sldId id="266" r:id="rId4"/>
    <p:sldId id="270" r:id="rId5"/>
    <p:sldId id="267" r:id="rId6"/>
    <p:sldId id="271" r:id="rId7"/>
    <p:sldId id="272" r:id="rId8"/>
    <p:sldId id="257" r:id="rId9"/>
    <p:sldId id="264" r:id="rId10"/>
    <p:sldId id="274" r:id="rId11"/>
    <p:sldId id="2147196679" r:id="rId12"/>
    <p:sldId id="2147196680" r:id="rId13"/>
    <p:sldId id="273" r:id="rId1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96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320A2F-DBB3-47B0-B7BA-FD7A1A69413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FF6B3AA-5A8C-4A40-A8D1-B446A28B3DC3}">
      <dgm:prSet/>
      <dgm:spPr/>
      <dgm:t>
        <a:bodyPr/>
        <a:lstStyle/>
        <a:p>
          <a:r>
            <a:rPr lang="cs-CZ" dirty="0"/>
            <a:t>Odbourávání stigmatizace a izolace cestou vzdělávání pedagogů i rodičů a dětí </a:t>
          </a:r>
          <a:endParaRPr lang="en-US" dirty="0"/>
        </a:p>
      </dgm:t>
    </dgm:pt>
    <dgm:pt modelId="{204A6FD5-6EFE-43FE-A78C-F9DE929A4739}" type="parTrans" cxnId="{7D65D08E-22A9-4C4E-9078-1C8FFB89B91F}">
      <dgm:prSet/>
      <dgm:spPr/>
      <dgm:t>
        <a:bodyPr/>
        <a:lstStyle/>
        <a:p>
          <a:endParaRPr lang="en-US"/>
        </a:p>
      </dgm:t>
    </dgm:pt>
    <dgm:pt modelId="{0ECF50B5-2695-49E3-B07E-F4B3D662522C}" type="sibTrans" cxnId="{7D65D08E-22A9-4C4E-9078-1C8FFB89B91F}">
      <dgm:prSet/>
      <dgm:spPr/>
      <dgm:t>
        <a:bodyPr/>
        <a:lstStyle/>
        <a:p>
          <a:endParaRPr lang="en-US"/>
        </a:p>
      </dgm:t>
    </dgm:pt>
    <dgm:pt modelId="{2C62B1D0-3599-487F-82D9-519D72A1CEFA}">
      <dgm:prSet/>
      <dgm:spPr/>
      <dgm:t>
        <a:bodyPr/>
        <a:lstStyle/>
        <a:p>
          <a:r>
            <a:rPr lang="cs-CZ" dirty="0"/>
            <a:t>Žitá zkušenost dětí školního věku, že epilepsie a epileptické záchvaty jsou zvládnutelné</a:t>
          </a:r>
          <a:endParaRPr lang="en-US" dirty="0"/>
        </a:p>
      </dgm:t>
    </dgm:pt>
    <dgm:pt modelId="{5046566B-E4C6-40A9-8F7E-BEE22E324B27}" type="parTrans" cxnId="{D74ABE38-73DF-4D19-833F-304B5FDAF1C1}">
      <dgm:prSet/>
      <dgm:spPr/>
      <dgm:t>
        <a:bodyPr/>
        <a:lstStyle/>
        <a:p>
          <a:endParaRPr lang="en-US"/>
        </a:p>
      </dgm:t>
    </dgm:pt>
    <dgm:pt modelId="{E1DD02C5-040F-409B-A638-5BCD7EC7FCE4}" type="sibTrans" cxnId="{D74ABE38-73DF-4D19-833F-304B5FDAF1C1}">
      <dgm:prSet/>
      <dgm:spPr/>
      <dgm:t>
        <a:bodyPr/>
        <a:lstStyle/>
        <a:p>
          <a:endParaRPr lang="en-US"/>
        </a:p>
      </dgm:t>
    </dgm:pt>
    <dgm:pt modelId="{8A18D847-2581-4861-89E6-49389FC07F79}">
      <dgm:prSet/>
      <dgm:spPr/>
      <dgm:t>
        <a:bodyPr/>
        <a:lstStyle/>
        <a:p>
          <a:r>
            <a:rPr lang="cs-CZ" dirty="0"/>
            <a:t>Bezpečné sociální prostředí i pro děti s epilepsií</a:t>
          </a:r>
          <a:endParaRPr lang="en-US" dirty="0"/>
        </a:p>
      </dgm:t>
    </dgm:pt>
    <dgm:pt modelId="{DF195F72-AF22-42A5-B5D4-C0A80ACEBBFC}" type="parTrans" cxnId="{70FD092F-B74A-43F7-9886-CE46459CA511}">
      <dgm:prSet/>
      <dgm:spPr/>
      <dgm:t>
        <a:bodyPr/>
        <a:lstStyle/>
        <a:p>
          <a:endParaRPr lang="en-US"/>
        </a:p>
      </dgm:t>
    </dgm:pt>
    <dgm:pt modelId="{259BE185-1B5B-4716-B245-C40CE4A45E27}" type="sibTrans" cxnId="{70FD092F-B74A-43F7-9886-CE46459CA511}">
      <dgm:prSet/>
      <dgm:spPr/>
      <dgm:t>
        <a:bodyPr/>
        <a:lstStyle/>
        <a:p>
          <a:endParaRPr lang="en-US"/>
        </a:p>
      </dgm:t>
    </dgm:pt>
    <dgm:pt modelId="{22CC4579-BBBE-4458-B264-95223BAC4E98}" type="pres">
      <dgm:prSet presAssocID="{EE320A2F-DBB3-47B0-B7BA-FD7A1A69413B}" presName="linear" presStyleCnt="0">
        <dgm:presLayoutVars>
          <dgm:animLvl val="lvl"/>
          <dgm:resizeHandles val="exact"/>
        </dgm:presLayoutVars>
      </dgm:prSet>
      <dgm:spPr/>
    </dgm:pt>
    <dgm:pt modelId="{0C088A45-5AE6-400A-97DD-35F14AB996DE}" type="pres">
      <dgm:prSet presAssocID="{FFF6B3AA-5A8C-4A40-A8D1-B446A28B3DC3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EF1407D6-0015-44DD-819E-83BAC2446F3B}" type="pres">
      <dgm:prSet presAssocID="{0ECF50B5-2695-49E3-B07E-F4B3D662522C}" presName="spacer" presStyleCnt="0"/>
      <dgm:spPr/>
    </dgm:pt>
    <dgm:pt modelId="{E641C2EE-9D55-4D6C-A6C9-5F62B0B3CDF5}" type="pres">
      <dgm:prSet presAssocID="{2C62B1D0-3599-487F-82D9-519D72A1CEF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4B1DA58D-1397-4A91-8D14-E609CEB2EFF9}" type="pres">
      <dgm:prSet presAssocID="{E1DD02C5-040F-409B-A638-5BCD7EC7FCE4}" presName="spacer" presStyleCnt="0"/>
      <dgm:spPr/>
    </dgm:pt>
    <dgm:pt modelId="{47AA5624-B6C5-49DF-9314-C195554A639B}" type="pres">
      <dgm:prSet presAssocID="{8A18D847-2581-4861-89E6-49389FC07F79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BAD9030A-A6CD-43A8-BB76-21BC295AB726}" type="presOf" srcId="{2C62B1D0-3599-487F-82D9-519D72A1CEFA}" destId="{E641C2EE-9D55-4D6C-A6C9-5F62B0B3CDF5}" srcOrd="0" destOrd="0" presId="urn:microsoft.com/office/officeart/2005/8/layout/vList2"/>
    <dgm:cxn modelId="{C8D28E2A-6269-43E9-A11D-7489AF803F2A}" type="presOf" srcId="{FFF6B3AA-5A8C-4A40-A8D1-B446A28B3DC3}" destId="{0C088A45-5AE6-400A-97DD-35F14AB996DE}" srcOrd="0" destOrd="0" presId="urn:microsoft.com/office/officeart/2005/8/layout/vList2"/>
    <dgm:cxn modelId="{70FD092F-B74A-43F7-9886-CE46459CA511}" srcId="{EE320A2F-DBB3-47B0-B7BA-FD7A1A69413B}" destId="{8A18D847-2581-4861-89E6-49389FC07F79}" srcOrd="2" destOrd="0" parTransId="{DF195F72-AF22-42A5-B5D4-C0A80ACEBBFC}" sibTransId="{259BE185-1B5B-4716-B245-C40CE4A45E27}"/>
    <dgm:cxn modelId="{D74ABE38-73DF-4D19-833F-304B5FDAF1C1}" srcId="{EE320A2F-DBB3-47B0-B7BA-FD7A1A69413B}" destId="{2C62B1D0-3599-487F-82D9-519D72A1CEFA}" srcOrd="1" destOrd="0" parTransId="{5046566B-E4C6-40A9-8F7E-BEE22E324B27}" sibTransId="{E1DD02C5-040F-409B-A638-5BCD7EC7FCE4}"/>
    <dgm:cxn modelId="{2BDC3E69-E588-46EE-93C8-26EB88637CE0}" type="presOf" srcId="{EE320A2F-DBB3-47B0-B7BA-FD7A1A69413B}" destId="{22CC4579-BBBE-4458-B264-95223BAC4E98}" srcOrd="0" destOrd="0" presId="urn:microsoft.com/office/officeart/2005/8/layout/vList2"/>
    <dgm:cxn modelId="{F1817950-2EA9-413E-BA4A-142252337727}" type="presOf" srcId="{8A18D847-2581-4861-89E6-49389FC07F79}" destId="{47AA5624-B6C5-49DF-9314-C195554A639B}" srcOrd="0" destOrd="0" presId="urn:microsoft.com/office/officeart/2005/8/layout/vList2"/>
    <dgm:cxn modelId="{7D65D08E-22A9-4C4E-9078-1C8FFB89B91F}" srcId="{EE320A2F-DBB3-47B0-B7BA-FD7A1A69413B}" destId="{FFF6B3AA-5A8C-4A40-A8D1-B446A28B3DC3}" srcOrd="0" destOrd="0" parTransId="{204A6FD5-6EFE-43FE-A78C-F9DE929A4739}" sibTransId="{0ECF50B5-2695-49E3-B07E-F4B3D662522C}"/>
    <dgm:cxn modelId="{609CBA1C-8036-42F8-A6D9-1B6E51FBB1B9}" type="presParOf" srcId="{22CC4579-BBBE-4458-B264-95223BAC4E98}" destId="{0C088A45-5AE6-400A-97DD-35F14AB996DE}" srcOrd="0" destOrd="0" presId="urn:microsoft.com/office/officeart/2005/8/layout/vList2"/>
    <dgm:cxn modelId="{1D02420E-60F9-4E0D-92A8-64D60EDE461F}" type="presParOf" srcId="{22CC4579-BBBE-4458-B264-95223BAC4E98}" destId="{EF1407D6-0015-44DD-819E-83BAC2446F3B}" srcOrd="1" destOrd="0" presId="urn:microsoft.com/office/officeart/2005/8/layout/vList2"/>
    <dgm:cxn modelId="{A7CE3F7B-B647-47F5-AFDD-000C0E9DA92B}" type="presParOf" srcId="{22CC4579-BBBE-4458-B264-95223BAC4E98}" destId="{E641C2EE-9D55-4D6C-A6C9-5F62B0B3CDF5}" srcOrd="2" destOrd="0" presId="urn:microsoft.com/office/officeart/2005/8/layout/vList2"/>
    <dgm:cxn modelId="{F439DFE5-DB99-4227-BE86-95B5B597EFD4}" type="presParOf" srcId="{22CC4579-BBBE-4458-B264-95223BAC4E98}" destId="{4B1DA58D-1397-4A91-8D14-E609CEB2EFF9}" srcOrd="3" destOrd="0" presId="urn:microsoft.com/office/officeart/2005/8/layout/vList2"/>
    <dgm:cxn modelId="{A9AA1ED1-EAE6-4EF1-A8C7-337D44E1C293}" type="presParOf" srcId="{22CC4579-BBBE-4458-B264-95223BAC4E98}" destId="{47AA5624-B6C5-49DF-9314-C195554A639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088A45-5AE6-400A-97DD-35F14AB996DE}">
      <dsp:nvSpPr>
        <dsp:cNvPr id="0" name=""/>
        <dsp:cNvSpPr/>
      </dsp:nvSpPr>
      <dsp:spPr>
        <a:xfrm>
          <a:off x="0" y="48969"/>
          <a:ext cx="10515600" cy="1352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400" kern="1200" dirty="0"/>
            <a:t>Odbourávání stigmatizace a izolace cestou vzdělávání pedagogů i rodičů a dětí </a:t>
          </a:r>
          <a:endParaRPr lang="en-US" sz="3400" kern="1200" dirty="0"/>
        </a:p>
      </dsp:txBody>
      <dsp:txXfrm>
        <a:off x="66025" y="114994"/>
        <a:ext cx="10383550" cy="1220470"/>
      </dsp:txXfrm>
    </dsp:sp>
    <dsp:sp modelId="{E641C2EE-9D55-4D6C-A6C9-5F62B0B3CDF5}">
      <dsp:nvSpPr>
        <dsp:cNvPr id="0" name=""/>
        <dsp:cNvSpPr/>
      </dsp:nvSpPr>
      <dsp:spPr>
        <a:xfrm>
          <a:off x="0" y="1499409"/>
          <a:ext cx="10515600" cy="1352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400" kern="1200" dirty="0"/>
            <a:t>Žitá zkušenost dětí školního věku, že epilepsie a epileptické záchvaty jsou zvládnutelné</a:t>
          </a:r>
          <a:endParaRPr lang="en-US" sz="3400" kern="1200" dirty="0"/>
        </a:p>
      </dsp:txBody>
      <dsp:txXfrm>
        <a:off x="66025" y="1565434"/>
        <a:ext cx="10383550" cy="1220470"/>
      </dsp:txXfrm>
    </dsp:sp>
    <dsp:sp modelId="{47AA5624-B6C5-49DF-9314-C195554A639B}">
      <dsp:nvSpPr>
        <dsp:cNvPr id="0" name=""/>
        <dsp:cNvSpPr/>
      </dsp:nvSpPr>
      <dsp:spPr>
        <a:xfrm>
          <a:off x="0" y="2949848"/>
          <a:ext cx="10515600" cy="1352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400" kern="1200" dirty="0"/>
            <a:t>Bezpečné sociální prostředí i pro děti s epilepsií</a:t>
          </a:r>
          <a:endParaRPr lang="en-US" sz="3400" kern="1200" dirty="0"/>
        </a:p>
      </dsp:txBody>
      <dsp:txXfrm>
        <a:off x="66025" y="3015873"/>
        <a:ext cx="10383550" cy="12204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40B3D2-1824-4C7E-A04B-FD2102E3F646}" type="datetimeFigureOut">
              <a:rPr lang="cs-CZ" smtClean="0"/>
              <a:t>30.09.2025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AB545C-BA58-42A3-B63B-07D4BEDE9F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6713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599A14-17FF-3FAA-E0CB-49825DF7F8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6F6E993-8C55-4D5B-8D57-D6BC8530E5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D857159-4FB8-D914-6D15-BCD252430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3CF72-AB1B-4CAE-A718-B5C37FD0F3A2}" type="datetime1">
              <a:rPr lang="cs-CZ" smtClean="0"/>
              <a:t>30.09.2025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3AB3B24-39D9-E5AB-8700-F9E5791B6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Pacientský hub 30. 9. 2025</a:t>
            </a: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AC3D434-4EF5-2C6F-2F54-8FD8E914A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C4AF9-D029-4D51-90A2-7381C65D18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1231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9B9B3F-C74D-F217-545C-FE834AC6E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EF9BA8F-36B2-9712-376D-0C971BA2AA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D764E99-0901-DC26-B823-D70E82EFE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44029-5475-476E-9F1E-61AC86A7B520}" type="datetime1">
              <a:rPr lang="cs-CZ" smtClean="0"/>
              <a:t>30.09.2025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9F23E69-7B82-FB50-CD66-9A4C26C88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Pacientský hub 30. 9. 2025</a:t>
            </a: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2F8B24F-60A7-B985-EA4B-F8AE12A33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C4AF9-D029-4D51-90A2-7381C65D18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1410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CD21C000-7135-C539-7853-7B40BC52D7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953FB98-7811-E998-A3CF-0698DAB74D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AE67A01-A3FD-10E5-917B-A5725CBA0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BE43A-2474-4D98-9AB7-015919555492}" type="datetime1">
              <a:rPr lang="cs-CZ" smtClean="0"/>
              <a:t>30.09.2025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3F15943-C44C-D252-73A0-9C5F71D74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Pacientský hub 30. 9. 2025</a:t>
            </a: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5D104E5-C8DA-35AD-3646-D79CAFCBF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C4AF9-D029-4D51-90A2-7381C65D18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6096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0E3C24-CACE-7E7F-87F1-B80340E0B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9B996F1-DAF0-0275-025B-B807B828ED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D4CA7E3-50FD-0661-33AE-4799542EB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D6260-F34C-4127-9F7C-558F39E5F214}" type="datetime1">
              <a:rPr lang="cs-CZ" smtClean="0"/>
              <a:t>30.09.2025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15DE627-5BE1-5C32-68B8-9C21BF12C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Pacientský hub 30. 9. 2025</a:t>
            </a: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CC99593-ACC6-4160-0B94-DDD271A1B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C4AF9-D029-4D51-90A2-7381C65D18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4600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D08271-8BBE-D2B7-CB53-3F75BF2C1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8E1B798-969B-C6C5-3389-F7F0726EA8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38F910E-35B0-DD4D-C259-F9BAD0F2C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FB59E-D185-4C1B-ACAB-C2FCF939316F}" type="datetime1">
              <a:rPr lang="cs-CZ" smtClean="0"/>
              <a:t>30.09.2025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395111C-7818-F037-8A46-E8E2E8F60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Pacientský hub 30. 9. 2025</a:t>
            </a: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C91E929-12EA-C0EB-FED8-AFE0F53DA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C4AF9-D029-4D51-90A2-7381C65D18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3151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A242F2-A0E7-011A-68DD-01A9125FC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C37B83D-E7B9-731A-6424-DDDB7111B2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8062280-F557-675B-437D-D27DEA6AB8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C8C7193-AED2-432A-3D6C-F4093027A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5C76F-9F84-4B63-AB0C-3ECD88F0B929}" type="datetime1">
              <a:rPr lang="cs-CZ" smtClean="0"/>
              <a:t>30.09.2025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EC7E46D-C1FE-C8C6-07E6-BACA7A5C0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Pacientský hub 30. 9. 2025</a:t>
            </a:r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07693D9-7DC2-083D-6D8A-0B9BC9C8C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C4AF9-D029-4D51-90A2-7381C65D18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3126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D5F80B-A250-AD09-434D-2AF5BC560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E2D4C02-ACA5-D247-E80F-84AD0F5459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919FA9C-8E43-7119-D476-1554A43904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87BBD074-0397-1206-70D8-1483903C6A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6E8FED10-5FBC-5CE1-CC58-FB4E85610E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5C2BD57B-25E3-ABE5-4563-4D2DB6AC1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8A299-B2C8-4416-B632-3028588EECEF}" type="datetime1">
              <a:rPr lang="cs-CZ" smtClean="0"/>
              <a:t>30.09.2025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4691EA38-24C7-DB8C-946C-864551E47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Pacientský hub 30. 9. 2025</a:t>
            </a:r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126D7A2D-9BC7-237A-625E-7A9DDCC5E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C4AF9-D029-4D51-90A2-7381C65D18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1786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14D4F8-ACBE-9943-D1C7-C1D4CE573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B08F6549-0199-B91C-8129-C9134E09D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0BEC6-9EED-49DD-A36E-60FF0C17851D}" type="datetime1">
              <a:rPr lang="cs-CZ" smtClean="0"/>
              <a:t>30.09.2025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09091CE-F6EE-7974-4A09-07ED500DD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Pacientský hub 30. 9. 2025</a:t>
            </a:r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C3A69E3-AE06-46B8-8674-936FBFC38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C4AF9-D029-4D51-90A2-7381C65D18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3021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9C632324-B8B9-FCB8-AD33-2BE5A02F3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79D9E-C508-48E3-AE9F-5E76581547B7}" type="datetime1">
              <a:rPr lang="cs-CZ" smtClean="0"/>
              <a:t>30.09.2025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59F48C2E-05AF-B566-08BF-3CB787F97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Pacientský hub 30. 9. 2025</a:t>
            </a:r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4682BA3-D497-2EBD-822E-73D50E8A1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C4AF9-D029-4D51-90A2-7381C65D18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97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0E7280-A224-20A7-B3E2-C3A7C2A7D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C60C6FD-0D91-D36C-5F81-8F77364AEC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C43AE2C-9136-541A-032A-6B8802986E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9D82603-F8DE-522A-7C45-3B9D9D5CE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DF652-16A0-4322-AA62-56F28D37A9DD}" type="datetime1">
              <a:rPr lang="cs-CZ" smtClean="0"/>
              <a:t>30.09.2025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1FDBEE0-EB53-ED63-4B8F-5891C93FE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Pacientský hub 30. 9. 2025</a:t>
            </a:r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3AEAB69-20C5-672C-FC7A-AEE654FCF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C4AF9-D029-4D51-90A2-7381C65D18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6942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A77838-A2AB-14B6-C65A-1AFFCEE3F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F96B39A7-3170-BE4E-6E82-1FDF4EDBFB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2AD7E66-7FC0-D95E-ECA9-2878CFED3B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D16C93C-ECB2-3DF6-4DB7-8E8F5513A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A676B-6E42-4B8F-8745-A245F30F01B2}" type="datetime1">
              <a:rPr lang="cs-CZ" smtClean="0"/>
              <a:t>30.09.2025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183A5F2-E9AF-3B24-8395-C65638591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Pacientský hub 30. 9. 2025</a:t>
            </a:r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48EE001-BC59-2F8A-6B76-84F13AD94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C4AF9-D029-4D51-90A2-7381C65D18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2310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AE731EBC-9986-2E12-A7A4-1E34FC1EA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6F1B0F3-4CC2-E330-1CBD-4C277E3489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D6A3A92-6A48-7773-1CB2-72324BB695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413100E-7CAE-4208-AB9F-C39AEF62D6A7}" type="datetime1">
              <a:rPr lang="cs-CZ" smtClean="0"/>
              <a:t>30.09.2025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4CFD8EF-9F54-AEC8-8317-B0D32DB50C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s-ES"/>
              <a:t>Pacientský hub 30. 9. 2025</a:t>
            </a: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66597BD-E9C9-B7B7-87DD-1E8A1A114A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2CC4AF9-D029-4D51-90A2-7381C65D18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4965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youtube.com/watch?v=JWOUlN774h8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998E4D-D58B-EAC7-ABB9-70300A6DA1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85692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cs-CZ" dirty="0"/>
              <a:t>Pohled neurologa </a:t>
            </a:r>
            <a:br>
              <a:rPr lang="cs-CZ" dirty="0"/>
            </a:br>
            <a:r>
              <a:rPr lang="cs-CZ" dirty="0"/>
              <a:t>na problematiku epilepsie </a:t>
            </a:r>
            <a:br>
              <a:rPr lang="cs-CZ" dirty="0"/>
            </a:br>
            <a:r>
              <a:rPr lang="cs-CZ" dirty="0"/>
              <a:t>ve školách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531AE7A-5C7E-344F-4323-F845DFACA7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78508"/>
            <a:ext cx="9144000" cy="1655762"/>
          </a:xfrm>
        </p:spPr>
        <p:txBody>
          <a:bodyPr/>
          <a:lstStyle/>
          <a:p>
            <a:r>
              <a:rPr lang="cs-CZ" dirty="0"/>
              <a:t>Jana Zárubová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6D98983-95BB-7EDD-6707-2447692C5A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0504" y="4575875"/>
            <a:ext cx="5047835" cy="154800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3129D141-EF36-3B7D-1E18-63FC841FB7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2146" y="4887851"/>
            <a:ext cx="1895505" cy="968913"/>
          </a:xfrm>
          <a:prstGeom prst="rect">
            <a:avLst/>
          </a:prstGeom>
        </p:spPr>
      </p:pic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9D6E6A21-DAB3-1480-9FA0-47C442AED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Pacientský hub 30. 9. 2025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98558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113077-817C-41BA-0FB0-451131AEA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>
                <a:solidFill>
                  <a:srgbClr val="800080"/>
                </a:solidFill>
              </a:rPr>
              <a:t>EpiStop</a:t>
            </a:r>
            <a:r>
              <a:rPr lang="cs-CZ" b="1" dirty="0">
                <a:solidFill>
                  <a:srgbClr val="800080"/>
                </a:solidFill>
              </a:rPr>
              <a:t> podporuje děti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B06CB0E-41DA-2A70-60E3-179A132B38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>
                <a:solidFill>
                  <a:srgbClr val="0053A5"/>
                </a:solidFill>
                <a:latin typeface="+mj-lt"/>
              </a:rPr>
              <a:t>Nový metodický pokyn MŠMT a </a:t>
            </a:r>
            <a:r>
              <a:rPr lang="cs-CZ" b="1" dirty="0" err="1">
                <a:solidFill>
                  <a:srgbClr val="0053A5"/>
                </a:solidFill>
                <a:latin typeface="+mj-lt"/>
              </a:rPr>
              <a:t>MZd</a:t>
            </a:r>
            <a:r>
              <a:rPr lang="cs-CZ" b="1" dirty="0">
                <a:solidFill>
                  <a:srgbClr val="0053A5"/>
                </a:solidFill>
                <a:latin typeface="+mj-lt"/>
              </a:rPr>
              <a:t>: Zdravotní podpora dětí s epilepsií ve školách ČR</a:t>
            </a:r>
          </a:p>
          <a:p>
            <a:endParaRPr lang="cs-CZ" b="1" dirty="0">
              <a:solidFill>
                <a:srgbClr val="0053A5"/>
              </a:solidFill>
              <a:latin typeface="+mj-lt"/>
            </a:endParaRPr>
          </a:p>
          <a:p>
            <a:r>
              <a:rPr lang="cs-CZ" b="1" dirty="0">
                <a:solidFill>
                  <a:srgbClr val="800080"/>
                </a:solidFill>
                <a:latin typeface="+mj-lt"/>
                <a:ea typeface="+mj-ea"/>
                <a:cs typeface="+mj-cs"/>
              </a:rPr>
              <a:t>Výtvarná soutěž Líbí se ti, mami</a:t>
            </a:r>
          </a:p>
          <a:p>
            <a:endParaRPr lang="cs-CZ" b="1" dirty="0">
              <a:solidFill>
                <a:srgbClr val="800080"/>
              </a:solidFill>
              <a:latin typeface="+mj-lt"/>
              <a:ea typeface="+mj-ea"/>
              <a:cs typeface="+mj-cs"/>
            </a:endParaRPr>
          </a:p>
          <a:p>
            <a:r>
              <a:rPr lang="cs-CZ" b="1" dirty="0">
                <a:solidFill>
                  <a:srgbClr val="0053A5"/>
                </a:solidFill>
                <a:latin typeface="+mj-lt"/>
              </a:rPr>
              <a:t>I děti s epilepsií se potřebují naučit plavat</a:t>
            </a:r>
          </a:p>
          <a:p>
            <a:endParaRPr lang="cs-CZ" b="1" dirty="0">
              <a:solidFill>
                <a:srgbClr val="0053A5"/>
              </a:solidFill>
              <a:latin typeface="+mj-lt"/>
            </a:endParaRPr>
          </a:p>
          <a:p>
            <a:r>
              <a:rPr lang="cs-CZ" b="1" dirty="0">
                <a:solidFill>
                  <a:srgbClr val="800080"/>
                </a:solidFill>
                <a:latin typeface="+mj-lt"/>
                <a:ea typeface="+mj-ea"/>
                <a:cs typeface="+mj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Video první pomoci ve škole</a:t>
            </a:r>
            <a:endParaRPr lang="cs-CZ" b="1" dirty="0">
              <a:solidFill>
                <a:srgbClr val="800080"/>
              </a:solidFill>
              <a:latin typeface="+mj-lt"/>
              <a:ea typeface="+mj-ea"/>
              <a:cs typeface="+mj-cs"/>
            </a:endParaRPr>
          </a:p>
          <a:p>
            <a:endParaRPr lang="cs-CZ" b="1" dirty="0">
              <a:solidFill>
                <a:srgbClr val="0053A5"/>
              </a:solidFill>
              <a:latin typeface="+mj-lt"/>
            </a:endParaRPr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7271FF4-1B8C-E195-768C-469ABF4BA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Pacientský hub 30. 9. 2025</a:t>
            </a:r>
            <a:endParaRPr lang="cs-CZ"/>
          </a:p>
        </p:txBody>
      </p:sp>
      <p:pic>
        <p:nvPicPr>
          <p:cNvPr id="6" name="Obrázek 5" descr="Obsah obrázku text, snímek obrazovky, software, Webové stránky&#10;&#10;Obsah generovaný pomocí AI může být nesprávný.">
            <a:extLst>
              <a:ext uri="{FF2B5EF4-FFF2-40B4-BE49-F238E27FC236}">
                <a16:creationId xmlns:a16="http://schemas.microsoft.com/office/drawing/2014/main" id="{263B83A8-5566-F378-D187-46207F0061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496" t="23712" r="52050" b="7505"/>
          <a:stretch>
            <a:fillRect/>
          </a:stretch>
        </p:blipFill>
        <p:spPr bwMode="auto">
          <a:xfrm>
            <a:off x="8153400" y="3064742"/>
            <a:ext cx="2330450" cy="22288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227927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628C11-07AC-8B47-74F8-76DDD9412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Mezinárodní den epilepsie + </a:t>
            </a:r>
            <a:r>
              <a:rPr lang="cs-CZ" dirty="0" err="1"/>
              <a:t>Purple</a:t>
            </a:r>
            <a:r>
              <a:rPr lang="cs-CZ" dirty="0"/>
              <a:t> </a:t>
            </a:r>
            <a:r>
              <a:rPr lang="cs-CZ" dirty="0" err="1"/>
              <a:t>day</a:t>
            </a:r>
            <a:endParaRPr lang="cs-CZ" dirty="0"/>
          </a:p>
        </p:txBody>
      </p:sp>
      <p:pic>
        <p:nvPicPr>
          <p:cNvPr id="1026" name="Picture 2" descr="Tomáš ve 14 letech onemocněl epilepsií. Hlídá ho pes Don.">
            <a:extLst>
              <a:ext uri="{FF2B5EF4-FFF2-40B4-BE49-F238E27FC236}">
                <a16:creationId xmlns:a16="http://schemas.microsoft.com/office/drawing/2014/main" id="{F1BAE89E-5A39-FA2B-1440-943498C69DB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647" y="1873663"/>
            <a:ext cx="8104706" cy="4287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73620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9C0419-75F5-8A8F-423B-B82C4F026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Mezinárodní den epilepsie + </a:t>
            </a:r>
            <a:r>
              <a:rPr lang="cs-CZ" dirty="0" err="1"/>
              <a:t>Purple</a:t>
            </a:r>
            <a:r>
              <a:rPr lang="cs-CZ" dirty="0"/>
              <a:t> </a:t>
            </a:r>
            <a:r>
              <a:rPr lang="cs-CZ" dirty="0" err="1"/>
              <a:t>day</a:t>
            </a:r>
            <a:endParaRPr lang="cs-CZ" dirty="0"/>
          </a:p>
        </p:txBody>
      </p:sp>
      <p:pic>
        <p:nvPicPr>
          <p:cNvPr id="2050" name="Picture 2" descr="titulka2">
            <a:extLst>
              <a:ext uri="{FF2B5EF4-FFF2-40B4-BE49-F238E27FC236}">
                <a16:creationId xmlns:a16="http://schemas.microsoft.com/office/drawing/2014/main" id="{253909DB-E0A7-3108-8A1C-54AAA082A03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0274" y="1825625"/>
            <a:ext cx="6551452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32993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E3546D1A-3724-FC65-B2C5-EF944D21FEA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429" t="24763" r="22410" b="21745"/>
          <a:stretch>
            <a:fillRect/>
          </a:stretch>
        </p:blipFill>
        <p:spPr>
          <a:xfrm>
            <a:off x="1289925" y="2005012"/>
            <a:ext cx="8768475" cy="3969414"/>
          </a:xfrm>
          <a:prstGeom prst="rect">
            <a:avLst/>
          </a:prstGeom>
        </p:spPr>
      </p:pic>
      <p:sp>
        <p:nvSpPr>
          <p:cNvPr id="6" name="Nadpis 5">
            <a:extLst>
              <a:ext uri="{FF2B5EF4-FFF2-40B4-BE49-F238E27FC236}">
                <a16:creationId xmlns:a16="http://schemas.microsoft.com/office/drawing/2014/main" id="{5B78C27F-920A-93AB-78DD-9B8FCD46B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800080"/>
                </a:solidFill>
              </a:rPr>
              <a:t>www.epistop.cz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05CB6524-6532-5BB4-AB94-4A52FA7D48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7530" y="1584340"/>
            <a:ext cx="10515600" cy="4351338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C4C26A9-3A3A-BB34-5614-572C1D76E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s-ES">
                <a:solidFill>
                  <a:srgbClr val="FFFFFF"/>
                </a:solidFill>
              </a:rPr>
              <a:t>Pacientský hub 30. 9. 2025</a:t>
            </a: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733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902FF0-999E-52A7-DB32-467FF230B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solidFill>
                  <a:srgbClr val="800080"/>
                </a:solidFill>
              </a:rPr>
              <a:t>Děti s epilepsií ve školách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197872D-4796-A589-9785-B29AD98400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Ovál 5">
            <a:extLst>
              <a:ext uri="{FF2B5EF4-FFF2-40B4-BE49-F238E27FC236}">
                <a16:creationId xmlns:a16="http://schemas.microsoft.com/office/drawing/2014/main" id="{2827E991-4A23-A860-ABBB-A7A1748D004A}"/>
              </a:ext>
            </a:extLst>
          </p:cNvPr>
          <p:cNvSpPr/>
          <p:nvPr/>
        </p:nvSpPr>
        <p:spPr>
          <a:xfrm>
            <a:off x="3194957" y="1965665"/>
            <a:ext cx="5802086" cy="4071257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E6BFAF07-4596-E22B-31E0-9271707A8AF5}"/>
              </a:ext>
            </a:extLst>
          </p:cNvPr>
          <p:cNvSpPr/>
          <p:nvPr/>
        </p:nvSpPr>
        <p:spPr>
          <a:xfrm>
            <a:off x="4948030" y="1965665"/>
            <a:ext cx="2536135" cy="2272233"/>
          </a:xfrm>
          <a:prstGeom prst="ellipse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vál 8">
            <a:extLst>
              <a:ext uri="{FF2B5EF4-FFF2-40B4-BE49-F238E27FC236}">
                <a16:creationId xmlns:a16="http://schemas.microsoft.com/office/drawing/2014/main" id="{0D5288EE-8AE2-F1E7-491B-BE352E7D01D8}"/>
              </a:ext>
            </a:extLst>
          </p:cNvPr>
          <p:cNvSpPr/>
          <p:nvPr/>
        </p:nvSpPr>
        <p:spPr>
          <a:xfrm>
            <a:off x="3819110" y="3565092"/>
            <a:ext cx="2536135" cy="2272233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vál 9">
            <a:extLst>
              <a:ext uri="{FF2B5EF4-FFF2-40B4-BE49-F238E27FC236}">
                <a16:creationId xmlns:a16="http://schemas.microsoft.com/office/drawing/2014/main" id="{1E4CCADE-E8DE-8F18-CE3C-E99367DD543A}"/>
              </a:ext>
            </a:extLst>
          </p:cNvPr>
          <p:cNvSpPr/>
          <p:nvPr/>
        </p:nvSpPr>
        <p:spPr>
          <a:xfrm>
            <a:off x="5949280" y="3565092"/>
            <a:ext cx="2536135" cy="2169786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D4FCE5ED-E2C4-77BE-7F5D-414A38BE4CEB}"/>
              </a:ext>
            </a:extLst>
          </p:cNvPr>
          <p:cNvSpPr txBox="1"/>
          <p:nvPr/>
        </p:nvSpPr>
        <p:spPr>
          <a:xfrm>
            <a:off x="5361332" y="2501721"/>
            <a:ext cx="19878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Lékařská péče</a:t>
            </a:r>
          </a:p>
          <a:p>
            <a:r>
              <a:rPr lang="cs-CZ" dirty="0"/>
              <a:t>Kontrola záchvatů</a:t>
            </a:r>
          </a:p>
          <a:p>
            <a:r>
              <a:rPr lang="cs-CZ" dirty="0"/>
              <a:t>Vedl. účinky léků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1E3B6A81-7120-710B-8691-F001B9C56859}"/>
              </a:ext>
            </a:extLst>
          </p:cNvPr>
          <p:cNvSpPr txBox="1"/>
          <p:nvPr/>
        </p:nvSpPr>
        <p:spPr>
          <a:xfrm>
            <a:off x="4025348" y="4085407"/>
            <a:ext cx="20706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Sociální problémy</a:t>
            </a:r>
          </a:p>
          <a:p>
            <a:r>
              <a:rPr lang="cs-CZ" dirty="0"/>
              <a:t>Vzdělání a získání sociálních dovedností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D646CA48-4F5D-D9F4-A486-3AC7AB4D5D3C}"/>
              </a:ext>
            </a:extLst>
          </p:cNvPr>
          <p:cNvSpPr txBox="1"/>
          <p:nvPr/>
        </p:nvSpPr>
        <p:spPr>
          <a:xfrm>
            <a:off x="6172201" y="4085407"/>
            <a:ext cx="23168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Psychologické výzvy</a:t>
            </a:r>
          </a:p>
          <a:p>
            <a:r>
              <a:rPr lang="cs-CZ" dirty="0"/>
              <a:t>Stigma </a:t>
            </a:r>
          </a:p>
          <a:p>
            <a:r>
              <a:rPr lang="cs-CZ" dirty="0"/>
              <a:t>Nízké sebevědomí</a:t>
            </a:r>
          </a:p>
          <a:p>
            <a:r>
              <a:rPr lang="cs-CZ" dirty="0"/>
              <a:t>Traumatizace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0EF0FAD3-E7FE-E3AA-7813-0B9A4E16EB79}"/>
              </a:ext>
            </a:extLst>
          </p:cNvPr>
          <p:cNvSpPr/>
          <p:nvPr/>
        </p:nvSpPr>
        <p:spPr>
          <a:xfrm>
            <a:off x="8204163" y="1825624"/>
            <a:ext cx="3145971" cy="1447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9183A888-18CB-E4D4-7973-65320E3AF33C}"/>
              </a:ext>
            </a:extLst>
          </p:cNvPr>
          <p:cNvSpPr txBox="1"/>
          <p:nvPr/>
        </p:nvSpPr>
        <p:spPr>
          <a:xfrm>
            <a:off x="8641128" y="2128548"/>
            <a:ext cx="25569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Optimální léčba</a:t>
            </a:r>
          </a:p>
          <a:p>
            <a:r>
              <a:rPr lang="cs-CZ" dirty="0"/>
              <a:t>Správná první pomoc</a:t>
            </a:r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BABC0891-9E5F-F1E3-ECEF-3BD780865E65}"/>
              </a:ext>
            </a:extLst>
          </p:cNvPr>
          <p:cNvSpPr/>
          <p:nvPr/>
        </p:nvSpPr>
        <p:spPr>
          <a:xfrm>
            <a:off x="8485415" y="4649985"/>
            <a:ext cx="2864719" cy="152697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FEAFFEB6-1A24-95BE-E545-4155429B78A4}"/>
              </a:ext>
            </a:extLst>
          </p:cNvPr>
          <p:cNvSpPr txBox="1"/>
          <p:nvPr/>
        </p:nvSpPr>
        <p:spPr>
          <a:xfrm>
            <a:off x="8641128" y="4870174"/>
            <a:ext cx="25569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Psychologická a vzdělávací intervence</a:t>
            </a:r>
          </a:p>
          <a:p>
            <a:r>
              <a:rPr lang="cs-CZ" dirty="0"/>
              <a:t>(např. KBT, digitální nástroje)</a:t>
            </a:r>
          </a:p>
        </p:txBody>
      </p:sp>
      <p:sp>
        <p:nvSpPr>
          <p:cNvPr id="18" name="Obdélník 17">
            <a:extLst>
              <a:ext uri="{FF2B5EF4-FFF2-40B4-BE49-F238E27FC236}">
                <a16:creationId xmlns:a16="http://schemas.microsoft.com/office/drawing/2014/main" id="{E6415D60-ED45-3833-31EE-E2649F1FA501}"/>
              </a:ext>
            </a:extLst>
          </p:cNvPr>
          <p:cNvSpPr/>
          <p:nvPr/>
        </p:nvSpPr>
        <p:spPr>
          <a:xfrm>
            <a:off x="838200" y="4237898"/>
            <a:ext cx="3183482" cy="193396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9C81CE16-73C4-4108-F87F-D0F8244D14E2}"/>
              </a:ext>
            </a:extLst>
          </p:cNvPr>
          <p:cNvSpPr txBox="1"/>
          <p:nvPr/>
        </p:nvSpPr>
        <p:spPr>
          <a:xfrm>
            <a:off x="974035" y="4492487"/>
            <a:ext cx="29971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Společné postupy </a:t>
            </a:r>
            <a:br>
              <a:rPr lang="cs-CZ" dirty="0"/>
            </a:br>
            <a:r>
              <a:rPr lang="cs-CZ" dirty="0"/>
              <a:t>s pozitivním přístupem škol a spoluúčastí rodin a dětí</a:t>
            </a:r>
          </a:p>
          <a:p>
            <a:r>
              <a:rPr lang="cs-CZ" dirty="0"/>
              <a:t>Věku přizpůsobené informace </a:t>
            </a:r>
          </a:p>
          <a:p>
            <a:r>
              <a:rPr lang="cs-CZ" dirty="0"/>
              <a:t> 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D78D768-774B-3CCB-D426-DBD3AF440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Pacientský hub 30. 9. 2025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0724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E7C786-4919-E81A-6AA3-4C5804348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solidFill>
                  <a:srgbClr val="800080"/>
                </a:solidFill>
              </a:rPr>
              <a:t>Epilepsie ve školách z pohledu neurologa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975A26C-E0E2-9680-69FF-3FC46C3B62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Chronická onemocnění, která ovlivňují všechny oblasti života jedince a jeho blízkých </a:t>
            </a:r>
          </a:p>
          <a:p>
            <a:r>
              <a:rPr lang="cs-CZ" dirty="0"/>
              <a:t>Škola ovlivňuje vnímání epilepsie dětmi samotnými</a:t>
            </a:r>
          </a:p>
          <a:p>
            <a:pPr lvl="1"/>
            <a:r>
              <a:rPr lang="cs-CZ" dirty="0"/>
              <a:t>Těmi které se s ní léčí</a:t>
            </a:r>
          </a:p>
          <a:p>
            <a:pPr lvl="2"/>
            <a:r>
              <a:rPr lang="cs-CZ" dirty="0"/>
              <a:t>To nesmíš. To nezvládneš. Jsi pomalý. Tam s námi nemůžeš. 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cs-CZ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Jsem slabý. Dělám potíže. Nejsem dost dobrý, aby se mnou zdravé děti kamarádili. Nic neudělám dobře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→ Internalizace stigmatu, snížené sebevědomí. → </a:t>
            </a:r>
            <a:r>
              <a:rPr lang="cs-CZ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Stydím se, raději to nebudu říkat, že mám epilepsii. Jsem vinen a musím se držet stranou.</a:t>
            </a:r>
            <a:endParaRPr lang="cs-CZ" dirty="0">
              <a:solidFill>
                <a:srgbClr val="FF0000"/>
              </a:solidFill>
            </a:endParaRPr>
          </a:p>
          <a:p>
            <a:pPr lvl="1"/>
            <a:r>
              <a:rPr lang="cs-CZ" dirty="0"/>
              <a:t>Bez epilepsie</a:t>
            </a:r>
          </a:p>
          <a:p>
            <a:pPr lvl="2"/>
            <a:r>
              <a:rPr lang="cs-CZ" dirty="0"/>
              <a:t>Epilepsie je nebezpečná. Záchvaty jsou děsivé. Raději si s tím klukem nebudu hrát. Budu se od něj držet dál. </a:t>
            </a:r>
          </a:p>
          <a:p>
            <a:pPr lvl="2"/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C2C9EBC2-4FE9-53C2-33BB-EA30655DC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Pacientský hub 30. 9. 2025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58966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274DF2-0A43-A51C-C31B-AEEE15B8D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solidFill>
                  <a:srgbClr val="800080"/>
                </a:solidFill>
              </a:rPr>
              <a:t>Epilepsie – rizika pro dětskou duši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3051246-B7B7-3C34-EDC7-15281DB031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solidFill>
                  <a:srgbClr val="0053A5"/>
                </a:solidFill>
                <a:latin typeface="+mj-lt"/>
              </a:rPr>
              <a:t>Vyčlenění, šikana</a:t>
            </a:r>
          </a:p>
          <a:p>
            <a:endParaRPr lang="cs-CZ" dirty="0"/>
          </a:p>
          <a:p>
            <a:r>
              <a:rPr lang="cs-CZ" b="1" dirty="0">
                <a:solidFill>
                  <a:srgbClr val="800080"/>
                </a:solidFill>
                <a:latin typeface="+mj-lt"/>
                <a:ea typeface="+mj-ea"/>
                <a:cs typeface="+mj-cs"/>
              </a:rPr>
              <a:t>Menší příležitosti se prosadit a získat dovednosti (např. TV výchova, včetně výuky plavání; adaptační, sportovní a jiné pobyty; výlety, kulturní akce)</a:t>
            </a:r>
          </a:p>
          <a:p>
            <a:endParaRPr lang="cs-CZ" dirty="0"/>
          </a:p>
          <a:p>
            <a:r>
              <a:rPr lang="cs-CZ" b="1" dirty="0">
                <a:solidFill>
                  <a:srgbClr val="0053A5"/>
                </a:solidFill>
                <a:latin typeface="+mj-lt"/>
              </a:rPr>
              <a:t>Volba studia, profesního směřování</a:t>
            </a:r>
          </a:p>
          <a:p>
            <a:endParaRPr lang="cs-CZ" dirty="0"/>
          </a:p>
          <a:p>
            <a:r>
              <a:rPr lang="cs-CZ" b="1" dirty="0">
                <a:solidFill>
                  <a:srgbClr val="800080"/>
                </a:solidFill>
                <a:latin typeface="+mj-lt"/>
                <a:ea typeface="+mj-ea"/>
                <a:cs typeface="+mj-cs"/>
              </a:rPr>
              <a:t>Úzkosti, deprese</a:t>
            </a:r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A181C02-92A9-356A-6F36-A07FF0A00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Pacientský hub 30. 9. 2025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80820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8CF76F-AA19-AAD2-070E-13CE14987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solidFill>
                  <a:srgbClr val="800080"/>
                </a:solidFill>
              </a:rPr>
              <a:t>Epilepsie ve školách – možnosti pro změnu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6993375-2A2C-E6FA-816C-A896721BA3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>
                <a:solidFill>
                  <a:srgbClr val="0053A5"/>
                </a:solidFill>
                <a:latin typeface="+mj-lt"/>
              </a:rPr>
              <a:t>Otevřený, pravdivý a pozitivní přístup založený na dialogu škola + rodina + žák </a:t>
            </a:r>
          </a:p>
          <a:p>
            <a:r>
              <a:rPr lang="cs-CZ" b="1" dirty="0">
                <a:solidFill>
                  <a:srgbClr val="0053A5"/>
                </a:solidFill>
                <a:latin typeface="+mj-lt"/>
              </a:rPr>
              <a:t>Motivace k dodržování režimu a léčby </a:t>
            </a:r>
          </a:p>
          <a:p>
            <a:pPr marL="685800" lvl="2">
              <a:spcBef>
                <a:spcPts val="1000"/>
              </a:spcBef>
            </a:pPr>
            <a:r>
              <a:rPr lang="cs-CZ" sz="2400" b="1" dirty="0">
                <a:solidFill>
                  <a:srgbClr val="800080"/>
                </a:solidFill>
                <a:latin typeface="+mj-lt"/>
                <a:ea typeface="+mj-ea"/>
                <a:cs typeface="+mj-cs"/>
              </a:rPr>
              <a:t>Nemusím léky skrývat, mohu požádat o individuální přístup</a:t>
            </a:r>
          </a:p>
          <a:p>
            <a:r>
              <a:rPr lang="cs-CZ" b="1" dirty="0">
                <a:solidFill>
                  <a:srgbClr val="0053A5"/>
                </a:solidFill>
                <a:latin typeface="+mj-lt"/>
              </a:rPr>
              <a:t>Bezpečí</a:t>
            </a:r>
          </a:p>
          <a:p>
            <a:pPr marL="685800" lvl="2">
              <a:spcBef>
                <a:spcPts val="1000"/>
              </a:spcBef>
            </a:pPr>
            <a:r>
              <a:rPr lang="cs-CZ" sz="2400" b="1" dirty="0">
                <a:solidFill>
                  <a:srgbClr val="800080"/>
                </a:solidFill>
                <a:latin typeface="+mj-lt"/>
                <a:ea typeface="+mj-ea"/>
                <a:cs typeface="+mj-cs"/>
              </a:rPr>
              <a:t>Všichni vědí, co mají dělat, když dostanu záchvat</a:t>
            </a:r>
          </a:p>
          <a:p>
            <a:r>
              <a:rPr lang="cs-CZ" b="1" dirty="0">
                <a:solidFill>
                  <a:srgbClr val="0053A5"/>
                </a:solidFill>
                <a:latin typeface="+mj-lt"/>
              </a:rPr>
              <a:t>Emoční podpora, strategie zvládání</a:t>
            </a:r>
          </a:p>
          <a:p>
            <a:pPr lvl="1"/>
            <a:r>
              <a:rPr lang="cs-CZ" b="1" dirty="0">
                <a:solidFill>
                  <a:srgbClr val="800080"/>
                </a:solidFill>
                <a:latin typeface="+mj-lt"/>
                <a:ea typeface="+mj-ea"/>
                <a:cs typeface="+mj-cs"/>
              </a:rPr>
              <a:t>Nejsem sám, když jsem smutný, vím za kým jít</a:t>
            </a:r>
          </a:p>
          <a:p>
            <a:pPr lvl="1"/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D67B8D4-EE41-2BD7-D21F-2F848A18F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Pacientský hub 30. 9. 2025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23467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B3BE04-0329-82FB-FCDA-369A0FD96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800080"/>
                </a:solidFill>
              </a:rPr>
              <a:t>Epilepsie ve školách – možnosti pro děti </a:t>
            </a:r>
            <a:br>
              <a:rPr lang="cs-CZ" b="1" dirty="0">
                <a:solidFill>
                  <a:srgbClr val="800080"/>
                </a:solidFill>
              </a:rPr>
            </a:br>
            <a:r>
              <a:rPr lang="cs-CZ" b="1" dirty="0">
                <a:solidFill>
                  <a:srgbClr val="800080"/>
                </a:solidFill>
              </a:rPr>
              <a:t>s </a:t>
            </a:r>
            <a:r>
              <a:rPr lang="cs-CZ" b="1" dirty="0" err="1">
                <a:solidFill>
                  <a:srgbClr val="800080"/>
                </a:solidFill>
              </a:rPr>
              <a:t>internalizovaným</a:t>
            </a:r>
            <a:r>
              <a:rPr lang="cs-CZ" b="1" dirty="0">
                <a:solidFill>
                  <a:srgbClr val="800080"/>
                </a:solidFill>
              </a:rPr>
              <a:t> stigmatem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ED272A8-09D5-9B38-AD16-84A65FF443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>
                <a:solidFill>
                  <a:srgbClr val="0053A5"/>
                </a:solidFill>
                <a:latin typeface="+mj-lt"/>
              </a:rPr>
              <a:t>Naslouchat s empatií (bez posuzování)</a:t>
            </a:r>
          </a:p>
          <a:p>
            <a:pPr lvl="1"/>
            <a:r>
              <a:rPr lang="cs-CZ" b="1" dirty="0">
                <a:solidFill>
                  <a:srgbClr val="800080"/>
                </a:solidFill>
                <a:latin typeface="+mj-lt"/>
                <a:ea typeface="+mj-ea"/>
                <a:cs typeface="+mj-cs"/>
              </a:rPr>
              <a:t>Netlačit, nerozmlouvat, nebagatelizovat</a:t>
            </a:r>
          </a:p>
          <a:p>
            <a:pPr lvl="1"/>
            <a:r>
              <a:rPr lang="cs-CZ" b="1" dirty="0">
                <a:solidFill>
                  <a:srgbClr val="800080"/>
                </a:solidFill>
                <a:latin typeface="+mj-lt"/>
                <a:ea typeface="+mj-ea"/>
                <a:cs typeface="+mj-cs"/>
              </a:rPr>
              <a:t>Lze říci třeba „Tomu rozumím. Chceš o tom víc mluvit?“</a:t>
            </a:r>
          </a:p>
          <a:p>
            <a:r>
              <a:rPr lang="cs-CZ" b="1" dirty="0">
                <a:solidFill>
                  <a:srgbClr val="0053A5"/>
                </a:solidFill>
                <a:latin typeface="+mj-lt"/>
              </a:rPr>
              <a:t>Budovat důvěru</a:t>
            </a:r>
          </a:p>
          <a:p>
            <a:pPr lvl="1"/>
            <a:r>
              <a:rPr lang="cs-CZ" b="1" dirty="0">
                <a:solidFill>
                  <a:srgbClr val="800080"/>
                </a:solidFill>
                <a:latin typeface="+mj-lt"/>
                <a:ea typeface="+mj-ea"/>
                <a:cs typeface="+mj-cs"/>
              </a:rPr>
              <a:t>Předchozí zklamání vedou k nedůvěře a opatrnosti</a:t>
            </a:r>
          </a:p>
          <a:p>
            <a:pPr lvl="1"/>
            <a:r>
              <a:rPr lang="cs-CZ" b="1" dirty="0">
                <a:solidFill>
                  <a:srgbClr val="800080"/>
                </a:solidFill>
                <a:latin typeface="+mj-lt"/>
                <a:ea typeface="+mj-ea"/>
                <a:cs typeface="+mj-cs"/>
              </a:rPr>
              <a:t>Bezpečný prostor bez tlaku</a:t>
            </a:r>
          </a:p>
          <a:p>
            <a:r>
              <a:rPr lang="cs-CZ" b="1" dirty="0">
                <a:solidFill>
                  <a:srgbClr val="0053A5"/>
                </a:solidFill>
                <a:latin typeface="+mj-lt"/>
              </a:rPr>
              <a:t>Zaměřit se na spojenectví, nekorigovat</a:t>
            </a:r>
          </a:p>
          <a:p>
            <a:pPr lvl="1"/>
            <a:r>
              <a:rPr lang="cs-CZ" b="1" dirty="0">
                <a:solidFill>
                  <a:srgbClr val="800080"/>
                </a:solidFill>
                <a:latin typeface="+mj-lt"/>
                <a:ea typeface="+mj-ea"/>
                <a:cs typeface="+mj-cs"/>
              </a:rPr>
              <a:t>Nespěchat s předkládáním faktů</a:t>
            </a:r>
          </a:p>
          <a:p>
            <a:pPr lvl="1"/>
            <a:r>
              <a:rPr lang="cs-CZ" b="1" dirty="0">
                <a:solidFill>
                  <a:srgbClr val="800080"/>
                </a:solidFill>
                <a:latin typeface="+mj-lt"/>
                <a:ea typeface="+mj-ea"/>
                <a:cs typeface="+mj-cs"/>
              </a:rPr>
              <a:t>Změna potřebuje čas – stačí být k dispozici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C85DAA1F-B4A8-0E90-CF95-61797FC49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Pacientský hub 30. 9. 2025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87846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77DBDE-F293-3893-740B-50433A051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solidFill>
                  <a:srgbClr val="800080"/>
                </a:solidFill>
              </a:rPr>
              <a:t>Epilepsie ve školách z pohledu neurologa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1C5B4EF-62EC-2133-477C-CCC7359166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>
                <a:solidFill>
                  <a:srgbClr val="0053A5"/>
                </a:solidFill>
                <a:latin typeface="+mj-lt"/>
              </a:rPr>
              <a:t>Sociální prostředí, které může významně pomoct epilepsii přijmout správně</a:t>
            </a:r>
          </a:p>
          <a:p>
            <a:pPr lvl="1"/>
            <a:r>
              <a:rPr lang="cs-CZ" b="1" dirty="0">
                <a:solidFill>
                  <a:srgbClr val="800080"/>
                </a:solidFill>
                <a:latin typeface="+mj-lt"/>
                <a:ea typeface="+mj-ea"/>
                <a:cs typeface="+mj-cs"/>
              </a:rPr>
              <a:t>S respektem k nutným pravidlům</a:t>
            </a:r>
          </a:p>
          <a:p>
            <a:pPr lvl="1"/>
            <a:r>
              <a:rPr lang="cs-CZ" b="1" dirty="0">
                <a:solidFill>
                  <a:srgbClr val="800080"/>
                </a:solidFill>
                <a:latin typeface="+mj-lt"/>
                <a:ea typeface="+mj-ea"/>
                <a:cs typeface="+mj-cs"/>
              </a:rPr>
              <a:t>Bez neopodstatněných bariér</a:t>
            </a:r>
          </a:p>
          <a:p>
            <a:pPr lvl="1"/>
            <a:r>
              <a:rPr lang="cs-CZ" b="1" dirty="0">
                <a:solidFill>
                  <a:srgbClr val="800080"/>
                </a:solidFill>
                <a:latin typeface="+mj-lt"/>
                <a:ea typeface="+mj-ea"/>
                <a:cs typeface="+mj-cs"/>
              </a:rPr>
              <a:t>Bez pasivity a ublíženectví</a:t>
            </a:r>
          </a:p>
          <a:p>
            <a:pPr lvl="1"/>
            <a:r>
              <a:rPr lang="cs-CZ" b="1" dirty="0">
                <a:solidFill>
                  <a:srgbClr val="800080"/>
                </a:solidFill>
                <a:latin typeface="+mj-lt"/>
                <a:ea typeface="+mj-ea"/>
                <a:cs typeface="+mj-cs"/>
              </a:rPr>
              <a:t>Zdravé sebevědomí se znalostí silných stránek, schopností, dovedností</a:t>
            </a:r>
          </a:p>
          <a:p>
            <a:pPr lvl="1"/>
            <a:endParaRPr lang="cs-CZ" dirty="0"/>
          </a:p>
          <a:p>
            <a:r>
              <a:rPr lang="cs-CZ" b="1" dirty="0">
                <a:solidFill>
                  <a:srgbClr val="0053A5"/>
                </a:solidFill>
                <a:latin typeface="+mj-lt"/>
              </a:rPr>
              <a:t>Vklad pro dospělý život</a:t>
            </a:r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67F36D9-CCB1-DDA9-E8BE-AA77E3B7B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Pacientský hub 30. 9. 2025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58173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8B4EFF-0F6E-439F-F332-CC01065AC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solidFill>
                  <a:srgbClr val="800080"/>
                </a:solidFill>
              </a:rPr>
              <a:t>Epilepsie ve školách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E4A6F626-D940-019B-2CA3-FE4C96D86B9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75323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6FDDEEE8-2629-C0CC-9AF3-E79EB1B1D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Pacientský hub 30. 9. 2025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73934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>
                <a:solidFill>
                  <a:srgbClr val="800080"/>
                </a:solidFill>
              </a:rPr>
              <a:t>EpiStop</a:t>
            </a:r>
            <a:r>
              <a:rPr lang="cs-CZ" b="1" dirty="0">
                <a:solidFill>
                  <a:srgbClr val="800080"/>
                </a:solidFill>
              </a:rPr>
              <a:t> informace šíří od 1994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Pro žáky předškolní a prvního stupně </a:t>
            </a:r>
            <a:br>
              <a:rPr lang="cs-CZ" dirty="0"/>
            </a:br>
            <a:r>
              <a:rPr lang="cs-CZ" dirty="0"/>
              <a:t>animovaný film „Dobrodružství na rybách“ a </a:t>
            </a:r>
            <a:r>
              <a:rPr lang="cs-CZ" dirty="0" err="1"/>
              <a:t>Campi</a:t>
            </a:r>
            <a:endParaRPr lang="cs-CZ" dirty="0"/>
          </a:p>
          <a:p>
            <a:r>
              <a:rPr lang="cs-CZ" dirty="0"/>
              <a:t>Pro žáky druhého stupně plakát se sportovcem </a:t>
            </a:r>
            <a:br>
              <a:rPr lang="cs-CZ" dirty="0"/>
            </a:br>
            <a:r>
              <a:rPr lang="cs-CZ" dirty="0"/>
              <a:t>a dívkou, která život s nemocí zlepšila sportem</a:t>
            </a:r>
          </a:p>
          <a:p>
            <a:r>
              <a:rPr lang="cs-CZ" dirty="0"/>
              <a:t>Publikace, kurzy - pro pedagogy a rodiče </a:t>
            </a:r>
          </a:p>
        </p:txBody>
      </p:sp>
      <p:graphicFrame>
        <p:nvGraphicFramePr>
          <p:cNvPr id="6" name="Object 2">
            <a:extLst>
              <a:ext uri="{FF2B5EF4-FFF2-40B4-BE49-F238E27FC236}">
                <a16:creationId xmlns:a16="http://schemas.microsoft.com/office/drawing/2014/main" id="{388CDC74-AC1B-135A-542C-97307688C24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4000886"/>
              </p:ext>
            </p:extLst>
          </p:nvPr>
        </p:nvGraphicFramePr>
        <p:xfrm>
          <a:off x="8988490" y="365125"/>
          <a:ext cx="2365310" cy="33037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Photo Editor Photo" r:id="rId3" imgW="10095238" imgH="7047619" progId="MSPhotoEd.3">
                  <p:embed/>
                </p:oleObj>
              </mc:Choice>
              <mc:Fallback>
                <p:oleObj name="Photo Editor Photo" r:id="rId3" imgW="10095238" imgH="7047619" progId="MSPhotoEd.3">
                  <p:embed/>
                  <p:pic>
                    <p:nvPicPr>
                      <p:cNvPr id="6" name="Object 2">
                        <a:extLst>
                          <a:ext uri="{FF2B5EF4-FFF2-40B4-BE49-F238E27FC236}">
                            <a16:creationId xmlns:a16="http://schemas.microsoft.com/office/drawing/2014/main" id="{388CDC74-AC1B-135A-542C-97307688C24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88490" y="365125"/>
                        <a:ext cx="2365310" cy="33037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3" descr="C:\Users\Jana\Dokumenty nové\Epistop\2012\Foto Šebrle\A_PAL_029714.jpg">
            <a:extLst>
              <a:ext uri="{FF2B5EF4-FFF2-40B4-BE49-F238E27FC236}">
                <a16:creationId xmlns:a16="http://schemas.microsoft.com/office/drawing/2014/main" id="{A77FEA7E-3FDC-C50D-5431-649E7ED7BE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28970" y="4001294"/>
            <a:ext cx="1898577" cy="2603542"/>
          </a:xfrm>
          <a:prstGeom prst="rect">
            <a:avLst/>
          </a:prstGeom>
          <a:noFill/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6F6ACEFF-0AAC-A488-30EE-F9D03DC940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 l="30906" t="8400" r="43107" b="27901"/>
          <a:stretch>
            <a:fillRect/>
          </a:stretch>
        </p:blipFill>
        <p:spPr bwMode="auto">
          <a:xfrm>
            <a:off x="838199" y="4109019"/>
            <a:ext cx="1810151" cy="2495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9CF97B53-3E5B-835E-B5B0-58F35CA9FC14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6875" t="17102" r="50000" b="40869"/>
          <a:stretch>
            <a:fillRect/>
          </a:stretch>
        </p:blipFill>
        <p:spPr>
          <a:xfrm>
            <a:off x="6106715" y="4028962"/>
            <a:ext cx="4308513" cy="2361938"/>
          </a:xfrm>
          <a:prstGeom prst="rect">
            <a:avLst/>
          </a:prstGeom>
        </p:spPr>
      </p:pic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111B5FC-EBE9-3C45-E666-4A45802E8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Pacientský hub 30. 9. 2025</a:t>
            </a:r>
            <a:endParaRPr lang="cs-CZ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621</Words>
  <Application>Microsoft Office PowerPoint</Application>
  <PresentationFormat>Širokoúhlá obrazovka</PresentationFormat>
  <Paragraphs>90</Paragraphs>
  <Slides>13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9" baseType="lpstr">
      <vt:lpstr>Aptos</vt:lpstr>
      <vt:lpstr>Aptos Display</vt:lpstr>
      <vt:lpstr>Arial</vt:lpstr>
      <vt:lpstr>Calibri</vt:lpstr>
      <vt:lpstr>Motiv Office</vt:lpstr>
      <vt:lpstr>Photo Editor Photo</vt:lpstr>
      <vt:lpstr>Pohled neurologa  na problematiku epilepsie  ve školách</vt:lpstr>
      <vt:lpstr>Děti s epilepsií ve školách</vt:lpstr>
      <vt:lpstr>Epilepsie ve školách z pohledu neurologa</vt:lpstr>
      <vt:lpstr>Epilepsie – rizika pro dětskou duši</vt:lpstr>
      <vt:lpstr>Epilepsie ve školách – možnosti pro změnu</vt:lpstr>
      <vt:lpstr>Epilepsie ve školách – možnosti pro děti  s internalizovaným stigmatem</vt:lpstr>
      <vt:lpstr>Epilepsie ve školách z pohledu neurologa</vt:lpstr>
      <vt:lpstr>Epilepsie ve školách</vt:lpstr>
      <vt:lpstr>EpiStop informace šíří od 1994</vt:lpstr>
      <vt:lpstr>EpiStop podporuje děti</vt:lpstr>
      <vt:lpstr>Mezinárodní den epilepsie + Purple day</vt:lpstr>
      <vt:lpstr>Mezinárodní den epilepsie + Purple day</vt:lpstr>
      <vt:lpstr>www.epistop.cz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Pohled neurologa  na problematiku epilepsie  ve školách</dc:title>
  <dc:creator>Jana Zarubova</dc:creator>
  <cp:lastModifiedBy>Jana Zárubová 4447</cp:lastModifiedBy>
  <cp:revision>5</cp:revision>
  <dcterms:created xsi:type="dcterms:W3CDTF">2025-09-27T14:37:31Z</dcterms:created>
  <dcterms:modified xsi:type="dcterms:W3CDTF">2025-09-30T15:45:44Z</dcterms:modified>
</cp:coreProperties>
</file>