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8" r:id="rId2"/>
    <p:sldId id="267" r:id="rId3"/>
    <p:sldId id="260" r:id="rId4"/>
    <p:sldId id="263" r:id="rId5"/>
    <p:sldId id="264" r:id="rId6"/>
    <p:sldId id="261" r:id="rId7"/>
    <p:sldId id="262" r:id="rId8"/>
    <p:sldId id="266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53A5"/>
    <a:srgbClr val="800080"/>
    <a:srgbClr val="000000"/>
    <a:srgbClr val="FF33CC"/>
    <a:srgbClr val="0000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9D5C9-4F05-40F7-B5C9-736DF01D2C39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0521-4C6C-4BA2-8559-9D25709E3F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425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0521-4C6C-4BA2-8559-9D25709E3F0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812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kanova@kpg.zcu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http://www.epistop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C45DB8-79F1-4D12-A9E8-FB7C92349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58" y="1770853"/>
            <a:ext cx="8625526" cy="141276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800080"/>
                </a:solidFill>
              </a:rPr>
              <a:t>Podpora dětí, žáků a studentů s epilepsií v prostředí školy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2D16B6-7CC2-4D1E-A571-37BEC9F34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56" y="3426643"/>
            <a:ext cx="8229600" cy="201969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cs-CZ" sz="1800" dirty="0">
                <a:solidFill>
                  <a:srgbClr val="800080"/>
                </a:solidFill>
              </a:rPr>
              <a:t>Mgr. Šárka Káňová, Ph.D.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1800" dirty="0">
                <a:solidFill>
                  <a:srgbClr val="800080"/>
                </a:solidFill>
                <a:hlinkClick r:id="rId2"/>
              </a:rPr>
              <a:t>kanova</a:t>
            </a:r>
            <a:r>
              <a:rPr lang="en-US" sz="1800" dirty="0">
                <a:solidFill>
                  <a:srgbClr val="800080"/>
                </a:solidFill>
                <a:hlinkClick r:id="rId2"/>
              </a:rPr>
              <a:t>@kpg.zcu.cz</a:t>
            </a:r>
            <a:endParaRPr lang="en-US" sz="1800" dirty="0">
              <a:solidFill>
                <a:srgbClr val="80008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 err="1">
                <a:solidFill>
                  <a:srgbClr val="800080"/>
                </a:solidFill>
              </a:rPr>
              <a:t>Epistop</a:t>
            </a:r>
            <a:r>
              <a:rPr lang="en-US" sz="1800" dirty="0">
                <a:solidFill>
                  <a:srgbClr val="800080"/>
                </a:solidFill>
              </a:rPr>
              <a:t> &amp; </a:t>
            </a:r>
            <a:r>
              <a:rPr lang="cs-CZ" sz="1800" dirty="0">
                <a:solidFill>
                  <a:srgbClr val="800080"/>
                </a:solidFill>
              </a:rPr>
              <a:t>Fakulta pedagogická ZČU v Plzni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1800" dirty="0">
                <a:solidFill>
                  <a:srgbClr val="800080"/>
                </a:solidFill>
              </a:rPr>
              <a:t>Pacientský hub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cs-CZ" sz="1800" dirty="0">
                <a:solidFill>
                  <a:srgbClr val="800080"/>
                </a:solidFill>
              </a:rPr>
              <a:t>30. 9. 2025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endParaRPr lang="cs-CZ" i="1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9EB27C65-66A5-455F-9766-FE33DD9BB55C}"/>
              </a:ext>
            </a:extLst>
          </p:cNvPr>
          <p:cNvSpPr/>
          <p:nvPr/>
        </p:nvSpPr>
        <p:spPr>
          <a:xfrm>
            <a:off x="555003" y="5430129"/>
            <a:ext cx="7897305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300" dirty="0">
                <a:solidFill>
                  <a:srgbClr val="0053A5"/>
                </a:solidFill>
                <a:latin typeface="+mj-lt"/>
              </a:rPr>
              <a:t>P</a:t>
            </a:r>
            <a:r>
              <a:rPr lang="cs-CZ" sz="2300" dirty="0" err="1">
                <a:solidFill>
                  <a:srgbClr val="0053A5"/>
                </a:solidFill>
                <a:latin typeface="+mj-lt"/>
              </a:rPr>
              <a:t>osláním</a:t>
            </a:r>
            <a:r>
              <a:rPr lang="en-US" sz="2300" dirty="0">
                <a:solidFill>
                  <a:srgbClr val="0053A5"/>
                </a:solidFill>
                <a:latin typeface="+mj-lt"/>
              </a:rPr>
              <a:t> </a:t>
            </a:r>
            <a:r>
              <a:rPr lang="en-US" sz="2300" dirty="0" err="1">
                <a:solidFill>
                  <a:srgbClr val="0053A5"/>
                </a:solidFill>
                <a:latin typeface="+mj-lt"/>
              </a:rPr>
              <a:t>spolku</a:t>
            </a:r>
            <a:r>
              <a:rPr lang="en-US" sz="2300" dirty="0">
                <a:solidFill>
                  <a:srgbClr val="0053A5"/>
                </a:solidFill>
                <a:latin typeface="+mj-lt"/>
              </a:rPr>
              <a:t> EPISTOP </a:t>
            </a:r>
            <a:r>
              <a:rPr lang="cs-CZ" sz="2300" dirty="0">
                <a:solidFill>
                  <a:srgbClr val="0053A5"/>
                </a:solidFill>
                <a:latin typeface="+mj-lt"/>
              </a:rPr>
              <a:t>je </a:t>
            </a:r>
            <a:r>
              <a:rPr lang="cs-CZ" sz="2300" dirty="0">
                <a:solidFill>
                  <a:srgbClr val="BD64A8"/>
                </a:solidFill>
                <a:latin typeface="+mj-lt"/>
              </a:rPr>
              <a:t>společně</a:t>
            </a:r>
            <a:r>
              <a:rPr lang="cs-CZ" sz="2300" dirty="0">
                <a:solidFill>
                  <a:srgbClr val="000000"/>
                </a:solidFill>
                <a:latin typeface="+mj-lt"/>
              </a:rPr>
              <a:t> </a:t>
            </a:r>
            <a:r>
              <a:rPr lang="cs-CZ" sz="2300" dirty="0">
                <a:solidFill>
                  <a:srgbClr val="0053A5"/>
                </a:solidFill>
                <a:latin typeface="+mj-lt"/>
              </a:rPr>
              <a:t>překonávat společenské výzvy spojené s životem s epilepsií a pomáhat lidem s epilepsií žít plnohodnotný život.</a:t>
            </a:r>
            <a:endParaRPr lang="cs-CZ" sz="2300" dirty="0">
              <a:latin typeface="+mj-lt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520E701-0DD0-45F6-BC01-00CA72A01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5374" y="143448"/>
            <a:ext cx="1895505" cy="968913"/>
          </a:xfrm>
          <a:prstGeom prst="rect">
            <a:avLst/>
          </a:prstGeom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5F9B20E7-D0D3-4141-AF49-63AB9618B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" y="98097"/>
            <a:ext cx="2650425" cy="101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4419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529"/>
            <a:ext cx="8229600" cy="1143000"/>
          </a:xfrm>
        </p:spPr>
        <p:txBody>
          <a:bodyPr>
            <a:normAutofit/>
          </a:bodyPr>
          <a:lstStyle/>
          <a:p>
            <a:r>
              <a:rPr lang="cs-CZ" sz="3100" b="1" dirty="0">
                <a:solidFill>
                  <a:srgbClr val="800080"/>
                </a:solidFill>
              </a:rPr>
              <a:t>Právní rámec zdravotní podpory ve školách</a:t>
            </a:r>
            <a:endParaRPr sz="3100" b="1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156" y="3178472"/>
            <a:ext cx="8229600" cy="2795048"/>
          </a:xfrm>
        </p:spPr>
        <p:txBody>
          <a:bodyPr>
            <a:normAutofit fontScale="77500" lnSpcReduction="20000"/>
          </a:bodyPr>
          <a:lstStyle/>
          <a:p>
            <a:pPr marL="0" indent="0" fontAlgn="base">
              <a:buNone/>
            </a:pPr>
            <a:r>
              <a:rPr lang="cs-CZ" sz="2500" b="1" dirty="0">
                <a:solidFill>
                  <a:srgbClr val="0053A5"/>
                </a:solidFill>
                <a:latin typeface="+mj-lt"/>
              </a:rPr>
              <a:t>Klíčová legislativa:</a:t>
            </a:r>
            <a:r>
              <a:rPr lang="en-US" sz="2500" dirty="0">
                <a:solidFill>
                  <a:srgbClr val="0053A5"/>
                </a:solidFill>
                <a:latin typeface="+mj-lt"/>
              </a:rPr>
              <a:t>​</a:t>
            </a:r>
          </a:p>
          <a:p>
            <a:pPr fontAlgn="base"/>
            <a:r>
              <a:rPr lang="cs-CZ" sz="2500" dirty="0">
                <a:latin typeface="+mj-lt"/>
              </a:rPr>
              <a:t>Právo na vzdělání bez ohledu na zdravotní stav (Úmluva OSN o právech osob s postižením, v ČR 2009, Opční protokol 2021)</a:t>
            </a:r>
            <a:r>
              <a:rPr lang="en-US" sz="2500" dirty="0">
                <a:latin typeface="+mj-lt"/>
              </a:rPr>
              <a:t>​</a:t>
            </a:r>
          </a:p>
          <a:p>
            <a:pPr fontAlgn="base"/>
            <a:r>
              <a:rPr lang="cs-CZ" sz="2500" dirty="0">
                <a:latin typeface="+mj-lt"/>
              </a:rPr>
              <a:t>Školský zákon (2016)</a:t>
            </a:r>
          </a:p>
          <a:p>
            <a:pPr fontAlgn="base"/>
            <a:r>
              <a:rPr lang="cs-CZ" sz="2500" dirty="0">
                <a:latin typeface="+mj-lt"/>
              </a:rPr>
              <a:t>Společné sdělení MŠMT a MZ k zajištění zdravotní podpory ve školách a školských zařízeních (2024 – 2025)</a:t>
            </a:r>
            <a:r>
              <a:rPr lang="en-US" sz="2500" dirty="0">
                <a:latin typeface="+mj-lt"/>
              </a:rPr>
              <a:t>​</a:t>
            </a:r>
          </a:p>
          <a:p>
            <a:pPr marL="0" indent="0" fontAlgn="base">
              <a:spcBef>
                <a:spcPts val="1200"/>
              </a:spcBef>
              <a:buNone/>
            </a:pPr>
            <a:r>
              <a:rPr lang="cs-CZ" sz="2500" b="1" dirty="0">
                <a:solidFill>
                  <a:srgbClr val="0053A5"/>
                </a:solidFill>
                <a:latin typeface="+mj-lt"/>
              </a:rPr>
              <a:t>Princip: </a:t>
            </a:r>
            <a:r>
              <a:rPr lang="en-US" sz="2500" dirty="0">
                <a:solidFill>
                  <a:srgbClr val="0053A5"/>
                </a:solidFill>
                <a:latin typeface="+mj-lt"/>
              </a:rPr>
              <a:t>​</a:t>
            </a:r>
          </a:p>
          <a:p>
            <a:pPr fontAlgn="base"/>
            <a:r>
              <a:rPr lang="cs-CZ" sz="2500" dirty="0">
                <a:latin typeface="+mj-lt"/>
              </a:rPr>
              <a:t>Rovný přístup ke vzdělávání, včetně podpůrných opatření, zajišťující vhodné podmínky pro plnohodnotné vzdělávání.</a:t>
            </a:r>
            <a:r>
              <a:rPr lang="en-US" sz="2500" dirty="0">
                <a:latin typeface="+mj-lt"/>
              </a:rPr>
              <a:t>​</a:t>
            </a:r>
            <a:r>
              <a:rPr lang="cs-CZ" sz="2500" dirty="0">
                <a:solidFill>
                  <a:srgbClr val="0053A5"/>
                </a:solidFill>
                <a:latin typeface="+mj-lt"/>
              </a:rPr>
              <a:t> </a:t>
            </a:r>
            <a:r>
              <a:rPr lang="cs-CZ" dirty="0">
                <a:latin typeface="+mj-lt"/>
              </a:rPr>
              <a:t> </a:t>
            </a:r>
            <a:endParaRPr sz="2400" dirty="0">
              <a:solidFill>
                <a:srgbClr val="0053A5"/>
              </a:solidFill>
              <a:latin typeface="+mj-lt"/>
            </a:endParaRPr>
          </a:p>
        </p:txBody>
      </p:sp>
      <p:sp>
        <p:nvSpPr>
          <p:cNvPr id="5" name="AutoShape 2" descr="https://euc-powerpoint.officeapps.live.com/pods/GetClipboardImage.ashx?Id=26a7c60d-64bc-4f06-978d-ac5d6a4ee12f&amp;DC=GEU5&amp;pkey=a69ab813-2a6b-44b0-a951-b40ac609533e&amp;wdwaccluster=GEU5">
            <a:extLst>
              <a:ext uri="{FF2B5EF4-FFF2-40B4-BE49-F238E27FC236}">
                <a16:creationId xmlns:a16="http://schemas.microsoft.com/office/drawing/2014/main" id="{8ECBF42F-3A23-4C8A-8F7F-4AC689F4F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F32F168-0CE0-4289-BF93-7CA9FB943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9089" y="6186031"/>
            <a:ext cx="1127702" cy="576440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C97AB1E6-4C93-49DE-8521-B7EF66757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156326"/>
            <a:ext cx="206375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FF12A851-B519-45C5-9807-80A14B96D1F9}"/>
              </a:ext>
            </a:extLst>
          </p:cNvPr>
          <p:cNvSpPr txBox="1"/>
          <p:nvPr/>
        </p:nvSpPr>
        <p:spPr>
          <a:xfrm flipH="1">
            <a:off x="497154" y="1086521"/>
            <a:ext cx="82980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800080"/>
                </a:solidFill>
              </a:rPr>
              <a:t>Vnímání lidí s postižením, znevýhodněním či chronickým onemocněním se proměňuje.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800080"/>
                </a:solidFill>
              </a:rPr>
              <a:t>Od přístupů, které vylučovaly a oslabovaly, směřujeme k těm, které přijímají jinakost, posilují a staví na silných stránkách.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800080"/>
                </a:solidFill>
              </a:rPr>
              <a:t>Hlas lidí s žitou zkušeností musí být slyšet stále více!</a:t>
            </a:r>
            <a:endParaRPr lang="cs-CZ" sz="1900" b="1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82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529"/>
            <a:ext cx="8229600" cy="1143000"/>
          </a:xfrm>
        </p:spPr>
        <p:txBody>
          <a:bodyPr>
            <a:normAutofit/>
          </a:bodyPr>
          <a:lstStyle/>
          <a:p>
            <a:r>
              <a:rPr lang="cs-CZ" sz="3100" b="1" dirty="0">
                <a:solidFill>
                  <a:srgbClr val="800080"/>
                </a:solidFill>
              </a:rPr>
              <a:t>Podpora vzdělávání dětí, žáků a studentů se speciálními vzdělávacími potřebami (SVP)</a:t>
            </a:r>
            <a:r>
              <a:rPr lang="cs-CZ" sz="3100" dirty="0">
                <a:solidFill>
                  <a:srgbClr val="800080"/>
                </a:solidFill>
              </a:rPr>
              <a:t>​</a:t>
            </a:r>
            <a:endParaRPr sz="3100" b="1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8529"/>
            <a:ext cx="8229600" cy="5350807"/>
          </a:xfrm>
        </p:spPr>
        <p:txBody>
          <a:bodyPr>
            <a:normAutofit fontScale="47500" lnSpcReduction="20000"/>
          </a:bodyPr>
          <a:lstStyle/>
          <a:p>
            <a:pPr marL="0" indent="0" fontAlgn="base">
              <a:buNone/>
            </a:pPr>
            <a:r>
              <a:rPr lang="cs-CZ" sz="4000" b="1" dirty="0">
                <a:solidFill>
                  <a:srgbClr val="0053A5"/>
                </a:solidFill>
              </a:rPr>
              <a:t>Definice SVP:</a:t>
            </a:r>
            <a:r>
              <a:rPr lang="cs-CZ" sz="40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4000" dirty="0"/>
              <a:t>Jedinci s potřebou podpůrných opatření k naplnění vzdělávacích možností nebo k rovnoprávnému uplatnění svých práv.</a:t>
            </a:r>
            <a:r>
              <a:rPr lang="en-US" sz="4000" dirty="0"/>
              <a:t>​</a:t>
            </a:r>
          </a:p>
          <a:p>
            <a:pPr fontAlgn="base"/>
            <a:r>
              <a:rPr lang="cs-CZ" sz="4000" dirty="0"/>
              <a:t>Zahrnuje úpravy ve vzdělávání odpovídající zdravotnímu stavu, kulturnímu prostředí nebo jiným životním podmínkám.</a:t>
            </a:r>
            <a:r>
              <a:rPr lang="en-US" sz="4000" dirty="0"/>
              <a:t>​</a:t>
            </a:r>
          </a:p>
          <a:p>
            <a:pPr marL="0" indent="0" fontAlgn="base">
              <a:spcBef>
                <a:spcPts val="1200"/>
              </a:spcBef>
              <a:buNone/>
            </a:pPr>
            <a:r>
              <a:rPr lang="cs-CZ" sz="4000" b="1" dirty="0">
                <a:solidFill>
                  <a:srgbClr val="0053A5"/>
                </a:solidFill>
              </a:rPr>
              <a:t>Práva:</a:t>
            </a:r>
            <a:r>
              <a:rPr lang="en-US" sz="40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4000" dirty="0"/>
              <a:t>Bezplatné poskytování podpůrných opatření školou a školskými zařízeními.</a:t>
            </a:r>
            <a:r>
              <a:rPr lang="en-US" sz="4000" dirty="0"/>
              <a:t>​</a:t>
            </a:r>
          </a:p>
          <a:p>
            <a:pPr marL="0" indent="0" fontAlgn="base">
              <a:spcBef>
                <a:spcPts val="1200"/>
              </a:spcBef>
              <a:buNone/>
            </a:pPr>
            <a:r>
              <a:rPr lang="cs-CZ" sz="4000" b="1" dirty="0">
                <a:solidFill>
                  <a:srgbClr val="0053A5"/>
                </a:solidFill>
              </a:rPr>
              <a:t>Stupně podpůrných opatření:</a:t>
            </a:r>
            <a:r>
              <a:rPr lang="en-US" sz="40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4000" dirty="0"/>
              <a:t>Členění do 5 stupňů podle organizační, pedagogické a finanční náročnosti.</a:t>
            </a:r>
            <a:r>
              <a:rPr lang="en-US" sz="4000" dirty="0"/>
              <a:t>​</a:t>
            </a:r>
          </a:p>
          <a:p>
            <a:pPr fontAlgn="base"/>
            <a:r>
              <a:rPr lang="cs-CZ" sz="4000" dirty="0"/>
              <a:t>Možnost kombinace různých druhů a stupňů podpory.</a:t>
            </a:r>
            <a:r>
              <a:rPr lang="en-US" sz="4000" dirty="0"/>
              <a:t>​</a:t>
            </a:r>
          </a:p>
          <a:p>
            <a:pPr fontAlgn="base"/>
            <a:r>
              <a:rPr lang="cs-CZ" sz="4000" dirty="0"/>
              <a:t>Normování začlenění podpory do jednotlivých stupňů prováděcí vyhláškou.</a:t>
            </a:r>
            <a:r>
              <a:rPr lang="en-US" sz="4000" dirty="0"/>
              <a:t>​</a:t>
            </a:r>
          </a:p>
          <a:p>
            <a:pPr marL="0" indent="0" fontAlgn="base">
              <a:spcBef>
                <a:spcPts val="1200"/>
              </a:spcBef>
              <a:buNone/>
            </a:pPr>
            <a:r>
              <a:rPr lang="cs-CZ" sz="4000" b="1" dirty="0">
                <a:solidFill>
                  <a:srgbClr val="0053A5"/>
                </a:solidFill>
              </a:rPr>
              <a:t>Podpora 1. stupně:</a:t>
            </a:r>
            <a:r>
              <a:rPr lang="en-US" sz="40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4000" dirty="0"/>
              <a:t>Minimální úpravy metod, organizace a hodnocení.</a:t>
            </a:r>
            <a:r>
              <a:rPr lang="en-US" sz="4000" dirty="0"/>
              <a:t>​</a:t>
            </a:r>
          </a:p>
          <a:p>
            <a:pPr fontAlgn="base"/>
            <a:r>
              <a:rPr lang="cs-CZ" sz="4000" dirty="0"/>
              <a:t>Bez normované finanční náročnosti.</a:t>
            </a:r>
            <a:r>
              <a:rPr lang="en-US" sz="4000" dirty="0"/>
              <a:t>​</a:t>
            </a:r>
          </a:p>
          <a:p>
            <a:pPr fontAlgn="base"/>
            <a:r>
              <a:rPr lang="cs-CZ" sz="4000" dirty="0"/>
              <a:t>Poskytována žákům s potřebou úprav ve vzdělávání nebo školských službách pro jejich zapojení do kolektivu.​</a:t>
            </a:r>
          </a:p>
          <a:p>
            <a:pPr marL="0" indent="0">
              <a:buNone/>
            </a:pPr>
            <a:endParaRPr sz="2400" dirty="0">
              <a:solidFill>
                <a:srgbClr val="323232"/>
              </a:solidFill>
            </a:endParaRPr>
          </a:p>
        </p:txBody>
      </p:sp>
      <p:sp>
        <p:nvSpPr>
          <p:cNvPr id="5" name="AutoShape 2" descr="https://euc-powerpoint.officeapps.live.com/pods/GetClipboardImage.ashx?Id=26a7c60d-64bc-4f06-978d-ac5d6a4ee12f&amp;DC=GEU5&amp;pkey=a69ab813-2a6b-44b0-a951-b40ac609533e&amp;wdwaccluster=GEU5">
            <a:extLst>
              <a:ext uri="{FF2B5EF4-FFF2-40B4-BE49-F238E27FC236}">
                <a16:creationId xmlns:a16="http://schemas.microsoft.com/office/drawing/2014/main" id="{8ECBF42F-3A23-4C8A-8F7F-4AC689F4F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F32F168-0CE0-4289-BF93-7CA9FB943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9089" y="6186031"/>
            <a:ext cx="1127702" cy="576440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C97AB1E6-4C93-49DE-8521-B7EF66757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156326"/>
            <a:ext cx="206375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4984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541"/>
            <a:ext cx="8229600" cy="1143000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800080"/>
                </a:solidFill>
              </a:rPr>
              <a:t>Zdravotní podpora žáků na školách</a:t>
            </a:r>
            <a:r>
              <a:rPr lang="cs-CZ" dirty="0">
                <a:solidFill>
                  <a:srgbClr val="800080"/>
                </a:solidFill>
              </a:rPr>
              <a:t>​</a:t>
            </a:r>
            <a:r>
              <a:rPr lang="cs-CZ" sz="3100" dirty="0">
                <a:solidFill>
                  <a:srgbClr val="800080"/>
                </a:solidFill>
              </a:rPr>
              <a:t>​</a:t>
            </a:r>
            <a:endParaRPr sz="3100" b="1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219" y="1172541"/>
            <a:ext cx="8328581" cy="5482783"/>
          </a:xfrm>
        </p:spPr>
        <p:txBody>
          <a:bodyPr>
            <a:normAutofit fontScale="47500" lnSpcReduction="20000"/>
          </a:bodyPr>
          <a:lstStyle/>
          <a:p>
            <a:pPr marL="0" indent="0" fontAlgn="base">
              <a:buNone/>
            </a:pPr>
            <a:r>
              <a:rPr lang="cs-CZ" sz="4000" b="1" dirty="0">
                <a:solidFill>
                  <a:srgbClr val="0053A5"/>
                </a:solidFill>
              </a:rPr>
              <a:t>Primární odpovědnost za zdravotní podporu</a:t>
            </a:r>
            <a:r>
              <a:rPr lang="cs-CZ" sz="4000" dirty="0"/>
              <a:t>​</a:t>
            </a:r>
          </a:p>
          <a:p>
            <a:pPr fontAlgn="base"/>
            <a:r>
              <a:rPr lang="cs-CZ" sz="4000" dirty="0"/>
              <a:t>Role zákonných zástupců: Hlavní odpovědnost za zdravotní podporu dětí.</a:t>
            </a:r>
            <a:r>
              <a:rPr lang="en-US" sz="4000" dirty="0"/>
              <a:t>​</a:t>
            </a:r>
          </a:p>
          <a:p>
            <a:pPr fontAlgn="base"/>
            <a:r>
              <a:rPr lang="cs-CZ" sz="4000" dirty="0"/>
              <a:t>Úloha školy: Zajištění zdravotní podpory při neodkladných úkonech, jako je aplikace medikace, pokud je to během školního dne nezbytné.</a:t>
            </a:r>
            <a:r>
              <a:rPr lang="en-US" sz="4000" dirty="0"/>
              <a:t>​</a:t>
            </a:r>
          </a:p>
          <a:p>
            <a:pPr marL="0" indent="0" fontAlgn="base">
              <a:buNone/>
            </a:pPr>
            <a:endParaRPr lang="cs-CZ" sz="4000" b="1" dirty="0"/>
          </a:p>
          <a:p>
            <a:pPr marL="0" indent="0" fontAlgn="base">
              <a:buNone/>
            </a:pPr>
            <a:r>
              <a:rPr lang="cs-CZ" sz="4000" b="1" dirty="0">
                <a:solidFill>
                  <a:srgbClr val="0053A5"/>
                </a:solidFill>
              </a:rPr>
              <a:t>Tři typy situací ve zdravotní podpoře:</a:t>
            </a:r>
            <a:r>
              <a:rPr lang="cs-CZ" sz="4000" dirty="0">
                <a:solidFill>
                  <a:srgbClr val="0053A5"/>
                </a:solidFill>
              </a:rPr>
              <a:t>​</a:t>
            </a:r>
          </a:p>
          <a:p>
            <a:pPr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4000" b="1" dirty="0">
                <a:solidFill>
                  <a:srgbClr val="0053A5"/>
                </a:solidFill>
              </a:rPr>
              <a:t>Akutní stavy</a:t>
            </a:r>
            <a:r>
              <a:rPr lang="en-US" sz="4000" dirty="0">
                <a:solidFill>
                  <a:srgbClr val="0053A5"/>
                </a:solidFill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4000" dirty="0"/>
              <a:t>Řešení okamžitých zdravotních komplikací (zavolání záchranné služby).</a:t>
            </a:r>
            <a:r>
              <a:rPr lang="en-US" sz="4000" dirty="0"/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4000" dirty="0"/>
              <a:t>Povinnost poskytnutí první pomoci – trestněprávní odpovědnost.</a:t>
            </a:r>
            <a:r>
              <a:rPr lang="en-US" sz="4000" dirty="0"/>
              <a:t>​</a:t>
            </a:r>
          </a:p>
          <a:p>
            <a:pPr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4000" b="1" dirty="0">
                <a:solidFill>
                  <a:srgbClr val="0053A5"/>
                </a:solidFill>
              </a:rPr>
              <a:t>Laické úkony</a:t>
            </a:r>
            <a:r>
              <a:rPr lang="en-US" sz="4000" dirty="0">
                <a:solidFill>
                  <a:srgbClr val="0053A5"/>
                </a:solidFill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4000" dirty="0"/>
              <a:t>Dohled nad automedikací (např. inzulín) nebo dietními opatřeními (např. </a:t>
            </a:r>
            <a:r>
              <a:rPr lang="cs-CZ" sz="4000" dirty="0" err="1"/>
              <a:t>celiakie</a:t>
            </a:r>
            <a:r>
              <a:rPr lang="cs-CZ" sz="4000" dirty="0"/>
              <a:t>).</a:t>
            </a:r>
            <a:r>
              <a:rPr lang="en-US" sz="4000" dirty="0"/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4000" dirty="0"/>
              <a:t>Podání bukálního midazolamu</a:t>
            </a:r>
            <a:r>
              <a:rPr lang="en-US" sz="4000" dirty="0"/>
              <a:t>.</a:t>
            </a:r>
            <a:r>
              <a:rPr lang="cs-CZ" sz="4000" dirty="0"/>
              <a:t> </a:t>
            </a:r>
            <a:r>
              <a:rPr lang="en-US" sz="4000" dirty="0"/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4000" dirty="0"/>
              <a:t>Spolupráce s rodiči a vytváření plánu zdravotní podpory.</a:t>
            </a:r>
            <a:r>
              <a:rPr lang="en-US" sz="4000" dirty="0"/>
              <a:t>​</a:t>
            </a:r>
          </a:p>
          <a:p>
            <a:pPr fontAlgn="base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cs-CZ" sz="4000" b="1" dirty="0">
                <a:solidFill>
                  <a:srgbClr val="0053A5"/>
                </a:solidFill>
              </a:rPr>
              <a:t>Zdravotní podpora vyžadující zdravotnického pracovníka</a:t>
            </a:r>
            <a:r>
              <a:rPr lang="en-US" sz="4000" dirty="0">
                <a:solidFill>
                  <a:srgbClr val="0053A5"/>
                </a:solidFill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4000" dirty="0"/>
              <a:t>Úkony přesahující kompetence zaměstnanců školy (např. cévkování).</a:t>
            </a:r>
            <a:r>
              <a:rPr lang="en-US" sz="4000" dirty="0"/>
              <a:t>​</a:t>
            </a:r>
          </a:p>
          <a:p>
            <a:pPr marL="0" indent="0" fontAlgn="base">
              <a:buNone/>
            </a:pPr>
            <a:endParaRPr lang="cs-CZ" dirty="0"/>
          </a:p>
          <a:p>
            <a:pPr marL="0" indent="0">
              <a:buNone/>
            </a:pPr>
            <a:endParaRPr sz="2400" dirty="0">
              <a:solidFill>
                <a:srgbClr val="323232"/>
              </a:solidFill>
            </a:endParaRPr>
          </a:p>
        </p:txBody>
      </p:sp>
      <p:sp>
        <p:nvSpPr>
          <p:cNvPr id="5" name="AutoShape 2" descr="https://euc-powerpoint.officeapps.live.com/pods/GetClipboardImage.ashx?Id=26a7c60d-64bc-4f06-978d-ac5d6a4ee12f&amp;DC=GEU5&amp;pkey=a69ab813-2a6b-44b0-a951-b40ac609533e&amp;wdwaccluster=GEU5">
            <a:extLst>
              <a:ext uri="{FF2B5EF4-FFF2-40B4-BE49-F238E27FC236}">
                <a16:creationId xmlns:a16="http://schemas.microsoft.com/office/drawing/2014/main" id="{8ECBF42F-3A23-4C8A-8F7F-4AC689F4F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2319B403-BC4F-41FA-A6F2-206FBE001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156326"/>
            <a:ext cx="206375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3172C0D3-624A-441F-A45B-ED6FF9056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9089" y="6186031"/>
            <a:ext cx="1127702" cy="5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384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529"/>
            <a:ext cx="8229600" cy="606145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800080"/>
                </a:solidFill>
              </a:rPr>
              <a:t>Plán podpory</a:t>
            </a:r>
            <a:r>
              <a:rPr lang="cs-CZ" sz="2800" dirty="0">
                <a:solidFill>
                  <a:srgbClr val="800080"/>
                </a:solidFill>
              </a:rPr>
              <a:t>​​</a:t>
            </a:r>
            <a:endParaRPr sz="2800" b="1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804" y="785018"/>
            <a:ext cx="8653806" cy="5474379"/>
          </a:xfrm>
        </p:spPr>
        <p:txBody>
          <a:bodyPr>
            <a:no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cs-CZ" sz="1900" dirty="0"/>
              <a:t>Děti s epilepsií tráví většinu času ve škole. Záchvaty mohou nastat i ve školním prostředí.</a:t>
            </a:r>
            <a:r>
              <a:rPr lang="en-US" sz="1900" dirty="0"/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sz="1900" b="1" dirty="0">
                <a:solidFill>
                  <a:srgbClr val="0053A5"/>
                </a:solidFill>
              </a:rPr>
              <a:t>Hlavní překážky fungování dětí s epilepsií ve škole / v běžném životě:</a:t>
            </a:r>
            <a:r>
              <a:rPr lang="cs-CZ" sz="1900" dirty="0">
                <a:solidFill>
                  <a:srgbClr val="0053A5"/>
                </a:solidFill>
              </a:rPr>
              <a:t> </a:t>
            </a:r>
            <a:r>
              <a:rPr lang="cs-CZ" sz="1900" dirty="0"/>
              <a:t>Nedostatečné znalosti o epilepsii, předsudky a obavy z odpovědnosti (např. z trestně-právních komplikací).</a:t>
            </a:r>
            <a:r>
              <a:rPr lang="en-US" sz="1900" dirty="0"/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endParaRPr lang="cs-CZ" sz="1900" dirty="0"/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sz="1900" b="1" dirty="0">
                <a:solidFill>
                  <a:srgbClr val="0053A5"/>
                </a:solidFill>
              </a:rPr>
              <a:t>Cíl plánu podpory: </a:t>
            </a:r>
            <a:r>
              <a:rPr lang="cs-CZ" sz="1900" dirty="0"/>
              <a:t>Zlepšit postavení dětí s epilepsií ve školách a vytvořit inkluzivní prostředí.</a:t>
            </a:r>
            <a:r>
              <a:rPr lang="en-US" sz="1900" dirty="0"/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sz="1900" b="1" dirty="0">
                <a:solidFill>
                  <a:srgbClr val="0053A5"/>
                </a:solidFill>
              </a:rPr>
              <a:t>Účel plánu podpory:</a:t>
            </a:r>
            <a:r>
              <a:rPr lang="cs-CZ" sz="1900" dirty="0"/>
              <a:t> Zajištění systematického přístupu k poskytování podpory dítěti ve škole.</a:t>
            </a:r>
            <a:r>
              <a:rPr lang="en-US" sz="1900" dirty="0"/>
              <a:t>​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cs-CZ" sz="1900" b="1" dirty="0">
                <a:solidFill>
                  <a:srgbClr val="0053A5"/>
                </a:solidFill>
              </a:rPr>
              <a:t>Obsah plánu podpory: </a:t>
            </a:r>
            <a:r>
              <a:rPr lang="cs-CZ" sz="1900" dirty="0"/>
              <a:t>Rozdělení kompetencí, návod pro každodenní předvídatelné situace, seznam zodpovědných osob.</a:t>
            </a:r>
            <a:r>
              <a:rPr lang="en-US" sz="1900" dirty="0"/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1900" i="1" dirty="0"/>
              <a:t>Obsahuje konkrétní opatření pro každodenní podporu dítěte s epilepsií ve školním prostředí.</a:t>
            </a:r>
            <a:r>
              <a:rPr lang="en-US" sz="1900" dirty="0"/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1900" i="1" dirty="0"/>
              <a:t>Cílem je zajištění bezpečí, komfortu a začlenění žáka s epilepsií.</a:t>
            </a:r>
            <a:r>
              <a:rPr lang="en-US" sz="1900" dirty="0"/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1900" i="1" dirty="0"/>
              <a:t>P</a:t>
            </a:r>
            <a:r>
              <a:rPr lang="en-US" sz="1900" i="1" dirty="0" err="1"/>
              <a:t>odoba</a:t>
            </a:r>
            <a:r>
              <a:rPr lang="en-US" sz="1900" i="1" dirty="0"/>
              <a:t> p</a:t>
            </a:r>
            <a:r>
              <a:rPr lang="cs-CZ" sz="1900" i="1" dirty="0"/>
              <a:t>lán</a:t>
            </a:r>
            <a:r>
              <a:rPr lang="en-US" sz="1900" i="1" dirty="0"/>
              <a:t>u v</a:t>
            </a:r>
            <a:r>
              <a:rPr lang="cs-CZ" sz="1900" i="1" dirty="0" err="1"/>
              <a:t>znikala</a:t>
            </a:r>
            <a:r>
              <a:rPr lang="cs-CZ" sz="1900" i="1" dirty="0"/>
              <a:t> na podkladě dobré praxe v zahraničí (mj. Velká Británie, Irsko, Kanada, Austrálie).</a:t>
            </a:r>
            <a:endParaRPr sz="1900" dirty="0">
              <a:solidFill>
                <a:srgbClr val="323232"/>
              </a:solidFill>
            </a:endParaRPr>
          </a:p>
        </p:txBody>
      </p:sp>
      <p:sp>
        <p:nvSpPr>
          <p:cNvPr id="5" name="AutoShape 2" descr="https://euc-powerpoint.officeapps.live.com/pods/GetClipboardImage.ashx?Id=26a7c60d-64bc-4f06-978d-ac5d6a4ee12f&amp;DC=GEU5&amp;pkey=a69ab813-2a6b-44b0-a951-b40ac609533e&amp;wdwaccluster=GEU5">
            <a:extLst>
              <a:ext uri="{FF2B5EF4-FFF2-40B4-BE49-F238E27FC236}">
                <a16:creationId xmlns:a16="http://schemas.microsoft.com/office/drawing/2014/main" id="{8ECBF42F-3A23-4C8A-8F7F-4AC689F4F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464D7107-7194-4DDF-8508-00BFBC55AE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156326"/>
            <a:ext cx="206375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4813C61-8075-4CE8-9ED7-9F76A9A4E4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9089" y="6186031"/>
            <a:ext cx="1127702" cy="5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273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-8166"/>
            <a:ext cx="8229600" cy="705750"/>
          </a:xfrm>
        </p:spPr>
        <p:txBody>
          <a:bodyPr>
            <a:normAutofit/>
          </a:bodyPr>
          <a:lstStyle/>
          <a:p>
            <a:r>
              <a:rPr lang="cs-CZ" sz="3100" b="1" dirty="0">
                <a:solidFill>
                  <a:srgbClr val="800080"/>
                </a:solidFill>
              </a:rPr>
              <a:t>Plán podpory </a:t>
            </a:r>
            <a:r>
              <a:rPr lang="cs-CZ" sz="3100" b="1" dirty="0" err="1">
                <a:solidFill>
                  <a:srgbClr val="800080"/>
                </a:solidFill>
              </a:rPr>
              <a:t>pokr</a:t>
            </a:r>
            <a:r>
              <a:rPr lang="cs-CZ" sz="3100" b="1" dirty="0">
                <a:solidFill>
                  <a:srgbClr val="800080"/>
                </a:solidFill>
              </a:rPr>
              <a:t>.</a:t>
            </a:r>
            <a:r>
              <a:rPr lang="cs-CZ" sz="3100" dirty="0">
                <a:solidFill>
                  <a:srgbClr val="800080"/>
                </a:solidFill>
              </a:rPr>
              <a:t>​</a:t>
            </a:r>
            <a:endParaRPr sz="3100" b="1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243" y="443298"/>
            <a:ext cx="8672660" cy="5764066"/>
          </a:xfrm>
        </p:spPr>
        <p:txBody>
          <a:bodyPr>
            <a:noAutofit/>
          </a:bodyPr>
          <a:lstStyle/>
          <a:p>
            <a:pPr marL="0" indent="0" fontAlgn="base">
              <a:spcBef>
                <a:spcPts val="0"/>
              </a:spcBef>
              <a:buNone/>
            </a:pPr>
            <a:r>
              <a:rPr lang="cs-CZ" sz="1900" b="1" dirty="0">
                <a:solidFill>
                  <a:srgbClr val="0053A5"/>
                </a:solidFill>
              </a:rPr>
              <a:t>Klíčoví aktéři</a:t>
            </a:r>
            <a:r>
              <a:rPr lang="cs-CZ" sz="19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1800" b="1" dirty="0"/>
              <a:t>Dítě s epilepsií: </a:t>
            </a:r>
            <a:r>
              <a:rPr lang="cs-CZ" sz="1800" dirty="0"/>
              <a:t>Centrální osoba, jejíž potřeby určují směřování podpory.</a:t>
            </a:r>
            <a:r>
              <a:rPr lang="en-US" sz="1800" dirty="0"/>
              <a:t>​</a:t>
            </a:r>
          </a:p>
          <a:p>
            <a:pPr fontAlgn="base"/>
            <a:r>
              <a:rPr lang="cs-CZ" sz="1800" b="1" dirty="0"/>
              <a:t>Rodiče: </a:t>
            </a:r>
            <a:r>
              <a:rPr lang="cs-CZ" sz="1800" dirty="0"/>
              <a:t>Primární zajišťovatelé podpory mimo školní prostředí.</a:t>
            </a:r>
            <a:r>
              <a:rPr lang="en-US" sz="1800" dirty="0"/>
              <a:t>​</a:t>
            </a:r>
          </a:p>
          <a:p>
            <a:pPr fontAlgn="base"/>
            <a:r>
              <a:rPr lang="cs-CZ" sz="1800" b="1" dirty="0"/>
              <a:t>Školní personál: </a:t>
            </a:r>
            <a:r>
              <a:rPr lang="cs-CZ" sz="1800" dirty="0"/>
              <a:t>Realizuje denní podporu a reaguje na akutní situace.</a:t>
            </a:r>
            <a:r>
              <a:rPr lang="en-US" sz="1800" dirty="0"/>
              <a:t>​</a:t>
            </a:r>
          </a:p>
          <a:p>
            <a:pPr fontAlgn="base"/>
            <a:r>
              <a:rPr lang="cs-CZ" sz="1800" b="1" dirty="0"/>
              <a:t>Ředitel školy: </a:t>
            </a:r>
            <a:r>
              <a:rPr lang="cs-CZ" sz="1800" dirty="0"/>
              <a:t>Zajišťuje podmínky pro bezpečné prostředí a koordinaci podpory.</a:t>
            </a:r>
            <a:r>
              <a:rPr lang="en-US" sz="1800" dirty="0"/>
              <a:t>​</a:t>
            </a:r>
          </a:p>
          <a:p>
            <a:pPr fontAlgn="base"/>
            <a:r>
              <a:rPr lang="cs-CZ" sz="1800" b="1" dirty="0"/>
              <a:t>BOZP (Bezpečnost a ochrana zdraví při práci): </a:t>
            </a:r>
            <a:r>
              <a:rPr lang="cs-CZ" sz="1800" dirty="0"/>
              <a:t>Sleduje bezpečnostní aspekty při poskytování podpory.</a:t>
            </a:r>
            <a:r>
              <a:rPr lang="en-US" sz="1800" dirty="0"/>
              <a:t>​</a:t>
            </a:r>
          </a:p>
          <a:p>
            <a:pPr fontAlgn="base"/>
            <a:r>
              <a:rPr lang="cs-CZ" sz="1800" b="1" dirty="0"/>
              <a:t>Školní inspekce: </a:t>
            </a:r>
            <a:r>
              <a:rPr lang="cs-CZ" sz="1800" dirty="0"/>
              <a:t>Monitoruje dodržování standardů a poskytuje podpůrné informace.</a:t>
            </a:r>
            <a:r>
              <a:rPr lang="en-US" sz="1800" dirty="0"/>
              <a:t>​</a:t>
            </a:r>
          </a:p>
          <a:p>
            <a:pPr marL="0" indent="0" fontAlgn="base">
              <a:spcBef>
                <a:spcPts val="1200"/>
              </a:spcBef>
              <a:buNone/>
            </a:pPr>
            <a:r>
              <a:rPr lang="cs-CZ" sz="1900" b="1" dirty="0">
                <a:solidFill>
                  <a:srgbClr val="0053A5"/>
                </a:solidFill>
              </a:rPr>
              <a:t>Role praktického lékaře a neurologa</a:t>
            </a:r>
            <a:r>
              <a:rPr lang="cs-CZ" sz="19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1800" b="1" dirty="0"/>
              <a:t>Praktický lékař: </a:t>
            </a:r>
            <a:r>
              <a:rPr lang="cs-CZ" sz="1800" dirty="0"/>
              <a:t>poskytuje informace o aktuálním zdravotním stavu a léčbě, doporučuje konkrétní zdravotní opatření vhodná pro školní prostředí.</a:t>
            </a:r>
            <a:r>
              <a:rPr lang="en-US" sz="1800" dirty="0"/>
              <a:t>​</a:t>
            </a:r>
          </a:p>
          <a:p>
            <a:pPr fontAlgn="base"/>
            <a:r>
              <a:rPr lang="cs-CZ" sz="1800" b="1" dirty="0"/>
              <a:t>Neurolog: </a:t>
            </a:r>
            <a:r>
              <a:rPr lang="cs-CZ" sz="1800" dirty="0"/>
              <a:t>Specializuje se na epilepsii a poskytuje odborné rady k dlouhodobé podpoře.</a:t>
            </a:r>
            <a:r>
              <a:rPr lang="en-US" sz="1800" dirty="0"/>
              <a:t>​</a:t>
            </a:r>
          </a:p>
          <a:p>
            <a:pPr marL="0" indent="0" fontAlgn="base">
              <a:spcBef>
                <a:spcPts val="1200"/>
              </a:spcBef>
              <a:buNone/>
            </a:pPr>
            <a:r>
              <a:rPr lang="cs-CZ" sz="1800" b="1" dirty="0">
                <a:solidFill>
                  <a:srgbClr val="0053A5"/>
                </a:solidFill>
              </a:rPr>
              <a:t>Revize plánu</a:t>
            </a:r>
            <a:r>
              <a:rPr lang="cs-CZ" sz="1800" dirty="0">
                <a:solidFill>
                  <a:srgbClr val="0053A5"/>
                </a:solidFill>
              </a:rPr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1800" dirty="0"/>
              <a:t>Minimálně jednou ročně pro aktualizaci a přizpůsobení podmínek.</a:t>
            </a:r>
            <a:r>
              <a:rPr lang="en-US" sz="1800" dirty="0"/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1800" dirty="0"/>
              <a:t>Při změnách v lékařské terapii nebo vývoji zdravotního stavu dítěte.</a:t>
            </a:r>
            <a:r>
              <a:rPr lang="en-US" sz="1800" dirty="0"/>
              <a:t>​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cs-CZ" sz="1800" dirty="0"/>
              <a:t>Zajištění aktuálnosti a účinnosti poskytované podpory v souladu se změnami ve zdravotním stavu a školním prostředí.</a:t>
            </a:r>
          </a:p>
        </p:txBody>
      </p:sp>
      <p:sp>
        <p:nvSpPr>
          <p:cNvPr id="5" name="AutoShape 2" descr="https://euc-powerpoint.officeapps.live.com/pods/GetClipboardImage.ashx?Id=26a7c60d-64bc-4f06-978d-ac5d6a4ee12f&amp;DC=GEU5&amp;pkey=a69ab813-2a6b-44b0-a951-b40ac609533e&amp;wdwaccluster=GEU5">
            <a:extLst>
              <a:ext uri="{FF2B5EF4-FFF2-40B4-BE49-F238E27FC236}">
                <a16:creationId xmlns:a16="http://schemas.microsoft.com/office/drawing/2014/main" id="{8ECBF42F-3A23-4C8A-8F7F-4AC689F4F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164C56F6-2DF6-4850-9089-7A26EFE51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6207364"/>
            <a:ext cx="1913640" cy="65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7BD3E0F6-DFD9-4A8E-813D-630D417D3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9089" y="6186031"/>
            <a:ext cx="1127702" cy="5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450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6296"/>
          </a:xfrm>
        </p:spPr>
        <p:txBody>
          <a:bodyPr>
            <a:normAutofit/>
          </a:bodyPr>
          <a:lstStyle/>
          <a:p>
            <a:r>
              <a:rPr lang="cs-CZ" sz="3100" b="1" dirty="0">
                <a:solidFill>
                  <a:srgbClr val="800080"/>
                </a:solidFill>
              </a:rPr>
              <a:t>Obsah (individuálního) plánu podpory</a:t>
            </a:r>
            <a:r>
              <a:rPr lang="cs-CZ" sz="3100" dirty="0">
                <a:solidFill>
                  <a:srgbClr val="800080"/>
                </a:solidFill>
              </a:rPr>
              <a:t>​</a:t>
            </a:r>
            <a:endParaRPr sz="3100" b="1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5803"/>
            <a:ext cx="8479410" cy="5335570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I. Základní údaje, kontaktní informace</a:t>
            </a:r>
            <a:r>
              <a:rPr lang="cs-CZ" sz="3000" dirty="0">
                <a:solidFill>
                  <a:srgbClr val="0053A5"/>
                </a:solidFill>
              </a:rPr>
              <a:t>​</a:t>
            </a:r>
          </a:p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II. Má epilepsie, mé záchvaty</a:t>
            </a:r>
            <a:r>
              <a:rPr lang="cs-CZ" sz="30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3000" b="1" dirty="0"/>
              <a:t>II.A Záchvaty, spouštěče, první záchvat</a:t>
            </a:r>
            <a:r>
              <a:rPr lang="cs-CZ" sz="3000" dirty="0"/>
              <a:t>​</a:t>
            </a:r>
          </a:p>
          <a:p>
            <a:pPr fontAlgn="base"/>
            <a:r>
              <a:rPr lang="cs-CZ" sz="3000" b="1" dirty="0"/>
              <a:t>II.B Popis epileptických záchvatů </a:t>
            </a:r>
            <a:r>
              <a:rPr lang="cs-CZ" sz="3000" dirty="0"/>
              <a:t>(popis obvyklého průběhu záchvatu/ů, četnost, projevy)</a:t>
            </a:r>
            <a:r>
              <a:rPr lang="en-US" sz="3000" dirty="0"/>
              <a:t>​</a:t>
            </a:r>
          </a:p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III. Podpůrná opatření ve škole</a:t>
            </a:r>
            <a:r>
              <a:rPr lang="cs-CZ" sz="3000" dirty="0">
                <a:solidFill>
                  <a:srgbClr val="0053A5"/>
                </a:solidFill>
              </a:rPr>
              <a:t> </a:t>
            </a:r>
            <a:r>
              <a:rPr lang="cs-CZ" sz="3000" dirty="0"/>
              <a:t>(popis metod, organizace ve výuce, činnosti vyžadující zvl. pozornost atp.)</a:t>
            </a:r>
            <a:r>
              <a:rPr lang="en-US" sz="3000" dirty="0"/>
              <a:t>​</a:t>
            </a:r>
          </a:p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IV. Dopad epilepsie na učení / chování / fungování žáka ve třídě</a:t>
            </a:r>
            <a:r>
              <a:rPr lang="cs-CZ" sz="3000" dirty="0">
                <a:solidFill>
                  <a:srgbClr val="0053A5"/>
                </a:solidFill>
              </a:rPr>
              <a:t> </a:t>
            </a:r>
            <a:r>
              <a:rPr lang="cs-CZ" sz="3000" b="1" dirty="0">
                <a:solidFill>
                  <a:srgbClr val="0053A5"/>
                </a:solidFill>
              </a:rPr>
              <a:t>bezprostředně po záchvatu</a:t>
            </a:r>
            <a:r>
              <a:rPr lang="en-US" sz="30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3000" i="1" dirty="0"/>
              <a:t>Komunikace (porozumění, produkce řeči)</a:t>
            </a:r>
            <a:r>
              <a:rPr lang="en-US" sz="3000" dirty="0"/>
              <a:t>​</a:t>
            </a:r>
          </a:p>
          <a:p>
            <a:pPr fontAlgn="base"/>
            <a:r>
              <a:rPr lang="cs-CZ" sz="3000" i="1" dirty="0"/>
              <a:t>Chování, emoční projevy</a:t>
            </a:r>
            <a:r>
              <a:rPr lang="en-US" sz="3000" dirty="0"/>
              <a:t>​</a:t>
            </a:r>
          </a:p>
          <a:p>
            <a:pPr fontAlgn="base"/>
            <a:r>
              <a:rPr lang="cs-CZ" sz="3000" i="1" dirty="0"/>
              <a:t>Motorika (jemná a hrubá motorika, koordinace)</a:t>
            </a:r>
            <a:r>
              <a:rPr lang="en-US" sz="3000" dirty="0"/>
              <a:t>​</a:t>
            </a:r>
          </a:p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V. Praktická doporučení pro poskytnutí první pomoci</a:t>
            </a:r>
            <a:r>
              <a:rPr lang="en-US" sz="3000" dirty="0">
                <a:solidFill>
                  <a:srgbClr val="0053A5"/>
                </a:solidFill>
              </a:rPr>
              <a:t>​</a:t>
            </a:r>
          </a:p>
          <a:p>
            <a:pPr fontAlgn="base"/>
            <a:r>
              <a:rPr lang="cs-CZ" sz="3000" i="1" dirty="0"/>
              <a:t>Podání záchranné (</a:t>
            </a:r>
            <a:r>
              <a:rPr lang="cs-CZ" sz="3000" i="1" dirty="0" err="1"/>
              <a:t>rescue</a:t>
            </a:r>
            <a:r>
              <a:rPr lang="cs-CZ" sz="3000" i="1" dirty="0"/>
              <a:t>) medikace</a:t>
            </a:r>
            <a:r>
              <a:rPr lang="en-US" sz="3000" dirty="0"/>
              <a:t>​</a:t>
            </a:r>
            <a:r>
              <a:rPr lang="cs-CZ" sz="3000" dirty="0"/>
              <a:t> (např. Bukální midazolam)</a:t>
            </a:r>
            <a:endParaRPr lang="en-US" sz="3000" dirty="0"/>
          </a:p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VI. Úkoly pro zúčastněné</a:t>
            </a:r>
            <a:r>
              <a:rPr lang="cs-CZ" sz="3000" dirty="0">
                <a:solidFill>
                  <a:srgbClr val="0053A5"/>
                </a:solidFill>
              </a:rPr>
              <a:t>​</a:t>
            </a:r>
          </a:p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VII. Podpisy zúčastněných</a:t>
            </a:r>
            <a:r>
              <a:rPr lang="en-US" sz="3000" dirty="0">
                <a:solidFill>
                  <a:srgbClr val="0053A5"/>
                </a:solidFill>
              </a:rPr>
              <a:t>​</a:t>
            </a:r>
          </a:p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VIII. Žádost zákonných zástupců o podání léku</a:t>
            </a:r>
            <a:r>
              <a:rPr lang="en-US" sz="3000" dirty="0">
                <a:solidFill>
                  <a:srgbClr val="0053A5"/>
                </a:solidFill>
              </a:rPr>
              <a:t>​</a:t>
            </a:r>
          </a:p>
          <a:p>
            <a:pPr marL="0" indent="0" fontAlgn="base">
              <a:buNone/>
            </a:pPr>
            <a:r>
              <a:rPr lang="cs-CZ" sz="3000" b="1" dirty="0">
                <a:solidFill>
                  <a:srgbClr val="0053A5"/>
                </a:solidFill>
              </a:rPr>
              <a:t>IX. Evidence záchvatů - záznamový protokol </a:t>
            </a:r>
            <a:r>
              <a:rPr lang="cs-CZ" sz="3000" dirty="0"/>
              <a:t>(záchvaty proběhlé ve škole)</a:t>
            </a:r>
          </a:p>
          <a:p>
            <a:pPr marL="0" indent="0">
              <a:buNone/>
            </a:pPr>
            <a:endParaRPr sz="2400" dirty="0">
              <a:solidFill>
                <a:srgbClr val="323232"/>
              </a:solidFill>
            </a:endParaRPr>
          </a:p>
        </p:txBody>
      </p:sp>
      <p:sp>
        <p:nvSpPr>
          <p:cNvPr id="5" name="AutoShape 2" descr="https://euc-powerpoint.officeapps.live.com/pods/GetClipboardImage.ashx?Id=26a7c60d-64bc-4f06-978d-ac5d6a4ee12f&amp;DC=GEU5&amp;pkey=a69ab813-2a6b-44b0-a951-b40ac609533e&amp;wdwaccluster=GEU5">
            <a:extLst>
              <a:ext uri="{FF2B5EF4-FFF2-40B4-BE49-F238E27FC236}">
                <a16:creationId xmlns:a16="http://schemas.microsoft.com/office/drawing/2014/main" id="{8ECBF42F-3A23-4C8A-8F7F-4AC689F4F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587092CF-E490-4701-BCA1-C1BBEEB002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156326"/>
            <a:ext cx="206375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A76C4DCE-831C-4D49-A98E-EEB5BCA37F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9089" y="6186031"/>
            <a:ext cx="1127702" cy="5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246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242"/>
            <a:ext cx="8229600" cy="964987"/>
          </a:xfrm>
        </p:spPr>
        <p:txBody>
          <a:bodyPr>
            <a:normAutofit fontScale="90000"/>
          </a:bodyPr>
          <a:lstStyle/>
          <a:p>
            <a:r>
              <a:rPr lang="cs-CZ" sz="2800" b="1" dirty="0">
                <a:solidFill>
                  <a:srgbClr val="800080"/>
                </a:solidFill>
              </a:rPr>
              <a:t>Spojitost tématu se změnami pregraduální přípravy učitelů a kompetenčním rámcem učitele (KRAUU)</a:t>
            </a:r>
            <a:r>
              <a:rPr lang="cs-CZ" sz="3100" dirty="0">
                <a:solidFill>
                  <a:srgbClr val="800080"/>
                </a:solidFill>
              </a:rPr>
              <a:t>​</a:t>
            </a:r>
            <a:endParaRPr sz="3100" b="1" dirty="0">
              <a:solidFill>
                <a:srgbClr val="800080"/>
              </a:solidFill>
            </a:endParaRPr>
          </a:p>
        </p:txBody>
      </p:sp>
      <p:sp>
        <p:nvSpPr>
          <p:cNvPr id="5" name="AutoShape 2" descr="https://euc-powerpoint.officeapps.live.com/pods/GetClipboardImage.ashx?Id=26a7c60d-64bc-4f06-978d-ac5d6a4ee12f&amp;DC=GEU5&amp;pkey=a69ab813-2a6b-44b0-a951-b40ac609533e&amp;wdwaccluster=GEU5">
            <a:extLst>
              <a:ext uri="{FF2B5EF4-FFF2-40B4-BE49-F238E27FC236}">
                <a16:creationId xmlns:a16="http://schemas.microsoft.com/office/drawing/2014/main" id="{8ECBF42F-3A23-4C8A-8F7F-4AC689F4F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246948C4-D363-41DD-AE94-683B4498C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156326"/>
            <a:ext cx="206375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82ADE7D-71B0-4945-A96D-90A953764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9089" y="6186031"/>
            <a:ext cx="1127702" cy="576440"/>
          </a:xfrm>
          <a:prstGeom prst="rect">
            <a:avLst/>
          </a:prstGeom>
        </p:spPr>
      </p:pic>
      <p:sp>
        <p:nvSpPr>
          <p:cNvPr id="4" name="Rectangle 1">
            <a:extLst>
              <a:ext uri="{FF2B5EF4-FFF2-40B4-BE49-F238E27FC236}">
                <a16:creationId xmlns:a16="http://schemas.microsoft.com/office/drawing/2014/main" id="{5D8E60FC-FAC1-48E2-A218-967FC762FA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5670" y="936144"/>
            <a:ext cx="8672660" cy="5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cs-CZ" altLang="cs-CZ" sz="1900" b="1" i="0" u="none" strike="noStrike" cap="none" normalizeH="0" baseline="0" dirty="0">
                <a:ln>
                  <a:noFill/>
                </a:ln>
                <a:solidFill>
                  <a:srgbClr val="800080"/>
                </a:solidFill>
                <a:effectLst/>
              </a:rPr>
              <a:t>KRAUU</a:t>
            </a:r>
            <a:r>
              <a:rPr kumimoji="0" lang="cs-CZ" altLang="cs-CZ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vymezuje profesní standard učitele: co má znát, umět a jak má jednat, aby podporoval </a:t>
            </a:r>
            <a:r>
              <a:rPr kumimoji="0" lang="cs-CZ" altLang="cs-CZ" sz="1900" b="1" i="0" u="none" strike="noStrike" cap="none" normalizeH="0" baseline="0" dirty="0">
                <a:ln>
                  <a:noFill/>
                </a:ln>
                <a:solidFill>
                  <a:srgbClr val="0053A5"/>
                </a:solidFill>
                <a:effectLst/>
              </a:rPr>
              <a:t>bezpečné a inkluzivní prostředí ve škole</a:t>
            </a:r>
            <a:r>
              <a:rPr kumimoji="0" lang="cs-CZ" altLang="cs-CZ" sz="1900" b="0" i="0" u="none" strike="noStrike" cap="none" normalizeH="0" baseline="0" dirty="0">
                <a:ln>
                  <a:noFill/>
                </a:ln>
                <a:solidFill>
                  <a:srgbClr val="0053A5"/>
                </a:solidFill>
                <a:effectLst/>
              </a:rPr>
              <a:t>. </a:t>
            </a:r>
            <a:r>
              <a:rPr kumimoji="0" lang="cs-CZ" altLang="cs-CZ" sz="1900" b="0" i="0" u="none" strike="noStrike" cap="none" normalizeH="0" baseline="0" dirty="0">
                <a:ln>
                  <a:noFill/>
                </a:ln>
                <a:effectLst/>
              </a:rPr>
              <a:t>Ve vztahu k podpoře dětí s epilepsií lze KRAUU implementovat následujícím způsobem: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1900" b="1" i="0" u="none" strike="noStrike" cap="none" normalizeH="0" baseline="0" dirty="0">
                <a:ln>
                  <a:noFill/>
                </a:ln>
                <a:solidFill>
                  <a:srgbClr val="0053A5"/>
                </a:solidFill>
                <a:effectLst/>
              </a:rPr>
              <a:t>Profesní kompetence</a:t>
            </a:r>
            <a:endParaRPr lang="cs-CZ" altLang="cs-CZ" sz="1900" dirty="0">
              <a:solidFill>
                <a:srgbClr val="0053A5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orientace v základních zdravotních potřebách žáků s epilepsií,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schopnost komunikace s rodiči a zdravotníky,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znalost postupu při epileptickém záchvatu.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1900" b="1" i="0" u="none" strike="noStrike" cap="none" normalizeH="0" baseline="0" dirty="0">
                <a:ln>
                  <a:noFill/>
                </a:ln>
                <a:solidFill>
                  <a:srgbClr val="0053A5"/>
                </a:solidFill>
                <a:effectLst/>
              </a:rPr>
              <a:t>Didaktická kompetence</a:t>
            </a:r>
            <a:endParaRPr lang="cs-CZ" altLang="cs-CZ" sz="1900" dirty="0">
              <a:solidFill>
                <a:srgbClr val="0053A5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umění </a:t>
            </a:r>
            <a:r>
              <a:rPr kumimoji="0" lang="cs-CZ" altLang="cs-CZ" sz="19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přizpůsobit výuku a sportovní aktivity </a:t>
            </a: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(např. volba bezpečnějších pohybových činností, plánování přestávek),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vytváření podmínek, aby žák mohl být aktivní součástí kolektivu.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1900" b="1" i="0" u="none" strike="noStrike" cap="none" normalizeH="0" baseline="0" dirty="0">
                <a:ln>
                  <a:noFill/>
                </a:ln>
                <a:solidFill>
                  <a:srgbClr val="0053A5"/>
                </a:solidFill>
                <a:effectLst/>
              </a:rPr>
              <a:t>Etická a občanská kompetence</a:t>
            </a:r>
            <a:endParaRPr lang="cs-CZ" altLang="cs-CZ" sz="1900" dirty="0">
              <a:solidFill>
                <a:srgbClr val="0053A5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prosazování rovného přístupu,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otevřené pojmenovávání epilepsie bez tabu a předsudků,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předcházení stigmatizaci mezi spolužáky.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cs-CZ" altLang="cs-CZ" sz="1900" b="1" i="0" u="none" strike="noStrike" cap="none" normalizeH="0" baseline="0" dirty="0">
                <a:ln>
                  <a:noFill/>
                </a:ln>
                <a:solidFill>
                  <a:srgbClr val="0053A5"/>
                </a:solidFill>
                <a:effectLst/>
              </a:rPr>
              <a:t>Organizační kompetence</a:t>
            </a:r>
            <a:endParaRPr lang="cs-CZ" altLang="cs-CZ" sz="1900" dirty="0">
              <a:solidFill>
                <a:srgbClr val="0053A5"/>
              </a:solidFill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nastavení jasného postupu pro </a:t>
            </a:r>
            <a:r>
              <a:rPr kumimoji="0" lang="cs-CZ" altLang="cs-CZ" sz="19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podávání léků </a:t>
            </a: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během školního dne,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cs-CZ" altLang="cs-CZ" sz="19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připravenost týmu školy na krizové situace (kdo volá záchrannou službu, kdo uklidňuje třídu, kdo komunikuje s rodiči).</a:t>
            </a:r>
          </a:p>
        </p:txBody>
      </p:sp>
    </p:spTree>
    <p:extLst>
      <p:ext uri="{BB962C8B-B14F-4D97-AF65-F5344CB8AC3E}">
        <p14:creationId xmlns:p14="http://schemas.microsoft.com/office/powerpoint/2010/main" val="105109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242"/>
            <a:ext cx="8229600" cy="1143000"/>
          </a:xfrm>
        </p:spPr>
        <p:txBody>
          <a:bodyPr>
            <a:normAutofit/>
          </a:bodyPr>
          <a:lstStyle/>
          <a:p>
            <a:r>
              <a:rPr lang="cs-CZ" sz="3100" b="1" dirty="0">
                <a:solidFill>
                  <a:srgbClr val="800080"/>
                </a:solidFill>
              </a:rPr>
              <a:t>Edukace o epilepsii a její důležitost</a:t>
            </a:r>
            <a:r>
              <a:rPr lang="cs-CZ" sz="3100" dirty="0">
                <a:solidFill>
                  <a:srgbClr val="800080"/>
                </a:solidFill>
              </a:rPr>
              <a:t>​</a:t>
            </a:r>
            <a:endParaRPr sz="3100" b="1" dirty="0">
              <a:solidFill>
                <a:srgbClr val="800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3128"/>
            <a:ext cx="8479410" cy="5534630"/>
          </a:xfrm>
        </p:spPr>
        <p:txBody>
          <a:bodyPr>
            <a:normAutofit lnSpcReduction="10000"/>
          </a:bodyPr>
          <a:lstStyle/>
          <a:p>
            <a:pPr fontAlgn="base"/>
            <a:r>
              <a:rPr lang="cs-CZ" sz="1900" b="1" dirty="0">
                <a:solidFill>
                  <a:srgbClr val="0053A5"/>
                </a:solidFill>
              </a:rPr>
              <a:t>Základní principy: </a:t>
            </a:r>
            <a:r>
              <a:rPr lang="cs-CZ" sz="1900" dirty="0"/>
              <a:t>Znalosti o epilepsii, první pomoc a postupy při záchvatu.​</a:t>
            </a:r>
          </a:p>
          <a:p>
            <a:pPr fontAlgn="base"/>
            <a:r>
              <a:rPr lang="cs-CZ" sz="1900" b="1" dirty="0">
                <a:solidFill>
                  <a:srgbClr val="0053A5"/>
                </a:solidFill>
              </a:rPr>
              <a:t>Role školního personálu:</a:t>
            </a:r>
            <a:r>
              <a:rPr lang="cs-CZ" sz="1900" dirty="0">
                <a:solidFill>
                  <a:srgbClr val="0053A5"/>
                </a:solidFill>
              </a:rPr>
              <a:t> </a:t>
            </a:r>
            <a:r>
              <a:rPr lang="cs-CZ" sz="1900" dirty="0"/>
              <a:t>Znalost správných postupů zvyšuje bezpečnost a kvalitu života dětí.</a:t>
            </a:r>
            <a:r>
              <a:rPr lang="en-US" sz="1900" dirty="0"/>
              <a:t>​</a:t>
            </a:r>
          </a:p>
          <a:p>
            <a:pPr fontAlgn="base"/>
            <a:r>
              <a:rPr lang="cs-CZ" sz="1900" b="1" dirty="0">
                <a:solidFill>
                  <a:srgbClr val="0053A5"/>
                </a:solidFill>
              </a:rPr>
              <a:t>Kurzy první pomoci: </a:t>
            </a:r>
            <a:r>
              <a:rPr lang="cs-CZ" sz="1900" dirty="0"/>
              <a:t>Pedagogové absolvují speciální výcvik (např. od spolku EPISTOP).</a:t>
            </a:r>
            <a:r>
              <a:rPr lang="en-US" sz="1900" dirty="0"/>
              <a:t>​</a:t>
            </a:r>
          </a:p>
          <a:p>
            <a:pPr marL="0" indent="0" fontAlgn="base">
              <a:buNone/>
            </a:pPr>
            <a:r>
              <a:rPr lang="cs-CZ" sz="1900" dirty="0"/>
              <a:t>​</a:t>
            </a:r>
          </a:p>
          <a:p>
            <a:pPr marL="0" indent="0" fontAlgn="base">
              <a:buNone/>
            </a:pPr>
            <a:r>
              <a:rPr lang="cs-CZ" sz="1900" b="1" dirty="0">
                <a:solidFill>
                  <a:srgbClr val="800080"/>
                </a:solidFill>
              </a:rPr>
              <a:t>Závěrem:</a:t>
            </a:r>
            <a:r>
              <a:rPr lang="cs-CZ" sz="1900" dirty="0">
                <a:solidFill>
                  <a:srgbClr val="800080"/>
                </a:solidFill>
              </a:rPr>
              <a:t>​</a:t>
            </a:r>
          </a:p>
          <a:p>
            <a:pPr fontAlgn="base"/>
            <a:r>
              <a:rPr lang="cs-CZ" sz="1900" b="1" dirty="0">
                <a:solidFill>
                  <a:srgbClr val="0053A5"/>
                </a:solidFill>
              </a:rPr>
              <a:t>Doporučení:</a:t>
            </a:r>
            <a:r>
              <a:rPr lang="cs-CZ" sz="1900" dirty="0">
                <a:solidFill>
                  <a:srgbClr val="0053A5"/>
                </a:solidFill>
              </a:rPr>
              <a:t> </a:t>
            </a:r>
            <a:r>
              <a:rPr lang="cs-CZ" sz="1900" dirty="0"/>
              <a:t>Školy by měly aktivně vytvářet plány podpory a poskytovat / zajišťovat / zprostředkovávat potřebné školení zaměstnancům.</a:t>
            </a:r>
            <a:r>
              <a:rPr lang="en-US" sz="1900" dirty="0"/>
              <a:t>​</a:t>
            </a:r>
          </a:p>
          <a:p>
            <a:pPr fontAlgn="base"/>
            <a:r>
              <a:rPr lang="cs-CZ" sz="1900" b="1" dirty="0">
                <a:solidFill>
                  <a:srgbClr val="0053A5"/>
                </a:solidFill>
              </a:rPr>
              <a:t>Cílem existence plánů podpory je:</a:t>
            </a:r>
            <a:r>
              <a:rPr lang="cs-CZ" sz="1900" dirty="0">
                <a:solidFill>
                  <a:srgbClr val="0053A5"/>
                </a:solidFill>
              </a:rPr>
              <a:t> </a:t>
            </a:r>
            <a:r>
              <a:rPr lang="cs-CZ" sz="1900" dirty="0"/>
              <a:t>Maximální možné začlenění dětí s epilepsií a s dalšími chronickými či akutními </a:t>
            </a:r>
            <a:r>
              <a:rPr lang="cs-CZ" sz="1900" dirty="0" err="1"/>
              <a:t>zdr</a:t>
            </a:r>
            <a:r>
              <a:rPr lang="cs-CZ" sz="1900" dirty="0"/>
              <a:t>. potížemi do školního prostředí. </a:t>
            </a:r>
          </a:p>
          <a:p>
            <a:pPr fontAlgn="base"/>
            <a:endParaRPr lang="cs-CZ" sz="1900" dirty="0">
              <a:solidFill>
                <a:srgbClr val="323232"/>
              </a:solidFill>
            </a:endParaRPr>
          </a:p>
          <a:p>
            <a:pPr marL="0" indent="0" algn="ctr" fontAlgn="base">
              <a:buNone/>
            </a:pPr>
            <a:r>
              <a:rPr lang="cs-CZ" sz="1900" b="1" dirty="0">
                <a:solidFill>
                  <a:srgbClr val="0053A5"/>
                </a:solidFill>
              </a:rPr>
              <a:t>Staňme se ambasadory pro zvládání epilepsie ve škole,</a:t>
            </a:r>
          </a:p>
          <a:p>
            <a:pPr marL="0" indent="0" algn="ctr" fontAlgn="base">
              <a:buNone/>
            </a:pPr>
            <a:r>
              <a:rPr lang="cs-CZ" sz="1900" b="1" dirty="0">
                <a:solidFill>
                  <a:srgbClr val="0053A5"/>
                </a:solidFill>
              </a:rPr>
              <a:t>například prostřednictvím našeho kurzu</a:t>
            </a:r>
          </a:p>
          <a:p>
            <a:pPr marL="0" indent="0" algn="ctr" fontAlgn="base">
              <a:buNone/>
            </a:pPr>
            <a:r>
              <a:rPr lang="cs-CZ" sz="1900" b="1" dirty="0">
                <a:solidFill>
                  <a:srgbClr val="FF66CC"/>
                </a:solidFill>
              </a:rPr>
              <a:t>EPILEPSIE, ŠKOLA A SPORT.</a:t>
            </a:r>
          </a:p>
          <a:p>
            <a:pPr marL="0" indent="0" algn="ctr" fontAlgn="base">
              <a:buNone/>
            </a:pPr>
            <a:r>
              <a:rPr lang="cs-CZ" sz="1900" b="1" dirty="0">
                <a:solidFill>
                  <a:srgbClr val="FF66CC"/>
                </a:solidFill>
                <a:hlinkClick r:id="rId2"/>
              </a:rPr>
              <a:t>www.epistop.cz</a:t>
            </a:r>
            <a:endParaRPr lang="cs-CZ" sz="1900" b="1" dirty="0">
              <a:solidFill>
                <a:srgbClr val="FF66CC"/>
              </a:solidFill>
            </a:endParaRPr>
          </a:p>
          <a:p>
            <a:pPr marL="0" indent="0" algn="ctr" fontAlgn="base">
              <a:buNone/>
            </a:pPr>
            <a:r>
              <a:rPr lang="cs-CZ" sz="1900" b="1" dirty="0">
                <a:solidFill>
                  <a:srgbClr val="0053A5"/>
                </a:solidFill>
              </a:rPr>
              <a:t>Těšíme se na Vás!</a:t>
            </a:r>
          </a:p>
          <a:p>
            <a:pPr marL="0" indent="0" algn="ctr" fontAlgn="base">
              <a:buNone/>
            </a:pPr>
            <a:endParaRPr sz="1900" b="1" dirty="0">
              <a:solidFill>
                <a:srgbClr val="FF33CC"/>
              </a:solidFill>
            </a:endParaRPr>
          </a:p>
        </p:txBody>
      </p:sp>
      <p:sp>
        <p:nvSpPr>
          <p:cNvPr id="5" name="AutoShape 2" descr="https://euc-powerpoint.officeapps.live.com/pods/GetClipboardImage.ashx?Id=26a7c60d-64bc-4f06-978d-ac5d6a4ee12f&amp;DC=GEU5&amp;pkey=a69ab813-2a6b-44b0-a951-b40ac609533e&amp;wdwaccluster=GEU5">
            <a:extLst>
              <a:ext uri="{FF2B5EF4-FFF2-40B4-BE49-F238E27FC236}">
                <a16:creationId xmlns:a16="http://schemas.microsoft.com/office/drawing/2014/main" id="{8ECBF42F-3A23-4C8A-8F7F-4AC689F4F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246948C4-D363-41DD-AE94-683B4498C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6156326"/>
            <a:ext cx="2063751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82ADE7D-71B0-4945-A96D-90A9537644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9089" y="6186031"/>
            <a:ext cx="1127702" cy="57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017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1251</Words>
  <Application>Microsoft Office PowerPoint</Application>
  <PresentationFormat>Předvádění na obrazovce (4:3)</PresentationFormat>
  <Paragraphs>119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Podpora dětí, žáků a studentů s epilepsií v prostředí školy</vt:lpstr>
      <vt:lpstr>Právní rámec zdravotní podpory ve školách</vt:lpstr>
      <vt:lpstr>Podpora vzdělávání dětí, žáků a studentů se speciálními vzdělávacími potřebami (SVP)​</vt:lpstr>
      <vt:lpstr>Zdravotní podpora žáků na školách​​</vt:lpstr>
      <vt:lpstr>Plán podpory​​</vt:lpstr>
      <vt:lpstr>Plán podpory pokr.​</vt:lpstr>
      <vt:lpstr>Obsah (individuálního) plánu podpory​</vt:lpstr>
      <vt:lpstr>Spojitost tématu se změnami pregraduální přípravy učitelů a kompetenčním rámcem učitele (KRAUU)​</vt:lpstr>
      <vt:lpstr>Edukace o epilepsii a její důležitost​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Kompetenční rámec učitele (KRAUU)</dc:title>
  <dc:subject/>
  <dc:creator>kanova</dc:creator>
  <cp:keywords/>
  <dc:description>generated using python-pptx</dc:description>
  <cp:lastModifiedBy>kanova</cp:lastModifiedBy>
  <cp:revision>19</cp:revision>
  <dcterms:created xsi:type="dcterms:W3CDTF">2013-01-27T09:14:16Z</dcterms:created>
  <dcterms:modified xsi:type="dcterms:W3CDTF">2025-09-30T18:09:29Z</dcterms:modified>
  <cp:category/>
</cp:coreProperties>
</file>