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369" r:id="rId4"/>
    <p:sldId id="353" r:id="rId5"/>
    <p:sldId id="290" r:id="rId6"/>
    <p:sldId id="271" r:id="rId7"/>
    <p:sldId id="274" r:id="rId8"/>
    <p:sldId id="366" r:id="rId9"/>
    <p:sldId id="275" r:id="rId10"/>
    <p:sldId id="367" r:id="rId11"/>
    <p:sldId id="276" r:id="rId12"/>
    <p:sldId id="277" r:id="rId13"/>
    <p:sldId id="368" r:id="rId14"/>
    <p:sldId id="388" r:id="rId15"/>
    <p:sldId id="393" r:id="rId16"/>
    <p:sldId id="371" r:id="rId17"/>
    <p:sldId id="375" r:id="rId18"/>
    <p:sldId id="377" r:id="rId19"/>
    <p:sldId id="389" r:id="rId20"/>
    <p:sldId id="370" r:id="rId21"/>
    <p:sldId id="390" r:id="rId22"/>
    <p:sldId id="391" r:id="rId23"/>
    <p:sldId id="392" r:id="rId24"/>
    <p:sldId id="387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03653-5096-4942-B893-54F71ADB5FC7}" v="7" dt="2021-01-25T14:25:59.037"/>
    <p1510:client id="{B36BCD2A-0F18-40DA-B3CF-85E5EBCA87AF}" v="1" dt="2021-01-27T10:50:16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895" autoAdjust="0"/>
  </p:normalViewPr>
  <p:slideViewPr>
    <p:cSldViewPr snapToGrid="0">
      <p:cViewPr varScale="1">
        <p:scale>
          <a:sx n="89" d="100"/>
          <a:sy n="89" d="100"/>
        </p:scale>
        <p:origin x="13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497AE-88F2-4420-81D1-32B13B4AB429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AB14D-3F6A-4B4C-849D-33FE37B27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85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AB14D-3F6A-4B4C-849D-33FE37B27B6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267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Protilátky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pasivní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imunizace</a:t>
            </a:r>
            <a:r>
              <a:rPr lang="en-US" dirty="0">
                <a:cs typeface="Calibri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AB14D-3F6A-4B4C-849D-33FE37B27B6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344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Protilátky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pasivní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imunizace</a:t>
            </a:r>
            <a:r>
              <a:rPr lang="en-US" dirty="0">
                <a:cs typeface="Calibri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AB14D-3F6A-4B4C-849D-33FE37B27B6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716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Protilátky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pasivní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imunizace</a:t>
            </a:r>
            <a:r>
              <a:rPr lang="en-US" dirty="0">
                <a:cs typeface="Calibri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AB14D-3F6A-4B4C-849D-33FE37B27B6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113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desítky</a:t>
            </a:r>
            <a:endParaRPr dirty="0"/>
          </a:p>
        </p:txBody>
      </p:sp>
      <p:sp>
        <p:nvSpPr>
          <p:cNvPr id="152" name="Google Shape;15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192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x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AB14D-3F6A-4B4C-849D-33FE37B27B6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2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AB14D-3F6A-4B4C-849D-33FE37B27B6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57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AB14D-3F6A-4B4C-849D-33FE37B27B6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16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6f351924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6f3519242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spike protein zkoumán při vývoji vakcín proti MERS a SARS</a:t>
            </a:r>
            <a:endParaRPr/>
          </a:p>
        </p:txBody>
      </p:sp>
      <p:sp>
        <p:nvSpPr>
          <p:cNvPr id="118" name="Google Shape;118;g76f3519242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08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Protilátky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pasivní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imunizace</a:t>
            </a:r>
            <a:r>
              <a:rPr lang="en-US" dirty="0">
                <a:cs typeface="Calibri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AB14D-3F6A-4B4C-849D-33FE37B27B6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77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Protilátky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pasivní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imunizace</a:t>
            </a:r>
            <a:r>
              <a:rPr lang="en-US" dirty="0">
                <a:cs typeface="Calibri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AB14D-3F6A-4B4C-849D-33FE37B27B6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26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Protilátky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pasivní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imunizace</a:t>
            </a:r>
            <a:r>
              <a:rPr lang="en-US" dirty="0">
                <a:cs typeface="Calibri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AB14D-3F6A-4B4C-849D-33FE37B27B6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20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Protilátky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pasivní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imunizace</a:t>
            </a:r>
            <a:r>
              <a:rPr lang="en-US" dirty="0">
                <a:cs typeface="Calibri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AB14D-3F6A-4B4C-849D-33FE37B27B6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892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Protilátky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pasivní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imunizace</a:t>
            </a:r>
            <a:r>
              <a:rPr lang="en-US" dirty="0">
                <a:cs typeface="Calibri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AB14D-3F6A-4B4C-849D-33FE37B27B6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17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E7CE4-DE85-4B68-913A-9D54A0EB5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2944E7-FA1D-4E73-AA81-FBBE91259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B08DAE-4626-403B-B671-E826AC4E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9D1F-9D68-4E21-996D-F4FD810C3F7B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DE79A2-A0E0-4FE1-95A7-95ADCC33E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4DF03E-C37F-401C-880E-8F6E502C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8B59-9501-4587-96CA-069A81770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71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A87C8-C1BE-48F6-9A36-0CA5ECF2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B0571CE-FC01-4AF3-99FB-4B20D80D8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83CB41-5608-4E6E-B735-D940D87F5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9D1F-9D68-4E21-996D-F4FD810C3F7B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870EE9-8F71-4220-B605-F0C01A64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1C9BDE-C344-4FBE-A910-7D26E275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8B59-9501-4587-96CA-069A81770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07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C1CCF6C-87E5-4866-BF2A-0B7FECAD7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5CF82F-2F30-48BC-8DAD-B9403731E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B92A7E-4D65-43B5-B9E5-0B7387C1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9D1F-9D68-4E21-996D-F4FD810C3F7B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5AA466-846B-4CFB-A971-34FC9980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899FF0-805E-4FA4-9332-D50E2CF3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8B59-9501-4587-96CA-069A81770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30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D0E20C-BA6F-4D58-B76F-39A4C7C3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88879A-CDD7-4FA2-B8B3-89250B166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FE537D-2A1F-48E7-BBB4-E198BBBF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9D1F-9D68-4E21-996D-F4FD810C3F7B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45AF73-DA3A-4849-9AF9-4A6DE1FEA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F5ABDC-24DF-4325-B71A-2FDF9385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8B59-9501-4587-96CA-069A81770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24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CB0960-EA56-4FBA-B8F8-FAF1D8C8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B7EFD2-9B7F-44C5-89DA-9D515CD54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56C068-4E13-4740-A170-069235D5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9D1F-9D68-4E21-996D-F4FD810C3F7B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3723BF-F50D-4460-A60E-42D1FCDE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B1A7E0-4800-4386-816B-7346CA86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8B59-9501-4587-96CA-069A81770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78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A1CCF-9F4D-413F-93A0-3C3174FB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460745-1651-491C-A3AA-519EB37A2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90688B-475D-4747-9238-090B113BD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9868CE-B87B-4EDF-B721-7184BF9E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9D1F-9D68-4E21-996D-F4FD810C3F7B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3C8D75-3BF0-48A7-A1C4-3676BA4A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A5FC93-3120-4D10-9333-85D1246D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8B59-9501-4587-96CA-069A81770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5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E406C-4EDE-49DD-AC98-80A1AC52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3F69C8-147B-4324-9947-FA06EAEEF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86CA88-0C5E-439F-8D6C-9907D8493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F63F4A-6336-42BF-9D15-17E68BFA6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974B005-3E14-4E47-B941-5B1A899A1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308DF16-13AC-4378-A978-F1B934E4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9D1F-9D68-4E21-996D-F4FD810C3F7B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2A40B2C-173B-48A6-8E47-572F3D6B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E2B5BB-943A-40F3-B293-B5D73E74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8B59-9501-4587-96CA-069A81770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81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29016-B236-421A-B123-25D3CD80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1E2598E-3E8F-4988-85B0-D4A7B9D0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9D1F-9D68-4E21-996D-F4FD810C3F7B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F9475E-96D2-4B1B-B47B-5542412F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D27427-B350-4BC7-B41E-4378A6AC4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8B59-9501-4587-96CA-069A81770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95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CFB7672-6226-4047-A1C5-EB3656CE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9D1F-9D68-4E21-996D-F4FD810C3F7B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EF784D-4089-4FF0-84BD-CCD54479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49C3BE-0D49-431C-9490-8EFCDB61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8B59-9501-4587-96CA-069A81770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2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21470-121D-43F4-8AAB-50379078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28679-58C4-4F97-99B3-E9E7546A7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01665F-E0C7-463E-B0CE-7ADC9F059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670910-52A5-46CB-B2C2-9A129885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9D1F-9D68-4E21-996D-F4FD810C3F7B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662C68-4772-42AC-BAAE-E68804EFF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DA1BED-E344-44DB-AFC6-CF469858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8B59-9501-4587-96CA-069A81770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69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0A383-23A2-43E1-B444-13FBFE7F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F951CD1-5CE5-4D0C-947D-6F65D9A5D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4F2709-0B7E-455F-9599-75A7E9AFD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FD6FDB-A2D3-4B0E-A455-E69E9BAA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9D1F-9D68-4E21-996D-F4FD810C3F7B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D5C328-A2AD-4B14-B3D9-CA5F2A40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804498-0D1C-4970-8D57-CF402B522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8B59-9501-4587-96CA-069A81770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34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C3F5F9B-5E6C-4F07-99F2-8B72EC007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02A7A0-69A4-4CC8-80B2-B00E94CE8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3D4A42-4F88-4DBE-85AA-78F655730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E9D1F-9D68-4E21-996D-F4FD810C3F7B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EDE493-D015-425F-A4EE-1BE91DD71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ABE7D0-512E-4A63-90A9-C446CBF1E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B8B59-9501-4587-96CA-069A817700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63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234DD-785C-43F0-8227-79B944611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0137"/>
            <a:ext cx="9144000" cy="1997152"/>
          </a:xfrm>
        </p:spPr>
        <p:txBody>
          <a:bodyPr>
            <a:normAutofit/>
          </a:bodyPr>
          <a:lstStyle/>
          <a:p>
            <a:r>
              <a:rPr lang="cs-CZ" sz="5300" dirty="0"/>
              <a:t>Očkování proti nemoci COVID-19</a:t>
            </a:r>
            <a:br>
              <a:rPr lang="cs-CZ" sz="5300" dirty="0"/>
            </a:br>
            <a:r>
              <a:rPr lang="cs-CZ" sz="4000" dirty="0"/>
              <a:t>25. ledna 2021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2EC44E-BAA6-44B4-B965-9560117ED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70167"/>
            <a:ext cx="9144000" cy="747753"/>
          </a:xfrm>
        </p:spPr>
        <p:txBody>
          <a:bodyPr/>
          <a:lstStyle/>
          <a:p>
            <a:r>
              <a:rPr lang="cs-CZ" dirty="0"/>
              <a:t>Daniel Dražan</a:t>
            </a:r>
            <a:endParaRPr lang="cs-CZ" sz="2000" dirty="0"/>
          </a:p>
        </p:txBody>
      </p:sp>
      <p:pic>
        <p:nvPicPr>
          <p:cNvPr id="4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778B5AF5-7ED6-4BEF-894A-287690EC8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916" y="2820630"/>
            <a:ext cx="6209070" cy="256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3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F920-7780-49D5-A5B2-A0184D8A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5" y="475737"/>
            <a:ext cx="2711246" cy="1350143"/>
          </a:xfrm>
        </p:spPr>
        <p:txBody>
          <a:bodyPr/>
          <a:lstStyle/>
          <a:p>
            <a:r>
              <a:rPr lang="en-US" b="1" err="1">
                <a:cs typeface="Calibri Light"/>
              </a:rPr>
              <a:t>Vakcínové</a:t>
            </a:r>
            <a:r>
              <a:rPr lang="en-US" b="1" dirty="0">
                <a:cs typeface="Calibri Light"/>
              </a:rPr>
              <a:t> platformy</a:t>
            </a:r>
            <a:endParaRPr lang="en-US" b="1">
              <a:cs typeface="Calibri Light"/>
            </a:endParaRPr>
          </a:p>
        </p:txBody>
      </p:sp>
      <p:pic>
        <p:nvPicPr>
          <p:cNvPr id="4" name="Picture 4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56996843-40DC-4EEB-850B-78E95F2A4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1918" b="56780"/>
          <a:stretch/>
        </p:blipFill>
        <p:spPr>
          <a:xfrm>
            <a:off x="7451532" y="5635625"/>
            <a:ext cx="1108071" cy="1216989"/>
          </a:xfrm>
        </p:spPr>
      </p:pic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77E1DEE-5E9E-458C-9AB0-72630DF62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87" y="3219670"/>
            <a:ext cx="2337620" cy="1868917"/>
          </a:xfrm>
          <a:prstGeom prst="rect">
            <a:avLst/>
          </a:prstGeom>
        </p:spPr>
      </p:pic>
      <p:pic>
        <p:nvPicPr>
          <p:cNvPr id="6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CD6B9D3-DEDB-4C08-A0A5-935D3737F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302" y="3330283"/>
            <a:ext cx="2091814" cy="1647691"/>
          </a:xfrm>
          <a:prstGeom prst="rect">
            <a:avLst/>
          </a:prstGeom>
        </p:spPr>
      </p:pic>
      <p:pic>
        <p:nvPicPr>
          <p:cNvPr id="7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C34CF06-8B82-48F7-B874-4CB791679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8303" y="3429491"/>
            <a:ext cx="2435942" cy="1436985"/>
          </a:xfrm>
          <a:prstGeom prst="rect">
            <a:avLst/>
          </a:prstGeom>
        </p:spPr>
      </p:pic>
      <p:pic>
        <p:nvPicPr>
          <p:cNvPr id="8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289E61F-3391-403C-8D98-A0A7502B62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270" y="1617405"/>
            <a:ext cx="2116394" cy="14109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187428-8BAC-4A2B-B1DA-FCDE554D69DC}"/>
              </a:ext>
            </a:extLst>
          </p:cNvPr>
          <p:cNvSpPr txBox="1"/>
          <p:nvPr/>
        </p:nvSpPr>
        <p:spPr>
          <a:xfrm>
            <a:off x="3827207" y="629756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Protilátky</a:t>
            </a:r>
            <a:r>
              <a:rPr lang="en-US" sz="2000" b="1" dirty="0"/>
              <a:t> (</a:t>
            </a:r>
            <a:r>
              <a:rPr lang="en-US" sz="2000" b="1" dirty="0" err="1"/>
              <a:t>pasivní</a:t>
            </a:r>
            <a:r>
              <a:rPr lang="en-US" sz="2000" b="1" dirty="0"/>
              <a:t> </a:t>
            </a:r>
            <a:r>
              <a:rPr lang="en-US" sz="2000" b="1" dirty="0" err="1"/>
              <a:t>imunizace</a:t>
            </a:r>
            <a:r>
              <a:rPr lang="en-US" sz="2000" b="1" dirty="0"/>
              <a:t>)</a:t>
            </a:r>
            <a:r>
              <a:rPr lang="en-US" sz="2000" b="1" dirty="0">
                <a:cs typeface="Calibri"/>
              </a:rPr>
              <a:t>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BEA6BD-94FC-4CD5-8189-110D54F5053A}"/>
              </a:ext>
            </a:extLst>
          </p:cNvPr>
          <p:cNvSpPr txBox="1"/>
          <p:nvPr/>
        </p:nvSpPr>
        <p:spPr>
          <a:xfrm>
            <a:off x="3728884" y="211885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mRNA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B71AD-D857-4C09-B2B5-B59ECF9DFDAF}"/>
              </a:ext>
            </a:extLst>
          </p:cNvPr>
          <p:cNvSpPr txBox="1"/>
          <p:nvPr/>
        </p:nvSpPr>
        <p:spPr>
          <a:xfrm>
            <a:off x="1553496" y="404843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Antigen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879-CE6B-4E5E-A1A8-73A075B6F85C}"/>
              </a:ext>
            </a:extLst>
          </p:cNvPr>
          <p:cNvSpPr txBox="1"/>
          <p:nvPr/>
        </p:nvSpPr>
        <p:spPr>
          <a:xfrm>
            <a:off x="6051754" y="5031657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VLP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14E2F8-41C2-4323-B2AF-012D41F5A25D}"/>
              </a:ext>
            </a:extLst>
          </p:cNvPr>
          <p:cNvSpPr txBox="1"/>
          <p:nvPr/>
        </p:nvSpPr>
        <p:spPr>
          <a:xfrm>
            <a:off x="4675237" y="5093108"/>
            <a:ext cx="1452716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Celý</a:t>
            </a:r>
            <a:r>
              <a:rPr lang="en-US" sz="2000" b="1" dirty="0"/>
              <a:t> virus</a:t>
            </a:r>
            <a:endParaRPr lang="en-US" dirty="0"/>
          </a:p>
          <a:p>
            <a:r>
              <a:rPr lang="en-US" sz="1600" dirty="0" err="1">
                <a:cs typeface="Calibri"/>
              </a:rPr>
              <a:t>Inaktivovaný</a:t>
            </a:r>
            <a:endParaRPr lang="en-US" sz="1600" b="1">
              <a:cs typeface="Calibri"/>
            </a:endParaRPr>
          </a:p>
          <a:p>
            <a:r>
              <a:rPr lang="en-US" sz="1600" dirty="0" err="1">
                <a:cs typeface="Calibri"/>
              </a:rPr>
              <a:t>Atenuovaný</a:t>
            </a:r>
            <a:endParaRPr lang="en-US" sz="1600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F0644-3DF1-4DF2-88E6-681BB562F2FF}"/>
              </a:ext>
            </a:extLst>
          </p:cNvPr>
          <p:cNvSpPr txBox="1"/>
          <p:nvPr/>
        </p:nvSpPr>
        <p:spPr>
          <a:xfrm>
            <a:off x="8460656" y="4982495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/>
              <a:t>Proteiny</a:t>
            </a:r>
            <a:r>
              <a:rPr lang="en-US" sz="2000" b="1" dirty="0"/>
              <a:t>, </a:t>
            </a:r>
            <a:r>
              <a:rPr lang="en-US" sz="2000" b="1" dirty="0" err="1"/>
              <a:t>peptidy</a:t>
            </a:r>
            <a:endParaRPr lang="en-US" dirty="0" err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14A264-D5CF-451B-AE3F-592710100D2D}"/>
              </a:ext>
            </a:extLst>
          </p:cNvPr>
          <p:cNvSpPr txBox="1"/>
          <p:nvPr/>
        </p:nvSpPr>
        <p:spPr>
          <a:xfrm rot="19260000">
            <a:off x="3519947" y="3025820"/>
            <a:ext cx="11577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 err="1"/>
              <a:t>tran</a:t>
            </a:r>
            <a:r>
              <a:rPr lang="cs-CZ" i="1" dirty="0" err="1"/>
              <a:t>slace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79B6EF-FFB8-4347-AA89-F7DF8949A3DC}"/>
              </a:ext>
            </a:extLst>
          </p:cNvPr>
          <p:cNvCxnSpPr>
            <a:cxnSpLocks/>
          </p:cNvCxnSpPr>
          <p:nvPr/>
        </p:nvCxnSpPr>
        <p:spPr>
          <a:xfrm flipH="1">
            <a:off x="3357716" y="2455604"/>
            <a:ext cx="1998405" cy="1553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3AE993-E83E-4844-8EF7-18CE70AB23C7}"/>
              </a:ext>
            </a:extLst>
          </p:cNvPr>
          <p:cNvCxnSpPr>
            <a:cxnSpLocks/>
          </p:cNvCxnSpPr>
          <p:nvPr/>
        </p:nvCxnSpPr>
        <p:spPr>
          <a:xfrm>
            <a:off x="3365090" y="4495798"/>
            <a:ext cx="1467465" cy="1762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A30E837-E197-4B50-B0D1-C5625DC24A8C}"/>
              </a:ext>
            </a:extLst>
          </p:cNvPr>
          <p:cNvSpPr txBox="1"/>
          <p:nvPr/>
        </p:nvSpPr>
        <p:spPr>
          <a:xfrm rot="3000000">
            <a:off x="3324804" y="4903651"/>
            <a:ext cx="14772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/>
              <a:t>imunogeneze </a:t>
            </a:r>
            <a:endParaRPr lang="en-US"/>
          </a:p>
        </p:txBody>
      </p:sp>
      <p:pic>
        <p:nvPicPr>
          <p:cNvPr id="19" name="Picture 2" descr="BioNTech logo">
            <a:extLst>
              <a:ext uri="{FF2B5EF4-FFF2-40B4-BE49-F238E27FC236}">
                <a16:creationId xmlns:a16="http://schemas.microsoft.com/office/drawing/2014/main" id="{30F68359-2AF7-41EE-93E7-A7B1D8BCB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656" y="1783836"/>
            <a:ext cx="2134467" cy="34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fizer logo">
            <a:extLst>
              <a:ext uri="{FF2B5EF4-FFF2-40B4-BE49-F238E27FC236}">
                <a16:creationId xmlns:a16="http://schemas.microsoft.com/office/drawing/2014/main" id="{745FBDC2-A51F-42B0-9F02-F3129677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14" y="1617406"/>
            <a:ext cx="890419" cy="51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Moderna logo">
            <a:extLst>
              <a:ext uri="{FF2B5EF4-FFF2-40B4-BE49-F238E27FC236}">
                <a16:creationId xmlns:a16="http://schemas.microsoft.com/office/drawing/2014/main" id="{4565F064-27C9-4E31-A8EF-7B4BAFF9D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656" y="2133355"/>
            <a:ext cx="1479178" cy="34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ureVac logo">
            <a:extLst>
              <a:ext uri="{FF2B5EF4-FFF2-40B4-BE49-F238E27FC236}">
                <a16:creationId xmlns:a16="http://schemas.microsoft.com/office/drawing/2014/main" id="{05CEF203-4C96-4260-89B2-B3EF2FD9F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304" y="2543276"/>
            <a:ext cx="1861970" cy="50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7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F920-7780-49D5-A5B2-A0184D8A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5" y="475737"/>
            <a:ext cx="2711246" cy="1350143"/>
          </a:xfrm>
        </p:spPr>
        <p:txBody>
          <a:bodyPr/>
          <a:lstStyle/>
          <a:p>
            <a:r>
              <a:rPr lang="en-US" b="1" err="1">
                <a:cs typeface="Calibri Light"/>
              </a:rPr>
              <a:t>Vakcínové</a:t>
            </a:r>
            <a:r>
              <a:rPr lang="en-US" b="1" dirty="0">
                <a:cs typeface="Calibri Light"/>
              </a:rPr>
              <a:t> platformy</a:t>
            </a:r>
            <a:endParaRPr lang="en-US" b="1">
              <a:cs typeface="Calibri Light"/>
            </a:endParaRPr>
          </a:p>
        </p:txBody>
      </p:sp>
      <p:pic>
        <p:nvPicPr>
          <p:cNvPr id="4" name="Picture 4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56996843-40DC-4EEB-850B-78E95F2A4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1918" b="56780"/>
          <a:stretch/>
        </p:blipFill>
        <p:spPr>
          <a:xfrm>
            <a:off x="7451532" y="5635625"/>
            <a:ext cx="1108071" cy="1216989"/>
          </a:xfrm>
        </p:spPr>
      </p:pic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77E1DEE-5E9E-458C-9AB0-72630DF62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87" y="3219670"/>
            <a:ext cx="2337620" cy="1868917"/>
          </a:xfrm>
          <a:prstGeom prst="rect">
            <a:avLst/>
          </a:prstGeom>
        </p:spPr>
      </p:pic>
      <p:pic>
        <p:nvPicPr>
          <p:cNvPr id="6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CD6B9D3-DEDB-4C08-A0A5-935D3737F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302" y="3330283"/>
            <a:ext cx="2091814" cy="1647691"/>
          </a:xfrm>
          <a:prstGeom prst="rect">
            <a:avLst/>
          </a:prstGeom>
        </p:spPr>
      </p:pic>
      <p:pic>
        <p:nvPicPr>
          <p:cNvPr id="7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C34CF06-8B82-48F7-B874-4CB791679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8303" y="3429491"/>
            <a:ext cx="2435942" cy="1436985"/>
          </a:xfrm>
          <a:prstGeom prst="rect">
            <a:avLst/>
          </a:prstGeom>
        </p:spPr>
      </p:pic>
      <p:pic>
        <p:nvPicPr>
          <p:cNvPr id="8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289E61F-3391-403C-8D98-A0A7502B62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270" y="1617405"/>
            <a:ext cx="2116394" cy="1410930"/>
          </a:xfrm>
          <a:prstGeom prst="rect">
            <a:avLst/>
          </a:prstGeom>
        </p:spPr>
      </p:pic>
      <p:pic>
        <p:nvPicPr>
          <p:cNvPr id="9" name="Picture 9" descr="A picture containing necklace, table&#10;&#10;Description automatically generated">
            <a:extLst>
              <a:ext uri="{FF2B5EF4-FFF2-40B4-BE49-F238E27FC236}">
                <a16:creationId xmlns:a16="http://schemas.microsoft.com/office/drawing/2014/main" id="{F7567C00-4EEB-4DB4-8EA3-387379CCDB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6270" y="179437"/>
            <a:ext cx="2018071" cy="1337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187428-8BAC-4A2B-B1DA-FCDE554D69DC}"/>
              </a:ext>
            </a:extLst>
          </p:cNvPr>
          <p:cNvSpPr txBox="1"/>
          <p:nvPr/>
        </p:nvSpPr>
        <p:spPr>
          <a:xfrm>
            <a:off x="3827207" y="629756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Protilátky</a:t>
            </a:r>
            <a:r>
              <a:rPr lang="en-US" sz="2000" b="1" dirty="0"/>
              <a:t> (</a:t>
            </a:r>
            <a:r>
              <a:rPr lang="en-US" sz="2000" b="1" dirty="0" err="1"/>
              <a:t>pasivní</a:t>
            </a:r>
            <a:r>
              <a:rPr lang="en-US" sz="2000" b="1" dirty="0"/>
              <a:t> </a:t>
            </a:r>
            <a:r>
              <a:rPr lang="en-US" sz="2000" b="1" dirty="0" err="1"/>
              <a:t>imunizace</a:t>
            </a:r>
            <a:r>
              <a:rPr lang="en-US" sz="2000" b="1" dirty="0"/>
              <a:t>)</a:t>
            </a:r>
            <a:r>
              <a:rPr lang="en-US" sz="2000" b="1" dirty="0">
                <a:cs typeface="Calibri"/>
              </a:rPr>
              <a:t>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BEA6BD-94FC-4CD5-8189-110D54F5053A}"/>
              </a:ext>
            </a:extLst>
          </p:cNvPr>
          <p:cNvSpPr txBox="1"/>
          <p:nvPr/>
        </p:nvSpPr>
        <p:spPr>
          <a:xfrm>
            <a:off x="3728884" y="211885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mRNA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C68636-18E8-470C-89EB-3284A642D9BF}"/>
              </a:ext>
            </a:extLst>
          </p:cNvPr>
          <p:cNvSpPr txBox="1"/>
          <p:nvPr/>
        </p:nvSpPr>
        <p:spPr>
          <a:xfrm>
            <a:off x="3618271" y="60714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DNA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B71AD-D857-4C09-B2B5-B59ECF9DFDAF}"/>
              </a:ext>
            </a:extLst>
          </p:cNvPr>
          <p:cNvSpPr txBox="1"/>
          <p:nvPr/>
        </p:nvSpPr>
        <p:spPr>
          <a:xfrm>
            <a:off x="1553496" y="404843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Antigen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879-CE6B-4E5E-A1A8-73A075B6F85C}"/>
              </a:ext>
            </a:extLst>
          </p:cNvPr>
          <p:cNvSpPr txBox="1"/>
          <p:nvPr/>
        </p:nvSpPr>
        <p:spPr>
          <a:xfrm>
            <a:off x="6051754" y="5031657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VLP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14E2F8-41C2-4323-B2AF-012D41F5A25D}"/>
              </a:ext>
            </a:extLst>
          </p:cNvPr>
          <p:cNvSpPr txBox="1"/>
          <p:nvPr/>
        </p:nvSpPr>
        <p:spPr>
          <a:xfrm>
            <a:off x="4675237" y="5093108"/>
            <a:ext cx="1452716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Celý</a:t>
            </a:r>
            <a:r>
              <a:rPr lang="en-US" sz="2000" b="1" dirty="0"/>
              <a:t> virus</a:t>
            </a:r>
            <a:endParaRPr lang="en-US" dirty="0"/>
          </a:p>
          <a:p>
            <a:r>
              <a:rPr lang="en-US" sz="1600" dirty="0" err="1">
                <a:cs typeface="Calibri"/>
              </a:rPr>
              <a:t>Inaktivovaný</a:t>
            </a:r>
            <a:endParaRPr lang="en-US" sz="1600" b="1">
              <a:cs typeface="Calibri"/>
            </a:endParaRPr>
          </a:p>
          <a:p>
            <a:r>
              <a:rPr lang="en-US" sz="1600" dirty="0" err="1">
                <a:cs typeface="Calibri"/>
              </a:rPr>
              <a:t>Atenuovaný</a:t>
            </a:r>
            <a:endParaRPr lang="en-US" sz="1600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F0644-3DF1-4DF2-88E6-681BB562F2FF}"/>
              </a:ext>
            </a:extLst>
          </p:cNvPr>
          <p:cNvSpPr txBox="1"/>
          <p:nvPr/>
        </p:nvSpPr>
        <p:spPr>
          <a:xfrm>
            <a:off x="8460656" y="4982495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/>
              <a:t>Proteiny</a:t>
            </a:r>
            <a:r>
              <a:rPr lang="en-US" sz="2000" b="1" dirty="0"/>
              <a:t>, </a:t>
            </a:r>
            <a:r>
              <a:rPr lang="en-US" sz="2000" b="1" dirty="0" err="1"/>
              <a:t>peptidy</a:t>
            </a:r>
            <a:endParaRPr lang="en-US" dirty="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F9E1A6-06CB-4ABB-A11C-A1A2FA2D29CD}"/>
              </a:ext>
            </a:extLst>
          </p:cNvPr>
          <p:cNvSpPr txBox="1"/>
          <p:nvPr/>
        </p:nvSpPr>
        <p:spPr>
          <a:xfrm rot="19347721">
            <a:off x="3597030" y="2929020"/>
            <a:ext cx="117003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/>
              <a:t>translace</a:t>
            </a:r>
            <a:endParaRPr lang="en-US" sz="2000" i="1" dirty="0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14A264-D5CF-451B-AE3F-592710100D2D}"/>
              </a:ext>
            </a:extLst>
          </p:cNvPr>
          <p:cNvSpPr txBox="1"/>
          <p:nvPr/>
        </p:nvSpPr>
        <p:spPr>
          <a:xfrm rot="16200000">
            <a:off x="4456458" y="1246223"/>
            <a:ext cx="14472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 err="1"/>
              <a:t>trankripce</a:t>
            </a:r>
            <a:r>
              <a:rPr lang="en-US" i="1" dirty="0"/>
              <a:t> 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D55797-61D2-4FDF-B1F5-B2FEE832E442}"/>
              </a:ext>
            </a:extLst>
          </p:cNvPr>
          <p:cNvCxnSpPr/>
          <p:nvPr/>
        </p:nvCxnSpPr>
        <p:spPr>
          <a:xfrm flipH="1">
            <a:off x="5361039" y="931606"/>
            <a:ext cx="7373" cy="1197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79B6EF-FFB8-4347-AA89-F7DF8949A3DC}"/>
              </a:ext>
            </a:extLst>
          </p:cNvPr>
          <p:cNvCxnSpPr>
            <a:cxnSpLocks/>
          </p:cNvCxnSpPr>
          <p:nvPr/>
        </p:nvCxnSpPr>
        <p:spPr>
          <a:xfrm flipH="1">
            <a:off x="3357716" y="2455604"/>
            <a:ext cx="1998405" cy="1553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3AE993-E83E-4844-8EF7-18CE70AB23C7}"/>
              </a:ext>
            </a:extLst>
          </p:cNvPr>
          <p:cNvCxnSpPr>
            <a:cxnSpLocks/>
          </p:cNvCxnSpPr>
          <p:nvPr/>
        </p:nvCxnSpPr>
        <p:spPr>
          <a:xfrm>
            <a:off x="3365090" y="4495798"/>
            <a:ext cx="1467465" cy="1762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A30E837-E197-4B50-B0D1-C5625DC24A8C}"/>
              </a:ext>
            </a:extLst>
          </p:cNvPr>
          <p:cNvSpPr txBox="1"/>
          <p:nvPr/>
        </p:nvSpPr>
        <p:spPr>
          <a:xfrm rot="3000000">
            <a:off x="3324804" y="4903651"/>
            <a:ext cx="14772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/>
              <a:t>imunogeneze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2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F920-7780-49D5-A5B2-A0184D8A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5" y="475737"/>
            <a:ext cx="2711246" cy="1350143"/>
          </a:xfrm>
        </p:spPr>
        <p:txBody>
          <a:bodyPr/>
          <a:lstStyle/>
          <a:p>
            <a:r>
              <a:rPr lang="en-US" b="1" err="1">
                <a:cs typeface="Calibri Light"/>
              </a:rPr>
              <a:t>Vakcínové</a:t>
            </a:r>
            <a:r>
              <a:rPr lang="en-US" b="1" dirty="0">
                <a:cs typeface="Calibri Light"/>
              </a:rPr>
              <a:t> platformy</a:t>
            </a:r>
            <a:endParaRPr lang="en-US" b="1">
              <a:cs typeface="Calibri Light"/>
            </a:endParaRPr>
          </a:p>
        </p:txBody>
      </p:sp>
      <p:pic>
        <p:nvPicPr>
          <p:cNvPr id="4" name="Picture 4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56996843-40DC-4EEB-850B-78E95F2A4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1918" b="56780"/>
          <a:stretch/>
        </p:blipFill>
        <p:spPr>
          <a:xfrm>
            <a:off x="7451532" y="5635625"/>
            <a:ext cx="1108071" cy="1216989"/>
          </a:xfrm>
        </p:spPr>
      </p:pic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77E1DEE-5E9E-458C-9AB0-72630DF62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87" y="3219670"/>
            <a:ext cx="2337620" cy="1868917"/>
          </a:xfrm>
          <a:prstGeom prst="rect">
            <a:avLst/>
          </a:prstGeom>
        </p:spPr>
      </p:pic>
      <p:pic>
        <p:nvPicPr>
          <p:cNvPr id="6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CD6B9D3-DEDB-4C08-A0A5-935D3737F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302" y="3330283"/>
            <a:ext cx="2091814" cy="1647691"/>
          </a:xfrm>
          <a:prstGeom prst="rect">
            <a:avLst/>
          </a:prstGeom>
        </p:spPr>
      </p:pic>
      <p:pic>
        <p:nvPicPr>
          <p:cNvPr id="7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C34CF06-8B82-48F7-B874-4CB791679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8303" y="3429491"/>
            <a:ext cx="2435942" cy="1436985"/>
          </a:xfrm>
          <a:prstGeom prst="rect">
            <a:avLst/>
          </a:prstGeom>
        </p:spPr>
      </p:pic>
      <p:pic>
        <p:nvPicPr>
          <p:cNvPr id="8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289E61F-3391-403C-8D98-A0A7502B62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270" y="1617405"/>
            <a:ext cx="2116394" cy="1410930"/>
          </a:xfrm>
          <a:prstGeom prst="rect">
            <a:avLst/>
          </a:prstGeom>
        </p:spPr>
      </p:pic>
      <p:pic>
        <p:nvPicPr>
          <p:cNvPr id="9" name="Picture 9" descr="A picture containing necklace, table&#10;&#10;Description automatically generated">
            <a:extLst>
              <a:ext uri="{FF2B5EF4-FFF2-40B4-BE49-F238E27FC236}">
                <a16:creationId xmlns:a16="http://schemas.microsoft.com/office/drawing/2014/main" id="{F7567C00-4EEB-4DB4-8EA3-387379CCDB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6270" y="179437"/>
            <a:ext cx="2018071" cy="1337188"/>
          </a:xfrm>
          <a:prstGeom prst="rect">
            <a:avLst/>
          </a:prstGeom>
        </p:spPr>
      </p:pic>
      <p:pic>
        <p:nvPicPr>
          <p:cNvPr id="10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6D158BC6-E875-4142-BFA9-2F6941D988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9915" y="48768"/>
            <a:ext cx="2583426" cy="20655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187428-8BAC-4A2B-B1DA-FCDE554D69DC}"/>
              </a:ext>
            </a:extLst>
          </p:cNvPr>
          <p:cNvSpPr txBox="1"/>
          <p:nvPr/>
        </p:nvSpPr>
        <p:spPr>
          <a:xfrm>
            <a:off x="3827207" y="629756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Protilátky</a:t>
            </a:r>
            <a:r>
              <a:rPr lang="en-US" sz="2000" b="1" dirty="0"/>
              <a:t> (</a:t>
            </a:r>
            <a:r>
              <a:rPr lang="en-US" sz="2000" b="1" dirty="0" err="1"/>
              <a:t>pasivní</a:t>
            </a:r>
            <a:r>
              <a:rPr lang="en-US" sz="2000" b="1" dirty="0"/>
              <a:t> </a:t>
            </a:r>
            <a:r>
              <a:rPr lang="en-US" sz="2000" b="1" dirty="0" err="1"/>
              <a:t>imunizace</a:t>
            </a:r>
            <a:r>
              <a:rPr lang="en-US" sz="2000" b="1" dirty="0"/>
              <a:t>)</a:t>
            </a:r>
            <a:r>
              <a:rPr lang="en-US" sz="2000" b="1" dirty="0">
                <a:cs typeface="Calibri"/>
              </a:rPr>
              <a:t>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BEA6BD-94FC-4CD5-8189-110D54F5053A}"/>
              </a:ext>
            </a:extLst>
          </p:cNvPr>
          <p:cNvSpPr txBox="1"/>
          <p:nvPr/>
        </p:nvSpPr>
        <p:spPr>
          <a:xfrm>
            <a:off x="3728884" y="211885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mRNA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41F333-0A35-4305-86ED-67B8ED502D02}"/>
              </a:ext>
            </a:extLst>
          </p:cNvPr>
          <p:cNvSpPr txBox="1"/>
          <p:nvPr/>
        </p:nvSpPr>
        <p:spPr>
          <a:xfrm>
            <a:off x="9259528" y="926689"/>
            <a:ext cx="9979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Vektor</a:t>
            </a:r>
            <a:endParaRPr lang="en-US" sz="2000" b="1" dirty="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C68636-18E8-470C-89EB-3284A642D9BF}"/>
              </a:ext>
            </a:extLst>
          </p:cNvPr>
          <p:cNvSpPr txBox="1"/>
          <p:nvPr/>
        </p:nvSpPr>
        <p:spPr>
          <a:xfrm>
            <a:off x="3618271" y="60714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DNA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B71AD-D857-4C09-B2B5-B59ECF9DFDAF}"/>
              </a:ext>
            </a:extLst>
          </p:cNvPr>
          <p:cNvSpPr txBox="1"/>
          <p:nvPr/>
        </p:nvSpPr>
        <p:spPr>
          <a:xfrm>
            <a:off x="1553496" y="404843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Antigen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879-CE6B-4E5E-A1A8-73A075B6F85C}"/>
              </a:ext>
            </a:extLst>
          </p:cNvPr>
          <p:cNvSpPr txBox="1"/>
          <p:nvPr/>
        </p:nvSpPr>
        <p:spPr>
          <a:xfrm>
            <a:off x="6051754" y="5031657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VLP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14E2F8-41C2-4323-B2AF-012D41F5A25D}"/>
              </a:ext>
            </a:extLst>
          </p:cNvPr>
          <p:cNvSpPr txBox="1"/>
          <p:nvPr/>
        </p:nvSpPr>
        <p:spPr>
          <a:xfrm>
            <a:off x="4675237" y="5093108"/>
            <a:ext cx="1452716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Celý</a:t>
            </a:r>
            <a:r>
              <a:rPr lang="en-US" sz="2000" b="1" dirty="0"/>
              <a:t> virus</a:t>
            </a:r>
            <a:endParaRPr lang="en-US" dirty="0"/>
          </a:p>
          <a:p>
            <a:r>
              <a:rPr lang="en-US" sz="1600" dirty="0" err="1">
                <a:cs typeface="Calibri"/>
              </a:rPr>
              <a:t>Inaktivovaný</a:t>
            </a:r>
            <a:endParaRPr lang="en-US" sz="1600" b="1">
              <a:cs typeface="Calibri"/>
            </a:endParaRPr>
          </a:p>
          <a:p>
            <a:r>
              <a:rPr lang="en-US" sz="1600" dirty="0" err="1">
                <a:cs typeface="Calibri"/>
              </a:rPr>
              <a:t>Atenuovaný</a:t>
            </a:r>
            <a:endParaRPr lang="en-US" sz="1600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F0644-3DF1-4DF2-88E6-681BB562F2FF}"/>
              </a:ext>
            </a:extLst>
          </p:cNvPr>
          <p:cNvSpPr txBox="1"/>
          <p:nvPr/>
        </p:nvSpPr>
        <p:spPr>
          <a:xfrm>
            <a:off x="8460656" y="4982495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/>
              <a:t>Proteiny</a:t>
            </a:r>
            <a:r>
              <a:rPr lang="en-US" sz="2000" b="1" dirty="0"/>
              <a:t>, </a:t>
            </a:r>
            <a:r>
              <a:rPr lang="en-US" sz="2000" b="1" dirty="0" err="1"/>
              <a:t>peptidy</a:t>
            </a:r>
            <a:endParaRPr lang="en-US" dirty="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F9E1A6-06CB-4ABB-A11C-A1A2FA2D29CD}"/>
              </a:ext>
            </a:extLst>
          </p:cNvPr>
          <p:cNvSpPr txBox="1"/>
          <p:nvPr/>
        </p:nvSpPr>
        <p:spPr>
          <a:xfrm rot="5400000">
            <a:off x="4962508" y="1309935"/>
            <a:ext cx="107482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dirty="0"/>
              <a:t>trans</a:t>
            </a:r>
            <a:r>
              <a:rPr lang="cs-CZ" sz="1400" i="1" dirty="0" err="1"/>
              <a:t>kripce</a:t>
            </a:r>
            <a:endParaRPr lang="en-US" sz="1400" i="1" dirty="0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14A264-D5CF-451B-AE3F-592710100D2D}"/>
              </a:ext>
            </a:extLst>
          </p:cNvPr>
          <p:cNvSpPr txBox="1"/>
          <p:nvPr/>
        </p:nvSpPr>
        <p:spPr>
          <a:xfrm rot="19260000">
            <a:off x="3519949" y="3012776"/>
            <a:ext cx="11577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i="1" dirty="0"/>
              <a:t>t</a:t>
            </a:r>
            <a:r>
              <a:rPr lang="en-US" i="1" dirty="0"/>
              <a:t>ran</a:t>
            </a:r>
            <a:r>
              <a:rPr lang="cs-CZ" i="1" dirty="0" err="1"/>
              <a:t>slace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D55797-61D2-4FDF-B1F5-B2FEE832E442}"/>
              </a:ext>
            </a:extLst>
          </p:cNvPr>
          <p:cNvCxnSpPr>
            <a:cxnSpLocks/>
          </p:cNvCxnSpPr>
          <p:nvPr/>
        </p:nvCxnSpPr>
        <p:spPr>
          <a:xfrm flipH="1">
            <a:off x="5356121" y="931606"/>
            <a:ext cx="12292" cy="101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79B6EF-FFB8-4347-AA89-F7DF8949A3DC}"/>
              </a:ext>
            </a:extLst>
          </p:cNvPr>
          <p:cNvCxnSpPr>
            <a:cxnSpLocks/>
          </p:cNvCxnSpPr>
          <p:nvPr/>
        </p:nvCxnSpPr>
        <p:spPr>
          <a:xfrm flipH="1">
            <a:off x="3357717" y="2689632"/>
            <a:ext cx="1816711" cy="1319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3AE993-E83E-4844-8EF7-18CE70AB23C7}"/>
              </a:ext>
            </a:extLst>
          </p:cNvPr>
          <p:cNvCxnSpPr>
            <a:cxnSpLocks/>
          </p:cNvCxnSpPr>
          <p:nvPr/>
        </p:nvCxnSpPr>
        <p:spPr>
          <a:xfrm>
            <a:off x="3365090" y="4495798"/>
            <a:ext cx="1467465" cy="1762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A30E837-E197-4B50-B0D1-C5625DC24A8C}"/>
              </a:ext>
            </a:extLst>
          </p:cNvPr>
          <p:cNvSpPr txBox="1"/>
          <p:nvPr/>
        </p:nvSpPr>
        <p:spPr>
          <a:xfrm rot="3000000">
            <a:off x="3324804" y="4903651"/>
            <a:ext cx="14772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/>
              <a:t>imunogeneze </a:t>
            </a:r>
            <a:endParaRPr lang="en-US"/>
          </a:p>
        </p:txBody>
      </p:sp>
      <p:pic>
        <p:nvPicPr>
          <p:cNvPr id="23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06F8E58-D9D0-490D-8020-85B62C26B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703" y="3581891"/>
            <a:ext cx="2435942" cy="143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F920-7780-49D5-A5B2-A0184D8A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5" y="475737"/>
            <a:ext cx="2711246" cy="1350143"/>
          </a:xfrm>
        </p:spPr>
        <p:txBody>
          <a:bodyPr/>
          <a:lstStyle/>
          <a:p>
            <a:r>
              <a:rPr lang="en-US" b="1" err="1">
                <a:cs typeface="Calibri Light"/>
              </a:rPr>
              <a:t>Vakcínové</a:t>
            </a:r>
            <a:r>
              <a:rPr lang="en-US" b="1" dirty="0">
                <a:cs typeface="Calibri Light"/>
              </a:rPr>
              <a:t> platformy</a:t>
            </a:r>
            <a:endParaRPr lang="en-US" b="1">
              <a:cs typeface="Calibri Light"/>
            </a:endParaRPr>
          </a:p>
        </p:txBody>
      </p:sp>
      <p:pic>
        <p:nvPicPr>
          <p:cNvPr id="4" name="Picture 4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56996843-40DC-4EEB-850B-78E95F2A4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1918" b="56780"/>
          <a:stretch/>
        </p:blipFill>
        <p:spPr>
          <a:xfrm>
            <a:off x="7451532" y="5635625"/>
            <a:ext cx="1108071" cy="1216989"/>
          </a:xfrm>
        </p:spPr>
      </p:pic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77E1DEE-5E9E-458C-9AB0-72630DF62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87" y="3219670"/>
            <a:ext cx="2337620" cy="1868917"/>
          </a:xfrm>
          <a:prstGeom prst="rect">
            <a:avLst/>
          </a:prstGeom>
        </p:spPr>
      </p:pic>
      <p:pic>
        <p:nvPicPr>
          <p:cNvPr id="6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CD6B9D3-DEDB-4C08-A0A5-935D3737F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302" y="3330283"/>
            <a:ext cx="2091814" cy="1647691"/>
          </a:xfrm>
          <a:prstGeom prst="rect">
            <a:avLst/>
          </a:prstGeom>
        </p:spPr>
      </p:pic>
      <p:pic>
        <p:nvPicPr>
          <p:cNvPr id="7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C34CF06-8B82-48F7-B874-4CB791679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8303" y="3429491"/>
            <a:ext cx="2435942" cy="1436985"/>
          </a:xfrm>
          <a:prstGeom prst="rect">
            <a:avLst/>
          </a:prstGeom>
        </p:spPr>
      </p:pic>
      <p:pic>
        <p:nvPicPr>
          <p:cNvPr id="8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289E61F-3391-403C-8D98-A0A7502B62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270" y="1617405"/>
            <a:ext cx="2116394" cy="1410930"/>
          </a:xfrm>
          <a:prstGeom prst="rect">
            <a:avLst/>
          </a:prstGeom>
        </p:spPr>
      </p:pic>
      <p:pic>
        <p:nvPicPr>
          <p:cNvPr id="9" name="Picture 9" descr="A picture containing necklace, table&#10;&#10;Description automatically generated">
            <a:extLst>
              <a:ext uri="{FF2B5EF4-FFF2-40B4-BE49-F238E27FC236}">
                <a16:creationId xmlns:a16="http://schemas.microsoft.com/office/drawing/2014/main" id="{F7567C00-4EEB-4DB4-8EA3-387379CCDB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6270" y="179437"/>
            <a:ext cx="2018071" cy="1337188"/>
          </a:xfrm>
          <a:prstGeom prst="rect">
            <a:avLst/>
          </a:prstGeom>
        </p:spPr>
      </p:pic>
      <p:pic>
        <p:nvPicPr>
          <p:cNvPr id="10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6D158BC6-E875-4142-BFA9-2F6941D988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9915" y="48768"/>
            <a:ext cx="2583426" cy="20655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187428-8BAC-4A2B-B1DA-FCDE554D69DC}"/>
              </a:ext>
            </a:extLst>
          </p:cNvPr>
          <p:cNvSpPr txBox="1"/>
          <p:nvPr/>
        </p:nvSpPr>
        <p:spPr>
          <a:xfrm>
            <a:off x="3827207" y="629756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Protilátky</a:t>
            </a:r>
            <a:r>
              <a:rPr lang="en-US" sz="2000" b="1" dirty="0"/>
              <a:t> (</a:t>
            </a:r>
            <a:r>
              <a:rPr lang="en-US" sz="2000" b="1" dirty="0" err="1"/>
              <a:t>pasivní</a:t>
            </a:r>
            <a:r>
              <a:rPr lang="en-US" sz="2000" b="1" dirty="0"/>
              <a:t> </a:t>
            </a:r>
            <a:r>
              <a:rPr lang="en-US" sz="2000" b="1" dirty="0" err="1"/>
              <a:t>imunizace</a:t>
            </a:r>
            <a:r>
              <a:rPr lang="en-US" sz="2000" b="1" dirty="0"/>
              <a:t>)</a:t>
            </a:r>
            <a:r>
              <a:rPr lang="en-US" sz="2000" b="1" dirty="0">
                <a:cs typeface="Calibri"/>
              </a:rPr>
              <a:t>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BEA6BD-94FC-4CD5-8189-110D54F5053A}"/>
              </a:ext>
            </a:extLst>
          </p:cNvPr>
          <p:cNvSpPr txBox="1"/>
          <p:nvPr/>
        </p:nvSpPr>
        <p:spPr>
          <a:xfrm>
            <a:off x="3728884" y="211885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mRNA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41F333-0A35-4305-86ED-67B8ED502D02}"/>
              </a:ext>
            </a:extLst>
          </p:cNvPr>
          <p:cNvSpPr txBox="1"/>
          <p:nvPr/>
        </p:nvSpPr>
        <p:spPr>
          <a:xfrm>
            <a:off x="9259528" y="926689"/>
            <a:ext cx="9979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Vektor</a:t>
            </a:r>
            <a:endParaRPr lang="en-US" sz="2000" b="1" dirty="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C68636-18E8-470C-89EB-3284A642D9BF}"/>
              </a:ext>
            </a:extLst>
          </p:cNvPr>
          <p:cNvSpPr txBox="1"/>
          <p:nvPr/>
        </p:nvSpPr>
        <p:spPr>
          <a:xfrm>
            <a:off x="3618271" y="60714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DNA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B71AD-D857-4C09-B2B5-B59ECF9DFDAF}"/>
              </a:ext>
            </a:extLst>
          </p:cNvPr>
          <p:cNvSpPr txBox="1"/>
          <p:nvPr/>
        </p:nvSpPr>
        <p:spPr>
          <a:xfrm>
            <a:off x="1553496" y="404843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Antigen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879-CE6B-4E5E-A1A8-73A075B6F85C}"/>
              </a:ext>
            </a:extLst>
          </p:cNvPr>
          <p:cNvSpPr txBox="1"/>
          <p:nvPr/>
        </p:nvSpPr>
        <p:spPr>
          <a:xfrm>
            <a:off x="6051754" y="5031657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VLP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14E2F8-41C2-4323-B2AF-012D41F5A25D}"/>
              </a:ext>
            </a:extLst>
          </p:cNvPr>
          <p:cNvSpPr txBox="1"/>
          <p:nvPr/>
        </p:nvSpPr>
        <p:spPr>
          <a:xfrm>
            <a:off x="4675237" y="5093108"/>
            <a:ext cx="1452716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Celý</a:t>
            </a:r>
            <a:r>
              <a:rPr lang="en-US" sz="2000" b="1" dirty="0"/>
              <a:t> virus</a:t>
            </a:r>
            <a:endParaRPr lang="en-US" dirty="0"/>
          </a:p>
          <a:p>
            <a:r>
              <a:rPr lang="en-US" sz="1600" dirty="0" err="1">
                <a:cs typeface="Calibri"/>
              </a:rPr>
              <a:t>Inaktivovaný</a:t>
            </a:r>
            <a:endParaRPr lang="en-US" sz="1600" b="1">
              <a:cs typeface="Calibri"/>
            </a:endParaRPr>
          </a:p>
          <a:p>
            <a:r>
              <a:rPr lang="en-US" sz="1600" dirty="0" err="1">
                <a:cs typeface="Calibri"/>
              </a:rPr>
              <a:t>Atenuovaný</a:t>
            </a:r>
            <a:endParaRPr lang="en-US" sz="1600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F0644-3DF1-4DF2-88E6-681BB562F2FF}"/>
              </a:ext>
            </a:extLst>
          </p:cNvPr>
          <p:cNvSpPr txBox="1"/>
          <p:nvPr/>
        </p:nvSpPr>
        <p:spPr>
          <a:xfrm>
            <a:off x="8460656" y="4982495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/>
              <a:t>Proteiny</a:t>
            </a:r>
            <a:r>
              <a:rPr lang="en-US" sz="2000" b="1" dirty="0"/>
              <a:t>, </a:t>
            </a:r>
            <a:r>
              <a:rPr lang="en-US" sz="2000" b="1" dirty="0" err="1"/>
              <a:t>peptidy</a:t>
            </a:r>
            <a:endParaRPr lang="en-US" dirty="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F9E1A6-06CB-4ABB-A11C-A1A2FA2D29CD}"/>
              </a:ext>
            </a:extLst>
          </p:cNvPr>
          <p:cNvSpPr txBox="1"/>
          <p:nvPr/>
        </p:nvSpPr>
        <p:spPr>
          <a:xfrm rot="5400000">
            <a:off x="4962508" y="1309935"/>
            <a:ext cx="107482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dirty="0"/>
              <a:t>trans</a:t>
            </a:r>
            <a:r>
              <a:rPr lang="cs-CZ" sz="1400" i="1" dirty="0" err="1"/>
              <a:t>kripce</a:t>
            </a:r>
            <a:endParaRPr lang="en-US" sz="1400" i="1" dirty="0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14A264-D5CF-451B-AE3F-592710100D2D}"/>
              </a:ext>
            </a:extLst>
          </p:cNvPr>
          <p:cNvSpPr txBox="1"/>
          <p:nvPr/>
        </p:nvSpPr>
        <p:spPr>
          <a:xfrm rot="19260000">
            <a:off x="3519949" y="3012776"/>
            <a:ext cx="11577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i="1" dirty="0"/>
              <a:t>t</a:t>
            </a:r>
            <a:r>
              <a:rPr lang="en-US" i="1" dirty="0"/>
              <a:t>ran</a:t>
            </a:r>
            <a:r>
              <a:rPr lang="cs-CZ" i="1" dirty="0" err="1"/>
              <a:t>slace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D55797-61D2-4FDF-B1F5-B2FEE832E442}"/>
              </a:ext>
            </a:extLst>
          </p:cNvPr>
          <p:cNvCxnSpPr>
            <a:cxnSpLocks/>
          </p:cNvCxnSpPr>
          <p:nvPr/>
        </p:nvCxnSpPr>
        <p:spPr>
          <a:xfrm flipH="1">
            <a:off x="5356121" y="931606"/>
            <a:ext cx="12292" cy="101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79B6EF-FFB8-4347-AA89-F7DF8949A3DC}"/>
              </a:ext>
            </a:extLst>
          </p:cNvPr>
          <p:cNvCxnSpPr>
            <a:cxnSpLocks/>
          </p:cNvCxnSpPr>
          <p:nvPr/>
        </p:nvCxnSpPr>
        <p:spPr>
          <a:xfrm flipH="1">
            <a:off x="3357717" y="2689632"/>
            <a:ext cx="1816711" cy="1319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3AE993-E83E-4844-8EF7-18CE70AB23C7}"/>
              </a:ext>
            </a:extLst>
          </p:cNvPr>
          <p:cNvCxnSpPr>
            <a:cxnSpLocks/>
          </p:cNvCxnSpPr>
          <p:nvPr/>
        </p:nvCxnSpPr>
        <p:spPr>
          <a:xfrm>
            <a:off x="3365090" y="4495798"/>
            <a:ext cx="1467465" cy="1762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A30E837-E197-4B50-B0D1-C5625DC24A8C}"/>
              </a:ext>
            </a:extLst>
          </p:cNvPr>
          <p:cNvSpPr txBox="1"/>
          <p:nvPr/>
        </p:nvSpPr>
        <p:spPr>
          <a:xfrm rot="3000000">
            <a:off x="3324804" y="4903651"/>
            <a:ext cx="14772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/>
              <a:t>imunogeneze </a:t>
            </a:r>
            <a:endParaRPr lang="en-US"/>
          </a:p>
        </p:txBody>
      </p:sp>
      <p:pic>
        <p:nvPicPr>
          <p:cNvPr id="23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06F8E58-D9D0-490D-8020-85B62C26B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703" y="3581891"/>
            <a:ext cx="2435942" cy="1436985"/>
          </a:xfrm>
          <a:prstGeom prst="rect">
            <a:avLst/>
          </a:prstGeom>
        </p:spPr>
      </p:pic>
      <p:pic>
        <p:nvPicPr>
          <p:cNvPr id="25" name="Picture 12" descr="Johnson &amp; Johnson logo">
            <a:extLst>
              <a:ext uri="{FF2B5EF4-FFF2-40B4-BE49-F238E27FC236}">
                <a16:creationId xmlns:a16="http://schemas.microsoft.com/office/drawing/2014/main" id="{0C014898-F2E8-44A2-91B9-5F99326BF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683" y="2538501"/>
            <a:ext cx="2067367" cy="4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AstraZeneca logo">
            <a:extLst>
              <a:ext uri="{FF2B5EF4-FFF2-40B4-BE49-F238E27FC236}">
                <a16:creationId xmlns:a16="http://schemas.microsoft.com/office/drawing/2014/main" id="{34AE60DA-8947-4679-B93A-D273B4720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711" y="1888724"/>
            <a:ext cx="2192457" cy="61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8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303379"/>
            <a:ext cx="12192000" cy="1325563"/>
          </a:xfrm>
        </p:spPr>
        <p:txBody>
          <a:bodyPr numCol="2">
            <a:noAutofit/>
          </a:bodyPr>
          <a:lstStyle/>
          <a:p>
            <a:pPr algn="ctr"/>
            <a:r>
              <a:rPr lang="cs-CZ" sz="2800" dirty="0"/>
              <a:t>Účinnost u o obou vakcín 95%</a:t>
            </a:r>
            <a:br>
              <a:rPr lang="cs-CZ" sz="2800" dirty="0"/>
            </a:br>
            <a:r>
              <a:rPr lang="cs-CZ" sz="2800" dirty="0"/>
              <a:t>Účinnost v prevenci přenosu zatím není dostatečně prokázána</a:t>
            </a:r>
            <a:br>
              <a:rPr lang="cs-CZ" sz="2800" dirty="0"/>
            </a:br>
            <a:r>
              <a:rPr lang="cs-CZ" sz="2800" dirty="0"/>
              <a:t>Předpokládá se účinnost proti novým variantám (závislost na místě a rozsahu mutace)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s://www.acpjournals.org/na101/home/literatum/publisher/acp/journals/content/aim/0/aim.ahead-of-print/m21-0111/20210115/images/large/m210111ff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8" y="2218991"/>
            <a:ext cx="11425983" cy="46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DC2007E-AE46-4B92-8B34-7DD180B2D3DE}"/>
              </a:ext>
            </a:extLst>
          </p:cNvPr>
          <p:cNvSpPr/>
          <p:nvPr/>
        </p:nvSpPr>
        <p:spPr>
          <a:xfrm>
            <a:off x="1000461" y="2140773"/>
            <a:ext cx="1581374" cy="311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2E435EB-F93F-4DDF-BA70-C25825C1475A}"/>
              </a:ext>
            </a:extLst>
          </p:cNvPr>
          <p:cNvSpPr/>
          <p:nvPr/>
        </p:nvSpPr>
        <p:spPr>
          <a:xfrm>
            <a:off x="6628503" y="2146153"/>
            <a:ext cx="1321398" cy="311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049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303379"/>
            <a:ext cx="12192000" cy="1325563"/>
          </a:xfrm>
        </p:spPr>
        <p:txBody>
          <a:bodyPr numCol="2">
            <a:noAutofit/>
          </a:bodyPr>
          <a:lstStyle/>
          <a:p>
            <a:pPr algn="ctr"/>
            <a:r>
              <a:rPr lang="cs-CZ" sz="2800" dirty="0"/>
              <a:t>Účinnost u o obou vakcín 95%</a:t>
            </a:r>
            <a:br>
              <a:rPr lang="cs-CZ" sz="2800" dirty="0"/>
            </a:br>
            <a:r>
              <a:rPr lang="cs-CZ" sz="2800" dirty="0"/>
              <a:t>Účinnost v prevenci přenosu zatím není dostatečně prokázána</a:t>
            </a:r>
            <a:br>
              <a:rPr lang="cs-CZ" sz="2800" dirty="0"/>
            </a:br>
            <a:r>
              <a:rPr lang="cs-CZ" sz="2800" dirty="0"/>
              <a:t>Předpokládá se účinnost proti novým variantám (závislost na místě a rozsahu mutace)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s://www.acpjournals.org/na101/home/literatum/publisher/acp/journals/content/aim/0/aim.ahead-of-print/m21-0111/20210115/images/large/m210111ff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8" y="2218991"/>
            <a:ext cx="11425983" cy="46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DB667A96-630C-4D2D-9783-5A13146D7B83}"/>
              </a:ext>
            </a:extLst>
          </p:cNvPr>
          <p:cNvSpPr/>
          <p:nvPr/>
        </p:nvSpPr>
        <p:spPr>
          <a:xfrm>
            <a:off x="5896983" y="5733826"/>
            <a:ext cx="398033" cy="4431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B246D11-621F-4055-AD3B-A5E9CEACEE01}"/>
              </a:ext>
            </a:extLst>
          </p:cNvPr>
          <p:cNvSpPr/>
          <p:nvPr/>
        </p:nvSpPr>
        <p:spPr>
          <a:xfrm>
            <a:off x="11353799" y="5772514"/>
            <a:ext cx="398033" cy="4431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657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772" y="1832556"/>
            <a:ext cx="11430000" cy="42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37C2CFB-06AE-48E2-808A-FBCC467DDD93}"/>
              </a:ext>
            </a:extLst>
          </p:cNvPr>
          <p:cNvSpPr txBox="1"/>
          <p:nvPr/>
        </p:nvSpPr>
        <p:spPr>
          <a:xfrm>
            <a:off x="563772" y="524937"/>
            <a:ext cx="111664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/>
              <a:t>bezpečnost</a:t>
            </a:r>
            <a:endParaRPr lang="cs-CZ" dirty="0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053F488F-9AAB-485F-ACB3-FECBFEA45D87}"/>
              </a:ext>
            </a:extLst>
          </p:cNvPr>
          <p:cNvCxnSpPr>
            <a:cxnSpLocks/>
          </p:cNvCxnSpPr>
          <p:nvPr/>
        </p:nvCxnSpPr>
        <p:spPr>
          <a:xfrm>
            <a:off x="7562626" y="989704"/>
            <a:ext cx="4292301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918CFE5D-700E-4DE4-B6DE-26E35B49B3CC}"/>
              </a:ext>
            </a:extLst>
          </p:cNvPr>
          <p:cNvCxnSpPr>
            <a:cxnSpLocks/>
          </p:cNvCxnSpPr>
          <p:nvPr/>
        </p:nvCxnSpPr>
        <p:spPr>
          <a:xfrm flipH="1">
            <a:off x="666974" y="980740"/>
            <a:ext cx="4154245" cy="896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6DD2BDF-7214-4F01-AEF2-5B9447515839}"/>
              </a:ext>
            </a:extLst>
          </p:cNvPr>
          <p:cNvSpPr txBox="1"/>
          <p:nvPr/>
        </p:nvSpPr>
        <p:spPr>
          <a:xfrm>
            <a:off x="3047104" y="2289592"/>
            <a:ext cx="12129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solidFill>
                  <a:srgbClr val="FF0000"/>
                </a:solidFill>
              </a:rPr>
              <a:t>desítky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8DAD44C-2110-4C1A-86CC-92798201BC52}"/>
              </a:ext>
            </a:extLst>
          </p:cNvPr>
          <p:cNvSpPr txBox="1"/>
          <p:nvPr/>
        </p:nvSpPr>
        <p:spPr>
          <a:xfrm>
            <a:off x="5264972" y="2289592"/>
            <a:ext cx="12129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solidFill>
                  <a:srgbClr val="FF0000"/>
                </a:solidFill>
              </a:rPr>
              <a:t>stovky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393DA04-B541-431A-A9BD-CA7D6B6A69C1}"/>
              </a:ext>
            </a:extLst>
          </p:cNvPr>
          <p:cNvSpPr txBox="1"/>
          <p:nvPr/>
        </p:nvSpPr>
        <p:spPr>
          <a:xfrm>
            <a:off x="7482839" y="2289592"/>
            <a:ext cx="20054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solidFill>
                  <a:srgbClr val="FF0000"/>
                </a:solidFill>
              </a:rPr>
              <a:t>desetitisíce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8863DFC-A460-4F9C-AF53-743F84B3FD70}"/>
              </a:ext>
            </a:extLst>
          </p:cNvPr>
          <p:cNvSpPr txBox="1"/>
          <p:nvPr/>
        </p:nvSpPr>
        <p:spPr>
          <a:xfrm>
            <a:off x="9708775" y="2289592"/>
            <a:ext cx="1479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solidFill>
                  <a:srgbClr val="FF0000"/>
                </a:solidFill>
              </a:rPr>
              <a:t>miliony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0CEC287-158E-46AE-AC67-45B32C1CB78A}"/>
              </a:ext>
            </a:extLst>
          </p:cNvPr>
          <p:cNvSpPr txBox="1"/>
          <p:nvPr/>
        </p:nvSpPr>
        <p:spPr>
          <a:xfrm>
            <a:off x="829236" y="2289592"/>
            <a:ext cx="12129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solidFill>
                  <a:srgbClr val="FF0000"/>
                </a:solidFill>
              </a:rPr>
              <a:t>buňky, zvířata</a:t>
            </a:r>
          </a:p>
        </p:txBody>
      </p:sp>
    </p:spTree>
    <p:extLst>
      <p:ext uri="{BB962C8B-B14F-4D97-AF65-F5344CB8AC3E}">
        <p14:creationId xmlns:p14="http://schemas.microsoft.com/office/powerpoint/2010/main" val="2514362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E8C868-9A24-4178-B3EC-2FA92E82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171966"/>
            <a:ext cx="10989833" cy="513180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latin typeface="+mn-lt"/>
                <a:ea typeface="+mn-ea"/>
                <a:cs typeface="+mn-cs"/>
              </a:rPr>
              <a:t>Nežádoucí účinky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718F8E-4F7D-419F-9262-A0B2F8DE7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06" y="1700809"/>
            <a:ext cx="5803790" cy="13213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5400" dirty="0"/>
              <a:t> </a:t>
            </a:r>
            <a:r>
              <a:rPr lang="cs-CZ" sz="3200" dirty="0"/>
              <a:t>Znemožňuje běžné denní aktivity</a:t>
            </a:r>
          </a:p>
          <a:p>
            <a:pPr marL="0" indent="0" algn="ctr">
              <a:buNone/>
            </a:pPr>
            <a:r>
              <a:rPr lang="cs-CZ" sz="3200" dirty="0"/>
              <a:t>   </a:t>
            </a:r>
            <a:endParaRPr lang="cs-CZ" sz="4000" dirty="0"/>
          </a:p>
          <a:p>
            <a:pPr algn="ctr"/>
            <a:endParaRPr lang="cs-CZ" sz="5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EBBCA3-CCEA-41D8-8A35-319E2ADBA1FF}"/>
              </a:ext>
            </a:extLst>
          </p:cNvPr>
          <p:cNvSpPr txBox="1"/>
          <p:nvPr/>
        </p:nvSpPr>
        <p:spPr>
          <a:xfrm>
            <a:off x="7315200" y="1690688"/>
            <a:ext cx="460427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3200" dirty="0"/>
              <a:t>Úmrtí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3200" dirty="0"/>
              <a:t>Život-ohrožující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3200" dirty="0"/>
              <a:t>Vyžaduje hospitalizaci nebo prodloužení stávající hospitalizace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3200" dirty="0"/>
              <a:t>Výsledkem je trvalá nebo významná disability / </a:t>
            </a:r>
            <a:r>
              <a:rPr lang="cs-CZ" sz="3200" dirty="0" err="1"/>
              <a:t>incapacity</a:t>
            </a:r>
            <a:r>
              <a:rPr lang="cs-CZ" sz="3200" dirty="0"/>
              <a:t> (hendikep)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3200" dirty="0"/>
              <a:t>Kongenitální anomálie, vrozený defekt</a:t>
            </a:r>
            <a:endParaRPr lang="cs-CZ" sz="4000" dirty="0"/>
          </a:p>
        </p:txBody>
      </p:sp>
      <p:pic>
        <p:nvPicPr>
          <p:cNvPr id="1028" name="Picture 4" descr="Chronic Pain: Learn More About Shoulder Pain and its Causes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6" y="2586789"/>
            <a:ext cx="5701796" cy="38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881563" y="685146"/>
            <a:ext cx="88672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dirty="0"/>
              <a:t>silné             x     vážné</a:t>
            </a:r>
          </a:p>
        </p:txBody>
      </p:sp>
    </p:spTree>
    <p:extLst>
      <p:ext uri="{BB962C8B-B14F-4D97-AF65-F5344CB8AC3E}">
        <p14:creationId xmlns:p14="http://schemas.microsoft.com/office/powerpoint/2010/main" val="24161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F1B378-EC80-4E74-AF94-D0370B86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Běžné nežádoucí účinky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93367E-40B4-4C11-AEAC-3D05AE9D2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cs-CZ" dirty="0"/>
              <a:t>Společné pro všechny COVID vakcíny i pro jiné vakcíny</a:t>
            </a:r>
          </a:p>
          <a:p>
            <a:pPr>
              <a:lnSpc>
                <a:spcPct val="50000"/>
              </a:lnSpc>
            </a:pPr>
            <a:endParaRPr lang="cs-CZ" dirty="0"/>
          </a:p>
          <a:p>
            <a:pPr>
              <a:lnSpc>
                <a:spcPct val="50000"/>
              </a:lnSpc>
            </a:pPr>
            <a:r>
              <a:rPr lang="cs-CZ" dirty="0"/>
              <a:t>Místní: </a:t>
            </a:r>
            <a:r>
              <a:rPr lang="cs-CZ" u="sng" dirty="0"/>
              <a:t>Bolest</a:t>
            </a:r>
            <a:r>
              <a:rPr lang="cs-CZ" dirty="0"/>
              <a:t>, zarudnutí, otok, zatvrdnutí</a:t>
            </a:r>
          </a:p>
          <a:p>
            <a:pPr>
              <a:lnSpc>
                <a:spcPct val="5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Celkové: Horečka, třesavka, </a:t>
            </a:r>
            <a:r>
              <a:rPr lang="cs-CZ" u="sng" dirty="0"/>
              <a:t>bolest hlavy, únava, bolest svalů</a:t>
            </a:r>
            <a:r>
              <a:rPr lang="cs-CZ" dirty="0"/>
              <a:t>, bolest kloubů, nevolnost</a:t>
            </a:r>
          </a:p>
          <a:p>
            <a:pPr>
              <a:lnSpc>
                <a:spcPct val="50000"/>
              </a:lnSpc>
            </a:pPr>
            <a:endParaRPr lang="cs-CZ" dirty="0"/>
          </a:p>
          <a:p>
            <a:pPr>
              <a:lnSpc>
                <a:spcPct val="50000"/>
              </a:lnSpc>
            </a:pPr>
            <a:r>
              <a:rPr lang="cs-CZ" dirty="0"/>
              <a:t>1-2 dny po očkování, trvá 2-3 dny </a:t>
            </a:r>
          </a:p>
          <a:p>
            <a:pPr marL="0" indent="0">
              <a:lnSpc>
                <a:spcPct val="50000"/>
              </a:lnSpc>
              <a:buNone/>
            </a:pPr>
            <a:endParaRPr lang="cs-CZ" dirty="0"/>
          </a:p>
          <a:p>
            <a:pPr>
              <a:lnSpc>
                <a:spcPct val="50000"/>
              </a:lnSpc>
            </a:pPr>
            <a:r>
              <a:rPr lang="cs-CZ" dirty="0"/>
              <a:t>Většina mírné nebo středně silném, ani silné nejsou vzácné</a:t>
            </a:r>
          </a:p>
        </p:txBody>
      </p:sp>
    </p:spTree>
    <p:extLst>
      <p:ext uri="{BB962C8B-B14F-4D97-AF65-F5344CB8AC3E}">
        <p14:creationId xmlns:p14="http://schemas.microsoft.com/office/powerpoint/2010/main" val="1765971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F1B378-EC80-4E74-AF94-D0370B86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Závažné nežádoucí účinky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93367E-40B4-4C11-AEAC-3D05AE9D2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5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Ve studiích žádné bezpečnostní signály, žádné závažné nežádoucí účinky</a:t>
            </a:r>
          </a:p>
          <a:p>
            <a:pPr>
              <a:lnSpc>
                <a:spcPct val="100000"/>
              </a:lnSpc>
            </a:pPr>
            <a:r>
              <a:rPr lang="cs-CZ" dirty="0"/>
              <a:t>Přechodné zvětšení lymfatických uzlin (není závažné)</a:t>
            </a:r>
          </a:p>
          <a:p>
            <a:pPr>
              <a:lnSpc>
                <a:spcPct val="100000"/>
              </a:lnSpc>
            </a:pPr>
            <a:r>
              <a:rPr lang="cs-CZ" dirty="0"/>
              <a:t>7 případů obrny lícního nervu (z asi 35 000 očkovaných), souvislost nelze zatím prokázat, sleduje se</a:t>
            </a:r>
          </a:p>
          <a:p>
            <a:pPr>
              <a:lnSpc>
                <a:spcPct val="100000"/>
              </a:lnSpc>
            </a:pPr>
            <a:r>
              <a:rPr lang="cs-CZ" dirty="0"/>
              <a:t>Anafylaktická (závažná alergická) reakce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Riziko +/-   1 ze 100 až 250 tisíců dávek (většina do 15 minut po aplikaci)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55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72546B-0540-4583-98FE-7DABB497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Témata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731B63-1247-464F-926D-D76D1EEEE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fontAlgn="base"/>
            <a:r>
              <a:rPr lang="cs-CZ" dirty="0"/>
              <a:t>Cíle očkování</a:t>
            </a:r>
          </a:p>
          <a:p>
            <a:pPr fontAlgn="base"/>
            <a:r>
              <a:rPr lang="cs-CZ" dirty="0"/>
              <a:t>Princip a platformy (možnost volby)</a:t>
            </a:r>
          </a:p>
          <a:p>
            <a:pPr fontAlgn="base"/>
            <a:r>
              <a:rPr lang="cs-CZ" dirty="0"/>
              <a:t>Účinnost vakcín</a:t>
            </a:r>
          </a:p>
          <a:p>
            <a:pPr lvl="1" fontAlgn="base"/>
            <a:r>
              <a:rPr lang="cs-CZ" dirty="0"/>
              <a:t>Nástup ochrany</a:t>
            </a:r>
          </a:p>
          <a:p>
            <a:pPr lvl="1" fontAlgn="base"/>
            <a:r>
              <a:rPr lang="cs-CZ" dirty="0"/>
              <a:t>Trvání ochrany</a:t>
            </a:r>
          </a:p>
          <a:p>
            <a:pPr lvl="1" fontAlgn="base"/>
            <a:r>
              <a:rPr lang="cs-CZ" dirty="0"/>
              <a:t>Účinnost v prevence asymptomatické infekce a přenosu</a:t>
            </a:r>
          </a:p>
          <a:p>
            <a:pPr lvl="1" fontAlgn="base"/>
            <a:r>
              <a:rPr lang="cs-CZ" dirty="0"/>
              <a:t>Ochrana před novými variantami viru</a:t>
            </a:r>
          </a:p>
          <a:p>
            <a:pPr fontAlgn="base"/>
            <a:r>
              <a:rPr lang="cs-CZ" dirty="0"/>
              <a:t>Bezpečnost a nežádoucí účinky</a:t>
            </a:r>
          </a:p>
          <a:p>
            <a:pPr marL="457200" lvl="1" indent="0" fontAlgn="base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1" fontAlgn="base"/>
            <a:endParaRPr lang="cs-CZ" dirty="0"/>
          </a:p>
          <a:p>
            <a:pPr fontAlgn="base"/>
            <a:r>
              <a:rPr lang="cs-CZ" dirty="0"/>
              <a:t>Indikace</a:t>
            </a:r>
          </a:p>
          <a:p>
            <a:pPr lvl="1" fontAlgn="base"/>
            <a:r>
              <a:rPr lang="cs-CZ" dirty="0"/>
              <a:t>Specifické skupiny </a:t>
            </a:r>
          </a:p>
          <a:p>
            <a:pPr lvl="2" fontAlgn="base"/>
            <a:r>
              <a:rPr lang="cs-CZ" dirty="0"/>
              <a:t>Chronicky nemocní</a:t>
            </a:r>
          </a:p>
          <a:p>
            <a:pPr lvl="2" fontAlgn="base"/>
            <a:r>
              <a:rPr lang="cs-CZ" dirty="0" err="1"/>
              <a:t>Imunokompromitovaní</a:t>
            </a:r>
            <a:endParaRPr lang="cs-CZ" dirty="0"/>
          </a:p>
          <a:p>
            <a:pPr lvl="2" fontAlgn="base"/>
            <a:r>
              <a:rPr lang="cs-CZ" dirty="0"/>
              <a:t>Autoimunita</a:t>
            </a:r>
          </a:p>
          <a:p>
            <a:pPr lvl="2" fontAlgn="base"/>
            <a:r>
              <a:rPr lang="cs-CZ" dirty="0"/>
              <a:t>Těhotenství a kojení</a:t>
            </a:r>
          </a:p>
          <a:p>
            <a:pPr lvl="2" fontAlgn="base"/>
            <a:r>
              <a:rPr lang="cs-CZ" dirty="0"/>
              <a:t>Po prodělání </a:t>
            </a:r>
            <a:r>
              <a:rPr lang="cs-CZ" dirty="0" err="1"/>
              <a:t>COVIDu</a:t>
            </a:r>
            <a:r>
              <a:rPr lang="cs-CZ" dirty="0"/>
              <a:t> (kdy)</a:t>
            </a:r>
          </a:p>
          <a:p>
            <a:pPr lvl="2" fontAlgn="base"/>
            <a:r>
              <a:rPr lang="cs-CZ" dirty="0"/>
              <a:t>Akutní onemocnění</a:t>
            </a:r>
          </a:p>
          <a:p>
            <a:pPr lvl="2" fontAlgn="base"/>
            <a:r>
              <a:rPr lang="cs-CZ" dirty="0"/>
              <a:t>Neurologická onemocnění</a:t>
            </a:r>
          </a:p>
          <a:p>
            <a:pPr fontAlgn="base"/>
            <a:r>
              <a:rPr lang="cs-CZ" dirty="0"/>
              <a:t>Kontraindikace</a:t>
            </a:r>
          </a:p>
          <a:p>
            <a:pPr fontAlgn="base"/>
            <a:r>
              <a:rPr lang="cs-CZ" dirty="0"/>
              <a:t>Očkovací schéma</a:t>
            </a:r>
          </a:p>
          <a:p>
            <a:pPr fontAlgn="base"/>
            <a:endParaRPr lang="cs-CZ" dirty="0"/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9E6E206-C72C-4A8F-B5C2-2A4CD6F530B7}"/>
              </a:ext>
            </a:extLst>
          </p:cNvPr>
          <p:cNvSpPr txBox="1"/>
          <p:nvPr/>
        </p:nvSpPr>
        <p:spPr>
          <a:xfrm>
            <a:off x="3048897" y="3247023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dirty="0">
                <a:effectLst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939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 koho je očkování vhodné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všechny osoby, pro které jsou vakcíny schválené Evropskou lékovou agenturou a které nemají kontraindikace</a:t>
            </a:r>
          </a:p>
          <a:p>
            <a:pPr lvl="1"/>
            <a:r>
              <a:rPr lang="cs-CZ" dirty="0"/>
              <a:t>Žádná vakcína není schválena pro děti mladší než 16 let</a:t>
            </a:r>
          </a:p>
          <a:p>
            <a:endParaRPr lang="cs-CZ" dirty="0"/>
          </a:p>
          <a:p>
            <a:r>
              <a:rPr lang="cs-CZ" dirty="0" err="1"/>
              <a:t>Prioritizace</a:t>
            </a:r>
            <a:r>
              <a:rPr lang="cs-CZ" dirty="0"/>
              <a:t> – osoby, pro které jsou určeny první dodávky vakcín</a:t>
            </a:r>
          </a:p>
          <a:p>
            <a:pPr lvl="1"/>
            <a:r>
              <a:rPr lang="cs-CZ" dirty="0"/>
              <a:t>Vysoké riziko těžkého průběhu a úmrtí – staří a nemocní</a:t>
            </a:r>
          </a:p>
          <a:p>
            <a:pPr lvl="1"/>
            <a:r>
              <a:rPr lang="cs-CZ" dirty="0"/>
              <a:t>Vysoké riziko expozice – především zdravotníci</a:t>
            </a:r>
          </a:p>
          <a:p>
            <a:pPr lvl="1"/>
            <a:r>
              <a:rPr lang="cs-CZ" dirty="0"/>
              <a:t>Lidé „nezbytní pro fungování státu“ – zdravotníci, ale i další profese</a:t>
            </a:r>
          </a:p>
        </p:txBody>
      </p:sp>
    </p:spTree>
    <p:extLst>
      <p:ext uri="{BB962C8B-B14F-4D97-AF65-F5344CB8AC3E}">
        <p14:creationId xmlns:p14="http://schemas.microsoft.com/office/powerpoint/2010/main" val="3492947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Specifické skupiny: indikace a kontraindikace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Chronicky nemocní: ano (vysoké riziko těžkého průběhu a úmrtí)</a:t>
            </a:r>
          </a:p>
          <a:p>
            <a:r>
              <a:rPr lang="cs-CZ" dirty="0"/>
              <a:t>Poruchy imunity (včetně nádorů, imunosupresivní léčby): ano (vysoké riziko těžkého průběhu a úmrtí, účinnost může být nižší)</a:t>
            </a:r>
          </a:p>
          <a:p>
            <a:r>
              <a:rPr lang="cs-CZ" dirty="0"/>
              <a:t>Autoimunitní nemoci: ano (zvýšené riziko těžkého průběhu a úmrtí)</a:t>
            </a:r>
          </a:p>
          <a:p>
            <a:r>
              <a:rPr lang="cs-CZ" dirty="0"/>
              <a:t>Neurologická onemocnění: ano (zvýšené riziko těžkého průběhu a úmrtí)</a:t>
            </a:r>
          </a:p>
          <a:p>
            <a:r>
              <a:rPr lang="cs-CZ" dirty="0"/>
              <a:t>Těhotenství a kojení: ano v závislosti na riziku (expozice, chronická nemoc)</a:t>
            </a:r>
          </a:p>
          <a:p>
            <a:r>
              <a:rPr lang="cs-CZ" dirty="0"/>
              <a:t>Po prodělání </a:t>
            </a:r>
            <a:r>
              <a:rPr lang="cs-CZ" dirty="0" err="1"/>
              <a:t>COVIDu</a:t>
            </a:r>
            <a:r>
              <a:rPr lang="cs-CZ" dirty="0"/>
              <a:t>: ano (mohou určitou dobu počkat, infekce přináší většině ochranu aspoň na několik měsíců)</a:t>
            </a:r>
          </a:p>
          <a:p>
            <a:r>
              <a:rPr lang="cs-CZ" dirty="0">
                <a:solidFill>
                  <a:srgbClr val="FF0000"/>
                </a:solidFill>
              </a:rPr>
              <a:t>Těžká alergická reakce na předchozí dávku nebo složky vakcíny: ne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287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 se děje při očkování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Před očkováním nepotřebujete žádné speciální vyšetření ani testování</a:t>
            </a:r>
          </a:p>
          <a:p>
            <a:r>
              <a:rPr lang="cs-CZ" dirty="0"/>
              <a:t>V očkovacím centru se vyřídí potřebná administrativa, vyplníte dotazník (ke zjištění rizik) a pravděpodobně podepíšete informovaný souhlas</a:t>
            </a:r>
          </a:p>
          <a:p>
            <a:r>
              <a:rPr lang="cs-CZ" dirty="0"/>
              <a:t>Většinu informací je vhodné znát před návštěvou očkovacího centra</a:t>
            </a:r>
          </a:p>
          <a:p>
            <a:r>
              <a:rPr lang="cs-CZ" dirty="0"/>
              <a:t>Budete mít možnost se zeptat očkujícího personálu</a:t>
            </a:r>
          </a:p>
          <a:p>
            <a:r>
              <a:rPr lang="cs-CZ" dirty="0"/>
              <a:t>Budete očkováni do ramene nedominantní paže</a:t>
            </a:r>
          </a:p>
          <a:p>
            <a:r>
              <a:rPr lang="cs-CZ" dirty="0"/>
              <a:t>Celý proces by neměl trvat déle než několik minut</a:t>
            </a:r>
          </a:p>
          <a:p>
            <a:r>
              <a:rPr lang="cs-CZ" dirty="0"/>
              <a:t>Při první dávce budete potřebovat termín na druhou dávku (pro většinu vakcín)</a:t>
            </a:r>
          </a:p>
          <a:p>
            <a:r>
              <a:rPr lang="cs-CZ" dirty="0"/>
              <a:t>Po očkování budete muset počkat v čekárně podle pokynů personálu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440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0515" t="14737" r="11638" b="8538"/>
          <a:stretch/>
        </p:blipFill>
        <p:spPr>
          <a:xfrm>
            <a:off x="1331495" y="0"/>
            <a:ext cx="8726905" cy="688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65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immunizations save liv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" b="19999"/>
          <a:stretch/>
        </p:blipFill>
        <p:spPr bwMode="auto">
          <a:xfrm>
            <a:off x="0" y="-292673"/>
            <a:ext cx="12192000" cy="71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71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2053"/>
          </a:xfrm>
        </p:spPr>
        <p:txBody>
          <a:bodyPr/>
          <a:lstStyle/>
          <a:p>
            <a:pPr algn="ctr"/>
            <a:r>
              <a:rPr lang="cs-CZ" dirty="0"/>
              <a:t>Proč očkovat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0841" y="3866231"/>
            <a:ext cx="10515600" cy="265488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Prevence onemocnění (jisté)</a:t>
            </a:r>
          </a:p>
          <a:p>
            <a:r>
              <a:rPr lang="cs-CZ" dirty="0"/>
              <a:t>Prevence těžkého onemocnění a úmrtí (jisté)</a:t>
            </a:r>
          </a:p>
          <a:p>
            <a:r>
              <a:rPr lang="cs-CZ" dirty="0"/>
              <a:t>Prevence infekce a jejího přenosu (možné, zatím není prokázáno)</a:t>
            </a:r>
          </a:p>
          <a:p>
            <a:r>
              <a:rPr lang="cs-CZ" dirty="0"/>
              <a:t>Obnova fungování společnosti (včetně fungování standardní zdravotní péče)</a:t>
            </a:r>
          </a:p>
          <a:p>
            <a:r>
              <a:rPr lang="cs-CZ" dirty="0"/>
              <a:t>Obrovská ekonomická úspora</a:t>
            </a:r>
          </a:p>
          <a:p>
            <a:r>
              <a:rPr lang="cs-CZ" dirty="0"/>
              <a:t>COVID-19 je téměř neléčitelné onemocnění – prevence je jediná šance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75BB41-F19C-4839-B62D-3FD9C3965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0" t="11404" r="8235" b="56375"/>
          <a:stretch/>
        </p:blipFill>
        <p:spPr>
          <a:xfrm>
            <a:off x="134351" y="1006336"/>
            <a:ext cx="11923298" cy="256455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E2470B2-7023-4ADE-814B-0F175A7E76A9}"/>
              </a:ext>
            </a:extLst>
          </p:cNvPr>
          <p:cNvSpPr/>
          <p:nvPr/>
        </p:nvSpPr>
        <p:spPr>
          <a:xfrm>
            <a:off x="8649148" y="2495774"/>
            <a:ext cx="1420010" cy="849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12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3029E-9899-4303-A9D4-69928C2D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800" dirty="0"/>
              <a:t>Očkovací látky v klinickém vývoji </a:t>
            </a:r>
            <a:br>
              <a:rPr lang="cs-CZ" sz="4800" dirty="0"/>
            </a:br>
            <a:r>
              <a:rPr lang="cs-CZ" sz="4800" dirty="0"/>
              <a:t>(= testování na lidech)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E1F667-A09E-414B-BC10-CFEEBC11E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82" t="30275" r="21471" b="39765"/>
          <a:stretch/>
        </p:blipFill>
        <p:spPr>
          <a:xfrm>
            <a:off x="194442" y="2119256"/>
            <a:ext cx="11803115" cy="342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7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6f3519242_0_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76f3519242_0_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g76f3519242_0_35"/>
          <p:cNvPicPr preferRelativeResize="0"/>
          <p:nvPr/>
        </p:nvPicPr>
        <p:blipFill rotWithShape="1">
          <a:blip r:embed="rId3">
            <a:alphaModFix/>
          </a:blip>
          <a:srcRect l="2654" r="5812"/>
          <a:stretch/>
        </p:blipFill>
        <p:spPr>
          <a:xfrm>
            <a:off x="0" y="201625"/>
            <a:ext cx="8756950" cy="62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76f3519242_0_35"/>
          <p:cNvPicPr preferRelativeResize="0"/>
          <p:nvPr/>
        </p:nvPicPr>
        <p:blipFill rotWithShape="1">
          <a:blip r:embed="rId4">
            <a:alphaModFix/>
          </a:blip>
          <a:srcRect l="3155" r="67976"/>
          <a:stretch/>
        </p:blipFill>
        <p:spPr>
          <a:xfrm>
            <a:off x="8672300" y="51825"/>
            <a:ext cx="3519703" cy="313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76f3519242_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56796" y="3275075"/>
            <a:ext cx="3335207" cy="323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F920-7780-49D5-A5B2-A0184D8A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5" y="475737"/>
            <a:ext cx="2711246" cy="1350143"/>
          </a:xfrm>
        </p:spPr>
        <p:txBody>
          <a:bodyPr/>
          <a:lstStyle/>
          <a:p>
            <a:r>
              <a:rPr lang="en-US" b="1" err="1">
                <a:cs typeface="Calibri Light"/>
              </a:rPr>
              <a:t>Vakcínové</a:t>
            </a:r>
            <a:r>
              <a:rPr lang="en-US" b="1" dirty="0">
                <a:cs typeface="Calibri Light"/>
              </a:rPr>
              <a:t> platformy</a:t>
            </a:r>
            <a:endParaRPr lang="en-US" b="1">
              <a:cs typeface="Calibri Light"/>
            </a:endParaRPr>
          </a:p>
        </p:txBody>
      </p:sp>
      <p:pic>
        <p:nvPicPr>
          <p:cNvPr id="4" name="Picture 4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56996843-40DC-4EEB-850B-78E95F2A4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1918" b="56780"/>
          <a:stretch/>
        </p:blipFill>
        <p:spPr>
          <a:xfrm>
            <a:off x="7451532" y="5635625"/>
            <a:ext cx="1108071" cy="121698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187428-8BAC-4A2B-B1DA-FCDE554D69DC}"/>
              </a:ext>
            </a:extLst>
          </p:cNvPr>
          <p:cNvSpPr txBox="1"/>
          <p:nvPr/>
        </p:nvSpPr>
        <p:spPr>
          <a:xfrm>
            <a:off x="3827207" y="629756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Protilátky</a:t>
            </a:r>
            <a:r>
              <a:rPr lang="en-US" sz="2000" b="1" dirty="0"/>
              <a:t> (</a:t>
            </a:r>
            <a:r>
              <a:rPr lang="en-US" sz="2000" b="1" dirty="0" err="1"/>
              <a:t>pasivní</a:t>
            </a:r>
            <a:r>
              <a:rPr lang="en-US" sz="2000" b="1" dirty="0"/>
              <a:t> </a:t>
            </a:r>
            <a:r>
              <a:rPr lang="en-US" sz="2000" b="1" dirty="0" err="1"/>
              <a:t>imunizace</a:t>
            </a:r>
            <a:r>
              <a:rPr lang="en-US" sz="2000" b="1" dirty="0"/>
              <a:t>)</a:t>
            </a:r>
            <a:r>
              <a:rPr lang="en-US" sz="2000" b="1" dirty="0">
                <a:cs typeface="Calibr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70825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F920-7780-49D5-A5B2-A0184D8A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5" y="475737"/>
            <a:ext cx="2711246" cy="1350143"/>
          </a:xfrm>
        </p:spPr>
        <p:txBody>
          <a:bodyPr/>
          <a:lstStyle/>
          <a:p>
            <a:r>
              <a:rPr lang="en-US" b="1" err="1">
                <a:cs typeface="Calibri Light"/>
              </a:rPr>
              <a:t>Vakcínové</a:t>
            </a:r>
            <a:r>
              <a:rPr lang="en-US" b="1" dirty="0">
                <a:cs typeface="Calibri Light"/>
              </a:rPr>
              <a:t> platformy</a:t>
            </a:r>
            <a:endParaRPr lang="en-US" b="1">
              <a:cs typeface="Calibri Light"/>
            </a:endParaRPr>
          </a:p>
        </p:txBody>
      </p:sp>
      <p:pic>
        <p:nvPicPr>
          <p:cNvPr id="4" name="Picture 4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56996843-40DC-4EEB-850B-78E95F2A4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1918" b="56780"/>
          <a:stretch/>
        </p:blipFill>
        <p:spPr>
          <a:xfrm>
            <a:off x="7451532" y="5635625"/>
            <a:ext cx="1108071" cy="1216989"/>
          </a:xfrm>
        </p:spPr>
      </p:pic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77E1DEE-5E9E-458C-9AB0-72630DF62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87" y="3219670"/>
            <a:ext cx="2337620" cy="1868917"/>
          </a:xfrm>
          <a:prstGeom prst="rect">
            <a:avLst/>
          </a:prstGeom>
        </p:spPr>
      </p:pic>
      <p:pic>
        <p:nvPicPr>
          <p:cNvPr id="6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CD6B9D3-DEDB-4C08-A0A5-935D3737F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302" y="3330283"/>
            <a:ext cx="2091814" cy="1647691"/>
          </a:xfrm>
          <a:prstGeom prst="rect">
            <a:avLst/>
          </a:prstGeom>
        </p:spPr>
      </p:pic>
      <p:pic>
        <p:nvPicPr>
          <p:cNvPr id="7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C34CF06-8B82-48F7-B874-4CB791679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8303" y="3429491"/>
            <a:ext cx="2435942" cy="1436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187428-8BAC-4A2B-B1DA-FCDE554D69DC}"/>
              </a:ext>
            </a:extLst>
          </p:cNvPr>
          <p:cNvSpPr txBox="1"/>
          <p:nvPr/>
        </p:nvSpPr>
        <p:spPr>
          <a:xfrm>
            <a:off x="3827207" y="629756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Protilátky</a:t>
            </a:r>
            <a:r>
              <a:rPr lang="en-US" sz="2000" b="1" dirty="0"/>
              <a:t> (</a:t>
            </a:r>
            <a:r>
              <a:rPr lang="en-US" sz="2000" b="1" dirty="0" err="1"/>
              <a:t>pasivní</a:t>
            </a:r>
            <a:r>
              <a:rPr lang="en-US" sz="2000" b="1" dirty="0"/>
              <a:t> </a:t>
            </a:r>
            <a:r>
              <a:rPr lang="en-US" sz="2000" b="1" dirty="0" err="1"/>
              <a:t>imunizace</a:t>
            </a:r>
            <a:r>
              <a:rPr lang="en-US" sz="2000" b="1" dirty="0"/>
              <a:t>)</a:t>
            </a:r>
            <a:r>
              <a:rPr lang="en-US" sz="2000" b="1" dirty="0">
                <a:cs typeface="Calibri"/>
              </a:rPr>
              <a:t>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B71AD-D857-4C09-B2B5-B59ECF9DFDAF}"/>
              </a:ext>
            </a:extLst>
          </p:cNvPr>
          <p:cNvSpPr txBox="1"/>
          <p:nvPr/>
        </p:nvSpPr>
        <p:spPr>
          <a:xfrm>
            <a:off x="1553496" y="404843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Antigen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879-CE6B-4E5E-A1A8-73A075B6F85C}"/>
              </a:ext>
            </a:extLst>
          </p:cNvPr>
          <p:cNvSpPr txBox="1"/>
          <p:nvPr/>
        </p:nvSpPr>
        <p:spPr>
          <a:xfrm>
            <a:off x="6051754" y="5031657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VLP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14E2F8-41C2-4323-B2AF-012D41F5A25D}"/>
              </a:ext>
            </a:extLst>
          </p:cNvPr>
          <p:cNvSpPr txBox="1"/>
          <p:nvPr/>
        </p:nvSpPr>
        <p:spPr>
          <a:xfrm>
            <a:off x="4675237" y="5093108"/>
            <a:ext cx="1452716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Celý</a:t>
            </a:r>
            <a:r>
              <a:rPr lang="en-US" sz="2000" b="1" dirty="0"/>
              <a:t> virus</a:t>
            </a:r>
            <a:endParaRPr lang="en-US" dirty="0"/>
          </a:p>
          <a:p>
            <a:r>
              <a:rPr lang="en-US" sz="1600" dirty="0" err="1">
                <a:cs typeface="Calibri"/>
              </a:rPr>
              <a:t>Inaktivovaný</a:t>
            </a:r>
            <a:endParaRPr lang="en-US" sz="1600" b="1">
              <a:cs typeface="Calibri"/>
            </a:endParaRPr>
          </a:p>
          <a:p>
            <a:r>
              <a:rPr lang="en-US" sz="1600" dirty="0" err="1">
                <a:cs typeface="Calibri"/>
              </a:rPr>
              <a:t>Atenuovaný</a:t>
            </a:r>
            <a:endParaRPr lang="en-US" sz="1600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F0644-3DF1-4DF2-88E6-681BB562F2FF}"/>
              </a:ext>
            </a:extLst>
          </p:cNvPr>
          <p:cNvSpPr txBox="1"/>
          <p:nvPr/>
        </p:nvSpPr>
        <p:spPr>
          <a:xfrm>
            <a:off x="8460656" y="4982495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/>
              <a:t>Proteiny</a:t>
            </a:r>
            <a:r>
              <a:rPr lang="en-US" sz="2000" b="1" dirty="0"/>
              <a:t>, </a:t>
            </a:r>
            <a:r>
              <a:rPr lang="en-US" sz="2000" b="1" dirty="0" err="1"/>
              <a:t>peptidy</a:t>
            </a:r>
            <a:endParaRPr lang="en-US" dirty="0" err="1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3AE993-E83E-4844-8EF7-18CE70AB23C7}"/>
              </a:ext>
            </a:extLst>
          </p:cNvPr>
          <p:cNvCxnSpPr>
            <a:cxnSpLocks/>
          </p:cNvCxnSpPr>
          <p:nvPr/>
        </p:nvCxnSpPr>
        <p:spPr>
          <a:xfrm>
            <a:off x="3365090" y="4495798"/>
            <a:ext cx="1467465" cy="1762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A30E837-E197-4B50-B0D1-C5625DC24A8C}"/>
              </a:ext>
            </a:extLst>
          </p:cNvPr>
          <p:cNvSpPr txBox="1"/>
          <p:nvPr/>
        </p:nvSpPr>
        <p:spPr>
          <a:xfrm rot="3000000">
            <a:off x="3324804" y="4903651"/>
            <a:ext cx="14772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/>
              <a:t>imunogeneze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8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F920-7780-49D5-A5B2-A0184D8A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5" y="475737"/>
            <a:ext cx="2711246" cy="1350143"/>
          </a:xfrm>
        </p:spPr>
        <p:txBody>
          <a:bodyPr/>
          <a:lstStyle/>
          <a:p>
            <a:r>
              <a:rPr lang="en-US" b="1" err="1">
                <a:cs typeface="Calibri Light"/>
              </a:rPr>
              <a:t>Vakcínové</a:t>
            </a:r>
            <a:r>
              <a:rPr lang="en-US" b="1" dirty="0">
                <a:cs typeface="Calibri Light"/>
              </a:rPr>
              <a:t> platformy</a:t>
            </a:r>
            <a:endParaRPr lang="en-US" b="1">
              <a:cs typeface="Calibri Light"/>
            </a:endParaRPr>
          </a:p>
        </p:txBody>
      </p:sp>
      <p:pic>
        <p:nvPicPr>
          <p:cNvPr id="4" name="Picture 4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56996843-40DC-4EEB-850B-78E95F2A4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1918" b="56780"/>
          <a:stretch/>
        </p:blipFill>
        <p:spPr>
          <a:xfrm>
            <a:off x="7451532" y="5635625"/>
            <a:ext cx="1108071" cy="1216989"/>
          </a:xfrm>
        </p:spPr>
      </p:pic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77E1DEE-5E9E-458C-9AB0-72630DF62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87" y="3219670"/>
            <a:ext cx="2337620" cy="1868917"/>
          </a:xfrm>
          <a:prstGeom prst="rect">
            <a:avLst/>
          </a:prstGeom>
        </p:spPr>
      </p:pic>
      <p:pic>
        <p:nvPicPr>
          <p:cNvPr id="6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CD6B9D3-DEDB-4C08-A0A5-935D3737F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302" y="3330283"/>
            <a:ext cx="2091814" cy="1647691"/>
          </a:xfrm>
          <a:prstGeom prst="rect">
            <a:avLst/>
          </a:prstGeom>
        </p:spPr>
      </p:pic>
      <p:pic>
        <p:nvPicPr>
          <p:cNvPr id="7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C34CF06-8B82-48F7-B874-4CB791679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6011" y="3435635"/>
            <a:ext cx="2435942" cy="1436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187428-8BAC-4A2B-B1DA-FCDE554D69DC}"/>
              </a:ext>
            </a:extLst>
          </p:cNvPr>
          <p:cNvSpPr txBox="1"/>
          <p:nvPr/>
        </p:nvSpPr>
        <p:spPr>
          <a:xfrm>
            <a:off x="3827207" y="629756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Protilátky</a:t>
            </a:r>
            <a:r>
              <a:rPr lang="en-US" sz="2000" b="1" dirty="0"/>
              <a:t> (</a:t>
            </a:r>
            <a:r>
              <a:rPr lang="en-US" sz="2000" b="1" dirty="0" err="1"/>
              <a:t>pasivní</a:t>
            </a:r>
            <a:r>
              <a:rPr lang="en-US" sz="2000" b="1" dirty="0"/>
              <a:t> </a:t>
            </a:r>
            <a:r>
              <a:rPr lang="en-US" sz="2000" b="1" dirty="0" err="1"/>
              <a:t>imunizace</a:t>
            </a:r>
            <a:r>
              <a:rPr lang="en-US" sz="2000" b="1" dirty="0"/>
              <a:t>)</a:t>
            </a:r>
            <a:r>
              <a:rPr lang="en-US" sz="2000" b="1" dirty="0">
                <a:cs typeface="Calibri"/>
              </a:rPr>
              <a:t>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B71AD-D857-4C09-B2B5-B59ECF9DFDAF}"/>
              </a:ext>
            </a:extLst>
          </p:cNvPr>
          <p:cNvSpPr txBox="1"/>
          <p:nvPr/>
        </p:nvSpPr>
        <p:spPr>
          <a:xfrm>
            <a:off x="1553496" y="404843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Antigen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879-CE6B-4E5E-A1A8-73A075B6F85C}"/>
              </a:ext>
            </a:extLst>
          </p:cNvPr>
          <p:cNvSpPr txBox="1"/>
          <p:nvPr/>
        </p:nvSpPr>
        <p:spPr>
          <a:xfrm>
            <a:off x="6051754" y="5031657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VLP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14E2F8-41C2-4323-B2AF-012D41F5A25D}"/>
              </a:ext>
            </a:extLst>
          </p:cNvPr>
          <p:cNvSpPr txBox="1"/>
          <p:nvPr/>
        </p:nvSpPr>
        <p:spPr>
          <a:xfrm>
            <a:off x="4675237" y="5093108"/>
            <a:ext cx="1452716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Celý</a:t>
            </a:r>
            <a:r>
              <a:rPr lang="en-US" sz="2000" b="1" dirty="0"/>
              <a:t> virus</a:t>
            </a:r>
            <a:endParaRPr lang="en-US" dirty="0"/>
          </a:p>
          <a:p>
            <a:r>
              <a:rPr lang="en-US" sz="1600" dirty="0" err="1">
                <a:cs typeface="Calibri"/>
              </a:rPr>
              <a:t>Inaktivovaný</a:t>
            </a:r>
            <a:endParaRPr lang="en-US" sz="1600" b="1">
              <a:cs typeface="Calibri"/>
            </a:endParaRPr>
          </a:p>
          <a:p>
            <a:r>
              <a:rPr lang="en-US" sz="1600" dirty="0" err="1">
                <a:cs typeface="Calibri"/>
              </a:rPr>
              <a:t>Atenuovaný</a:t>
            </a:r>
            <a:endParaRPr lang="en-US" sz="1600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F0644-3DF1-4DF2-88E6-681BB562F2FF}"/>
              </a:ext>
            </a:extLst>
          </p:cNvPr>
          <p:cNvSpPr txBox="1"/>
          <p:nvPr/>
        </p:nvSpPr>
        <p:spPr>
          <a:xfrm>
            <a:off x="8460656" y="4982495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/>
              <a:t>Proteiny</a:t>
            </a:r>
            <a:r>
              <a:rPr lang="en-US" sz="2000" b="1" dirty="0"/>
              <a:t>, </a:t>
            </a:r>
            <a:r>
              <a:rPr lang="en-US" sz="2000" b="1" dirty="0" err="1"/>
              <a:t>peptidy</a:t>
            </a:r>
            <a:endParaRPr lang="en-US" dirty="0" err="1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3AE993-E83E-4844-8EF7-18CE70AB23C7}"/>
              </a:ext>
            </a:extLst>
          </p:cNvPr>
          <p:cNvCxnSpPr>
            <a:cxnSpLocks/>
          </p:cNvCxnSpPr>
          <p:nvPr/>
        </p:nvCxnSpPr>
        <p:spPr>
          <a:xfrm>
            <a:off x="3365090" y="4495798"/>
            <a:ext cx="1467465" cy="1762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A30E837-E197-4B50-B0D1-C5625DC24A8C}"/>
              </a:ext>
            </a:extLst>
          </p:cNvPr>
          <p:cNvSpPr txBox="1"/>
          <p:nvPr/>
        </p:nvSpPr>
        <p:spPr>
          <a:xfrm rot="3000000">
            <a:off x="3324804" y="4903651"/>
            <a:ext cx="14772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/>
              <a:t>imunogeneze </a:t>
            </a:r>
            <a:endParaRPr lang="en-US"/>
          </a:p>
        </p:txBody>
      </p:sp>
      <p:pic>
        <p:nvPicPr>
          <p:cNvPr id="14" name="Picture 14" descr="Novavax logo">
            <a:extLst>
              <a:ext uri="{FF2B5EF4-FFF2-40B4-BE49-F238E27FC236}">
                <a16:creationId xmlns:a16="http://schemas.microsoft.com/office/drawing/2014/main" id="{440E214F-593D-4BE2-8C45-A461E6E52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28" y="5393687"/>
            <a:ext cx="3124828" cy="77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5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F920-7780-49D5-A5B2-A0184D8A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5" y="475737"/>
            <a:ext cx="2711246" cy="1350143"/>
          </a:xfrm>
        </p:spPr>
        <p:txBody>
          <a:bodyPr/>
          <a:lstStyle/>
          <a:p>
            <a:r>
              <a:rPr lang="en-US" b="1" err="1">
                <a:cs typeface="Calibri Light"/>
              </a:rPr>
              <a:t>Vakcínové</a:t>
            </a:r>
            <a:r>
              <a:rPr lang="en-US" b="1" dirty="0">
                <a:cs typeface="Calibri Light"/>
              </a:rPr>
              <a:t> platformy</a:t>
            </a:r>
            <a:endParaRPr lang="en-US" b="1">
              <a:cs typeface="Calibri Light"/>
            </a:endParaRPr>
          </a:p>
        </p:txBody>
      </p:sp>
      <p:pic>
        <p:nvPicPr>
          <p:cNvPr id="4" name="Picture 4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56996843-40DC-4EEB-850B-78E95F2A4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1918" b="56780"/>
          <a:stretch/>
        </p:blipFill>
        <p:spPr>
          <a:xfrm>
            <a:off x="7451532" y="5635625"/>
            <a:ext cx="1108071" cy="1216989"/>
          </a:xfrm>
        </p:spPr>
      </p:pic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77E1DEE-5E9E-458C-9AB0-72630DF62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87" y="3219670"/>
            <a:ext cx="2337620" cy="1868917"/>
          </a:xfrm>
          <a:prstGeom prst="rect">
            <a:avLst/>
          </a:prstGeom>
        </p:spPr>
      </p:pic>
      <p:pic>
        <p:nvPicPr>
          <p:cNvPr id="6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CD6B9D3-DEDB-4C08-A0A5-935D3737F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302" y="3330283"/>
            <a:ext cx="2091814" cy="1647691"/>
          </a:xfrm>
          <a:prstGeom prst="rect">
            <a:avLst/>
          </a:prstGeom>
        </p:spPr>
      </p:pic>
      <p:pic>
        <p:nvPicPr>
          <p:cNvPr id="7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C34CF06-8B82-48F7-B874-4CB791679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8303" y="3429491"/>
            <a:ext cx="2435942" cy="1436985"/>
          </a:xfrm>
          <a:prstGeom prst="rect">
            <a:avLst/>
          </a:prstGeom>
        </p:spPr>
      </p:pic>
      <p:pic>
        <p:nvPicPr>
          <p:cNvPr id="8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289E61F-3391-403C-8D98-A0A7502B62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270" y="1617405"/>
            <a:ext cx="2116394" cy="14109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187428-8BAC-4A2B-B1DA-FCDE554D69DC}"/>
              </a:ext>
            </a:extLst>
          </p:cNvPr>
          <p:cNvSpPr txBox="1"/>
          <p:nvPr/>
        </p:nvSpPr>
        <p:spPr>
          <a:xfrm>
            <a:off x="3827207" y="629756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Protilátky</a:t>
            </a:r>
            <a:r>
              <a:rPr lang="en-US" sz="2000" b="1" dirty="0"/>
              <a:t> (</a:t>
            </a:r>
            <a:r>
              <a:rPr lang="en-US" sz="2000" b="1" dirty="0" err="1"/>
              <a:t>pasivní</a:t>
            </a:r>
            <a:r>
              <a:rPr lang="en-US" sz="2000" b="1" dirty="0"/>
              <a:t> </a:t>
            </a:r>
            <a:r>
              <a:rPr lang="en-US" sz="2000" b="1" dirty="0" err="1"/>
              <a:t>imunizace</a:t>
            </a:r>
            <a:r>
              <a:rPr lang="en-US" sz="2000" b="1" dirty="0"/>
              <a:t>)</a:t>
            </a:r>
            <a:r>
              <a:rPr lang="en-US" sz="2000" b="1" dirty="0">
                <a:cs typeface="Calibri"/>
              </a:rPr>
              <a:t>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BEA6BD-94FC-4CD5-8189-110D54F5053A}"/>
              </a:ext>
            </a:extLst>
          </p:cNvPr>
          <p:cNvSpPr txBox="1"/>
          <p:nvPr/>
        </p:nvSpPr>
        <p:spPr>
          <a:xfrm>
            <a:off x="3728884" y="211885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mRNA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B71AD-D857-4C09-B2B5-B59ECF9DFDAF}"/>
              </a:ext>
            </a:extLst>
          </p:cNvPr>
          <p:cNvSpPr txBox="1"/>
          <p:nvPr/>
        </p:nvSpPr>
        <p:spPr>
          <a:xfrm>
            <a:off x="1553496" y="4048431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Antigen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879-CE6B-4E5E-A1A8-73A075B6F85C}"/>
              </a:ext>
            </a:extLst>
          </p:cNvPr>
          <p:cNvSpPr txBox="1"/>
          <p:nvPr/>
        </p:nvSpPr>
        <p:spPr>
          <a:xfrm>
            <a:off x="6051754" y="5031657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VLP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14E2F8-41C2-4323-B2AF-012D41F5A25D}"/>
              </a:ext>
            </a:extLst>
          </p:cNvPr>
          <p:cNvSpPr txBox="1"/>
          <p:nvPr/>
        </p:nvSpPr>
        <p:spPr>
          <a:xfrm>
            <a:off x="4675237" y="5093108"/>
            <a:ext cx="1452716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Celý</a:t>
            </a:r>
            <a:r>
              <a:rPr lang="en-US" sz="2000" b="1" dirty="0"/>
              <a:t> virus</a:t>
            </a:r>
            <a:endParaRPr lang="en-US" dirty="0"/>
          </a:p>
          <a:p>
            <a:r>
              <a:rPr lang="en-US" sz="1600" dirty="0" err="1">
                <a:cs typeface="Calibri"/>
              </a:rPr>
              <a:t>Inaktivovaný</a:t>
            </a:r>
            <a:endParaRPr lang="en-US" sz="1600" b="1">
              <a:cs typeface="Calibri"/>
            </a:endParaRPr>
          </a:p>
          <a:p>
            <a:r>
              <a:rPr lang="en-US" sz="1600" dirty="0" err="1">
                <a:cs typeface="Calibri"/>
              </a:rPr>
              <a:t>Atenuovaný</a:t>
            </a:r>
            <a:endParaRPr lang="en-US" sz="1600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F0644-3DF1-4DF2-88E6-681BB562F2FF}"/>
              </a:ext>
            </a:extLst>
          </p:cNvPr>
          <p:cNvSpPr txBox="1"/>
          <p:nvPr/>
        </p:nvSpPr>
        <p:spPr>
          <a:xfrm>
            <a:off x="8460656" y="4982495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/>
              <a:t>Proteiny</a:t>
            </a:r>
            <a:r>
              <a:rPr lang="en-US" sz="2000" b="1" dirty="0"/>
              <a:t>, </a:t>
            </a:r>
            <a:r>
              <a:rPr lang="en-US" sz="2000" b="1" dirty="0" err="1"/>
              <a:t>peptidy</a:t>
            </a:r>
            <a:endParaRPr lang="en-US" dirty="0" err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14A264-D5CF-451B-AE3F-592710100D2D}"/>
              </a:ext>
            </a:extLst>
          </p:cNvPr>
          <p:cNvSpPr txBox="1"/>
          <p:nvPr/>
        </p:nvSpPr>
        <p:spPr>
          <a:xfrm rot="19260000">
            <a:off x="3519947" y="3025820"/>
            <a:ext cx="11577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 err="1"/>
              <a:t>tran</a:t>
            </a:r>
            <a:r>
              <a:rPr lang="cs-CZ" i="1" dirty="0" err="1"/>
              <a:t>slace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79B6EF-FFB8-4347-AA89-F7DF8949A3DC}"/>
              </a:ext>
            </a:extLst>
          </p:cNvPr>
          <p:cNvCxnSpPr>
            <a:cxnSpLocks/>
          </p:cNvCxnSpPr>
          <p:nvPr/>
        </p:nvCxnSpPr>
        <p:spPr>
          <a:xfrm flipH="1">
            <a:off x="3357716" y="2455604"/>
            <a:ext cx="1998405" cy="1553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3AE993-E83E-4844-8EF7-18CE70AB23C7}"/>
              </a:ext>
            </a:extLst>
          </p:cNvPr>
          <p:cNvCxnSpPr>
            <a:cxnSpLocks/>
          </p:cNvCxnSpPr>
          <p:nvPr/>
        </p:nvCxnSpPr>
        <p:spPr>
          <a:xfrm>
            <a:off x="3365090" y="4495798"/>
            <a:ext cx="1467465" cy="1762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A30E837-E197-4B50-B0D1-C5625DC24A8C}"/>
              </a:ext>
            </a:extLst>
          </p:cNvPr>
          <p:cNvSpPr txBox="1"/>
          <p:nvPr/>
        </p:nvSpPr>
        <p:spPr>
          <a:xfrm rot="3000000">
            <a:off x="3324804" y="4903651"/>
            <a:ext cx="14772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/>
              <a:t>imunogeneze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67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853</Words>
  <Application>Microsoft Office PowerPoint</Application>
  <PresentationFormat>Širokoúhlá obrazovka</PresentationFormat>
  <Paragraphs>205</Paragraphs>
  <Slides>24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Office</vt:lpstr>
      <vt:lpstr>Očkování proti nemoci COVID-19 25. ledna 2021</vt:lpstr>
      <vt:lpstr>Témata</vt:lpstr>
      <vt:lpstr>Proč očkovat ?</vt:lpstr>
      <vt:lpstr>Očkovací látky v klinickém vývoji  (= testování na lidech)</vt:lpstr>
      <vt:lpstr>Prezentace aplikace PowerPoint</vt:lpstr>
      <vt:lpstr>Vakcínové platformy</vt:lpstr>
      <vt:lpstr>Vakcínové platformy</vt:lpstr>
      <vt:lpstr>Vakcínové platformy</vt:lpstr>
      <vt:lpstr>Vakcínové platformy</vt:lpstr>
      <vt:lpstr>Vakcínové platformy</vt:lpstr>
      <vt:lpstr>Vakcínové platformy</vt:lpstr>
      <vt:lpstr>Vakcínové platformy</vt:lpstr>
      <vt:lpstr>Vakcínové platformy</vt:lpstr>
      <vt:lpstr>Účinnost u o obou vakcín 95% Účinnost v prevenci přenosu zatím není dostatečně prokázána Předpokládá se účinnost proti novým variantám (závislost na místě a rozsahu mutace)</vt:lpstr>
      <vt:lpstr>Účinnost u o obou vakcín 95% Účinnost v prevenci přenosu zatím není dostatečně prokázána Předpokládá se účinnost proti novým variantám (závislost na místě a rozsahu mutace)</vt:lpstr>
      <vt:lpstr>Prezentace aplikace PowerPoint</vt:lpstr>
      <vt:lpstr>Nežádoucí účinky</vt:lpstr>
      <vt:lpstr>Běžné nežádoucí účinky</vt:lpstr>
      <vt:lpstr>Závažné nežádoucí účinky</vt:lpstr>
      <vt:lpstr>Pro koho je očkování vhodné</vt:lpstr>
      <vt:lpstr>Specifické skupiny: indikace a kontraindikace</vt:lpstr>
      <vt:lpstr>Co se děje při očkování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Chřipka a COVID-19 – vakcínové platformy</dc:title>
  <dc:creator>Daniel Dražan</dc:creator>
  <cp:lastModifiedBy>Daniel Dražan</cp:lastModifiedBy>
  <cp:revision>307</cp:revision>
  <dcterms:created xsi:type="dcterms:W3CDTF">2020-08-30T19:39:21Z</dcterms:created>
  <dcterms:modified xsi:type="dcterms:W3CDTF">2021-01-27T10:50:29Z</dcterms:modified>
</cp:coreProperties>
</file>