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8"/>
  </p:notesMasterIdLst>
  <p:handoutMasterIdLst>
    <p:handoutMasterId r:id="rId19"/>
  </p:handoutMasterIdLst>
  <p:sldIdLst>
    <p:sldId id="257" r:id="rId2"/>
    <p:sldId id="272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73" r:id="rId17"/>
  </p:sldIdLst>
  <p:sldSz cx="12192000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712" autoAdjust="0"/>
  </p:normalViewPr>
  <p:slideViewPr>
    <p:cSldViewPr snapToGrid="0">
      <p:cViewPr varScale="1">
        <p:scale>
          <a:sx n="104" d="100"/>
          <a:sy n="104" d="100"/>
        </p:scale>
        <p:origin x="73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é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27DCA4C-7825-44A0-B31A-4BAD6120D580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975D426-A9DD-4244-A2CE-1FB6623742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48445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é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1CCFE8D-08E6-40AC-BF4B-494C67BC535C}" type="datetime1">
              <a:rPr lang="cs-CZ" smtClean="0"/>
              <a:t>20.04.2021</a:t>
            </a:fld>
            <a:endParaRPr lang="en-US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"/>
              <a:t>Kliknutím můžete upravit styly předlohy textu.</a:t>
            </a:r>
            <a:endParaRPr lang="en-US"/>
          </a:p>
          <a:p>
            <a:pPr lvl="1" rtl="0"/>
            <a:r>
              <a:rPr lang="cs"/>
              <a:t>Druhá úroveň</a:t>
            </a:r>
          </a:p>
          <a:p>
            <a:pPr lvl="2" rtl="0"/>
            <a:r>
              <a:rPr lang="cs"/>
              <a:t>Třetí úroveň</a:t>
            </a:r>
          </a:p>
          <a:p>
            <a:pPr lvl="3" rtl="0"/>
            <a:r>
              <a:rPr lang="cs"/>
              <a:t>Čtvrtá úroveň</a:t>
            </a:r>
          </a:p>
          <a:p>
            <a:pPr lvl="4" rtl="0"/>
            <a:r>
              <a:rPr lang="cs"/>
              <a:t>Pátá úroveň</a:t>
            </a:r>
            <a:endParaRPr lang="en-US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B41D33-19C8-4450-B3C5-BE83E9C8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45525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rtlCol="0"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8" name="Zástupný symbol pro datum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8EC4697-A511-4167-98D5-E240268A2670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9" name="Zástupný symbol pro zápatí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Zástupný symbol pro číslo snímku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17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 rtlCol="0"/>
          <a:lstStyle/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C2422F-D08F-49D0-98CD-DC7D2F2607DE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5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rtlCol="0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rtlCol="0" anchor="t"/>
          <a:lstStyle/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Zástupný symbol pro datum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472C44F-B7A3-4350-988C-CFC166A0AA82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12" name="Zástupný symbol pro zápatí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3" name="Zástupný symbol pro číslo snímku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849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 rtlCol="0"/>
          <a:lstStyle/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 rtlCol="0"/>
          <a:lstStyle/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8" name="Zástupný symbol pro datum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E25B38F-3440-48E9-8BA6-B9B0E297B628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9" name="Zástupný symbol pro zápatí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Zástupný symbol pro číslo snímku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443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rtlCol="0"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CB43DD-355E-4ACB-AF6B-F0A0D93B1FF7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9" name="Zástupný symbol pro zápatí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Zástupný symbol pro číslo snímku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8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 rtlCol="0">
            <a:normAutofit/>
          </a:bodyPr>
          <a:lstStyle/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 rtlCol="0">
            <a:normAutofit/>
          </a:bodyPr>
          <a:lstStyle/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0DC0DA-1C84-4CFB-A589-758D033EC754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3323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dpis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rtlCol="0"/>
          <a:lstStyle/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rtlCol="0"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rtlCol="0"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rtlCol="0" anchor="t">
            <a:normAutofit/>
          </a:bodyPr>
          <a:lstStyle/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E68CB40-5E53-430A-BC80-66A7330A3E11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04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rtlCol="0"/>
          <a:lstStyle/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030092-A1C2-46B4-B050-3676FFA9CD44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36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ECD7C02-7CC9-44AF-9768-6A6F42347937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494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rtlCol="0"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  <a:p>
            <a:pPr lvl="1" rtl="0"/>
            <a:r>
              <a:rPr lang="cs-CZ"/>
              <a:t>Druhá úroveň</a:t>
            </a:r>
          </a:p>
          <a:p>
            <a:pPr lvl="2" rtl="0"/>
            <a:r>
              <a:rPr lang="cs-CZ"/>
              <a:t>Třetí úroveň</a:t>
            </a:r>
          </a:p>
          <a:p>
            <a:pPr lvl="3" rtl="0"/>
            <a:r>
              <a:rPr lang="cs-CZ"/>
              <a:t>Čtvrtá úroveň</a:t>
            </a:r>
          </a:p>
          <a:p>
            <a:pPr lvl="4" rtl="0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</p:txBody>
      </p:sp>
      <p:sp>
        <p:nvSpPr>
          <p:cNvPr id="8" name="Zástupný symbol pro datum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 rtlCol="0"/>
          <a:lstStyle/>
          <a:p>
            <a:pPr rtl="0"/>
            <a:fld id="{4E756D9B-B1BA-4BAF-99A5-DC08EF34F207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10" name="Zástupný symbol pro zápatí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1" name="Zástupný symbol pro číslo snímku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 rtlCol="0"/>
          <a:lstStyle/>
          <a:p>
            <a:pPr rtl="0"/>
            <a:fld id="{3A98EE3D-8CD1-4C3F-BD1C-C98C9596463C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66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rtlCol="0"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Zástupný symbol obrázku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E295CD-EF07-4568-A35E-D8DFD54CCEB6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l" rtl="0"/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289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"/>
              <a:t>Kliknutím můžete upravit styl předlohy nadpisů.</a:t>
            </a:r>
            <a:endParaRPr lang="en-US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cs"/>
              <a:t>Kliknutím můžete upravit styly předlohy textu.</a:t>
            </a:r>
          </a:p>
          <a:p>
            <a:pPr lvl="1" rtl="0"/>
            <a:r>
              <a:rPr lang="cs"/>
              <a:t>Druhá úroveň</a:t>
            </a:r>
          </a:p>
          <a:p>
            <a:pPr lvl="2" rtl="0"/>
            <a:r>
              <a:rPr lang="cs"/>
              <a:t>Třetí úroveň</a:t>
            </a:r>
          </a:p>
          <a:p>
            <a:pPr lvl="3" rtl="0"/>
            <a:r>
              <a:rPr lang="cs"/>
              <a:t>Čtvrtá úroveň</a:t>
            </a:r>
          </a:p>
          <a:p>
            <a:pPr lvl="4" rtl="0"/>
            <a:r>
              <a:rPr lang="cs"/>
              <a:t>Pátá úroveň</a:t>
            </a:r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1900C9E6-3834-4C30-AC74-37ACA7F99694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5" name="Zástupné zápatí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Obdélník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Obdélník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Obdélník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0089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11" r:id="rId5"/>
    <p:sldLayoutId id="2147483760" r:id="rId6"/>
    <p:sldLayoutId id="2147483762" r:id="rId7"/>
    <p:sldLayoutId id="2147483706" r:id="rId8"/>
    <p:sldLayoutId id="2147483709" r:id="rId9"/>
    <p:sldLayoutId id="2147483707" r:id="rId10"/>
    <p:sldLayoutId id="2147483708" r:id="rId11"/>
  </p:sldLayoutIdLst>
  <p:hf sldNum="0" hdr="0" ftr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Obdélník 17">
            <a:extLst>
              <a:ext uri="{FF2B5EF4-FFF2-40B4-BE49-F238E27FC236}">
                <a16:creationId xmlns:a16="http://schemas.microsoft.com/office/drawing/2014/main" id="{D6D7A0BC-0046-4CAA-8E7F-DCAFE511EA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</p:spPr>
        <p:txBody>
          <a:bodyPr rtlCol="0">
            <a:normAutofit/>
          </a:bodyPr>
          <a:lstStyle/>
          <a:p>
            <a:r>
              <a:rPr lang="cs-CZ" dirty="0"/>
              <a:t>Zdravotní služby – typy péče a poskytovatelů</a:t>
            </a:r>
            <a:endParaRPr lang="cs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35D6E6B-3353-491C-A3C6-F278D6CED8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468233"/>
          </a:xfrm>
        </p:spPr>
        <p:txBody>
          <a:bodyPr rtlCol="0">
            <a:normAutofit/>
          </a:bodyPr>
          <a:lstStyle/>
          <a:p>
            <a:pPr rtl="0"/>
            <a:r>
              <a:rPr lang="cs" cap="none" dirty="0"/>
              <a:t>Ing. Jan Michálek, ředitel odboru přímo řízených organizací Ministerstva zdravotnictví</a:t>
            </a:r>
          </a:p>
        </p:txBody>
      </p:sp>
      <p:sp>
        <p:nvSpPr>
          <p:cNvPr id="20" name="Obdélník 19">
            <a:extLst>
              <a:ext uri="{FF2B5EF4-FFF2-40B4-BE49-F238E27FC236}">
                <a16:creationId xmlns:a16="http://schemas.microsoft.com/office/drawing/2014/main" id="{E7C6334F-6411-41EC-AD7D-179EDD8B5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Obdélník 21">
            <a:extLst>
              <a:ext uri="{FF2B5EF4-FFF2-40B4-BE49-F238E27FC236}">
                <a16:creationId xmlns:a16="http://schemas.microsoft.com/office/drawing/2014/main" id="{E6B02CEE-3AF8-4349-9B3E-8970E6DF62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bdélník 23">
            <a:extLst>
              <a:ext uri="{FF2B5EF4-FFF2-40B4-BE49-F238E27FC236}">
                <a16:creationId xmlns:a16="http://schemas.microsoft.com/office/drawing/2014/main" id="{AAA01CF0-3FB5-44EB-B7DE-F2E86374C2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23D5290-19EF-4FDD-B93E-0F554DA3AB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5366" y="4897201"/>
            <a:ext cx="4999373" cy="1503599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8EAECCCC-03F3-489D-9C08-02FB5D8A69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191" y="4815383"/>
            <a:ext cx="3879273" cy="1585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8055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FA36F-79F8-4F70-A0A5-6693FCC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702156"/>
            <a:ext cx="6803677" cy="560587"/>
          </a:xfrm>
        </p:spPr>
        <p:txBody>
          <a:bodyPr>
            <a:normAutofit/>
          </a:bodyPr>
          <a:lstStyle/>
          <a:p>
            <a:r>
              <a:rPr lang="cs-CZ" dirty="0"/>
              <a:t>Lůžková péče - následná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E24FB-C456-48B7-A234-44ACE9FC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323703"/>
            <a:ext cx="3607630" cy="5100211"/>
          </a:xfrm>
        </p:spPr>
        <p:txBody>
          <a:bodyPr anchor="t">
            <a:normAutofit/>
          </a:bodyPr>
          <a:lstStyle/>
          <a:p>
            <a:r>
              <a:rPr lang="cs-CZ" dirty="0"/>
              <a:t>Poskytovatelé:</a:t>
            </a:r>
          </a:p>
          <a:p>
            <a:pPr lvl="1"/>
            <a:r>
              <a:rPr lang="cs-CZ" dirty="0"/>
              <a:t>Nemocnice následné péče, rehabilitační ústavy, psychiatrické nemocnice</a:t>
            </a:r>
          </a:p>
          <a:p>
            <a:r>
              <a:rPr lang="cs-CZ" dirty="0"/>
              <a:t>Vlastnictví</a:t>
            </a:r>
          </a:p>
          <a:p>
            <a:pPr lvl="1"/>
            <a:r>
              <a:rPr lang="cs-CZ" b="1" dirty="0"/>
              <a:t>veřejní </a:t>
            </a:r>
            <a:r>
              <a:rPr lang="cs-CZ" dirty="0"/>
              <a:t>poskytovatelé</a:t>
            </a:r>
          </a:p>
          <a:p>
            <a:pPr lvl="2"/>
            <a:r>
              <a:rPr lang="cs-CZ" dirty="0"/>
              <a:t>Stát</a:t>
            </a:r>
          </a:p>
          <a:p>
            <a:pPr lvl="2"/>
            <a:r>
              <a:rPr lang="cs-CZ" dirty="0"/>
              <a:t>Kraje, obce, církve</a:t>
            </a:r>
          </a:p>
          <a:p>
            <a:pPr lvl="1"/>
            <a:r>
              <a:rPr lang="cs-CZ" dirty="0"/>
              <a:t>Soukromí poskytovatelé</a:t>
            </a:r>
          </a:p>
          <a:p>
            <a:r>
              <a:rPr lang="cs-CZ" dirty="0"/>
              <a:t>Právní formy</a:t>
            </a:r>
          </a:p>
          <a:p>
            <a:pPr lvl="1"/>
            <a:r>
              <a:rPr lang="cs-CZ" dirty="0"/>
              <a:t>Státní příspěvková organizace</a:t>
            </a:r>
          </a:p>
          <a:p>
            <a:pPr lvl="1"/>
            <a:r>
              <a:rPr lang="cs-CZ" dirty="0"/>
              <a:t>Příspěvková organizace měst, krajů</a:t>
            </a:r>
          </a:p>
          <a:p>
            <a:pPr lvl="1"/>
            <a:r>
              <a:rPr lang="cs-CZ" dirty="0"/>
              <a:t>s.r.o. případně a.s.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83A092-FEAF-4E51-88B1-A747EB14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25B38F-3440-48E9-8BA6-B9B0E297B628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F057CADE-CC4E-4320-87AE-8AD678DABB36}"/>
              </a:ext>
            </a:extLst>
          </p:cNvPr>
          <p:cNvSpPr txBox="1">
            <a:spLocks/>
          </p:cNvSpPr>
          <p:nvPr/>
        </p:nvSpPr>
        <p:spPr>
          <a:xfrm>
            <a:off x="4395549" y="1323703"/>
            <a:ext cx="3607630" cy="5100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Úhrady:</a:t>
            </a:r>
          </a:p>
          <a:p>
            <a:pPr lvl="1"/>
            <a:r>
              <a:rPr lang="cs-CZ" dirty="0"/>
              <a:t>Platba za ošetřovací den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58727536-810B-41EA-8DEB-3DDE9BB0BF6D}"/>
              </a:ext>
            </a:extLst>
          </p:cNvPr>
          <p:cNvSpPr txBox="1">
            <a:spLocks/>
          </p:cNvSpPr>
          <p:nvPr/>
        </p:nvSpPr>
        <p:spPr>
          <a:xfrm>
            <a:off x="8003179" y="1262743"/>
            <a:ext cx="3607630" cy="5100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Tvorba sítě poskytovatelů</a:t>
            </a:r>
          </a:p>
          <a:p>
            <a:pPr lvl="1"/>
            <a:r>
              <a:rPr lang="cs-CZ" dirty="0"/>
              <a:t>Zdravotní pojišťovny</a:t>
            </a:r>
          </a:p>
          <a:p>
            <a:pPr lvl="1"/>
            <a:r>
              <a:rPr lang="cs-CZ" dirty="0"/>
              <a:t>Transformace dříve akutních nemocnic na nemocnice následné péče</a:t>
            </a:r>
          </a:p>
          <a:p>
            <a:pPr lvl="1"/>
            <a:endParaRPr lang="cs-CZ" dirty="0"/>
          </a:p>
          <a:p>
            <a:pPr marL="3240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2264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FA36F-79F8-4F70-A0A5-6693FCC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702156"/>
            <a:ext cx="6803677" cy="560587"/>
          </a:xfrm>
        </p:spPr>
        <p:txBody>
          <a:bodyPr>
            <a:normAutofit/>
          </a:bodyPr>
          <a:lstStyle/>
          <a:p>
            <a:r>
              <a:rPr lang="cs-CZ" dirty="0"/>
              <a:t>Lůžková péče - dlouhodobá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E24FB-C456-48B7-A234-44ACE9FC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323703"/>
            <a:ext cx="3607630" cy="5100211"/>
          </a:xfrm>
        </p:spPr>
        <p:txBody>
          <a:bodyPr anchor="t">
            <a:normAutofit/>
          </a:bodyPr>
          <a:lstStyle/>
          <a:p>
            <a:r>
              <a:rPr lang="cs-CZ" dirty="0"/>
              <a:t>Poskytovatelé:</a:t>
            </a:r>
          </a:p>
          <a:p>
            <a:pPr lvl="1"/>
            <a:r>
              <a:rPr lang="cs-CZ" dirty="0"/>
              <a:t>Nemocnice dlouhodobé péče, intenzitní ošetřovatelská péče</a:t>
            </a:r>
          </a:p>
          <a:p>
            <a:r>
              <a:rPr lang="cs-CZ" dirty="0"/>
              <a:t>Vlastnictví</a:t>
            </a:r>
          </a:p>
          <a:p>
            <a:pPr lvl="1"/>
            <a:r>
              <a:rPr lang="cs-CZ" b="1" dirty="0"/>
              <a:t>veřejní </a:t>
            </a:r>
            <a:r>
              <a:rPr lang="cs-CZ" dirty="0"/>
              <a:t>poskytovatelé</a:t>
            </a:r>
          </a:p>
          <a:p>
            <a:pPr lvl="2"/>
            <a:r>
              <a:rPr lang="cs-CZ" dirty="0"/>
              <a:t>Kraje, obce, církve</a:t>
            </a:r>
          </a:p>
          <a:p>
            <a:pPr lvl="1"/>
            <a:r>
              <a:rPr lang="cs-CZ" dirty="0"/>
              <a:t>Soukromí poskytovatelé</a:t>
            </a:r>
          </a:p>
          <a:p>
            <a:r>
              <a:rPr lang="cs-CZ" dirty="0"/>
              <a:t>Právní formy</a:t>
            </a:r>
          </a:p>
          <a:p>
            <a:pPr lvl="1"/>
            <a:r>
              <a:rPr lang="cs-CZ" dirty="0"/>
              <a:t>Příspěvková organizace měst, krajů</a:t>
            </a:r>
          </a:p>
          <a:p>
            <a:pPr lvl="1"/>
            <a:r>
              <a:rPr lang="cs-CZ" dirty="0"/>
              <a:t>s.r.o. případně a.s.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83A092-FEAF-4E51-88B1-A747EB14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25B38F-3440-48E9-8BA6-B9B0E297B628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F057CADE-CC4E-4320-87AE-8AD678DABB36}"/>
              </a:ext>
            </a:extLst>
          </p:cNvPr>
          <p:cNvSpPr txBox="1">
            <a:spLocks/>
          </p:cNvSpPr>
          <p:nvPr/>
        </p:nvSpPr>
        <p:spPr>
          <a:xfrm>
            <a:off x="4395549" y="1323703"/>
            <a:ext cx="3607630" cy="5100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Úhrady:</a:t>
            </a:r>
          </a:p>
          <a:p>
            <a:pPr lvl="1"/>
            <a:r>
              <a:rPr lang="cs-CZ" dirty="0"/>
              <a:t>Platba za ošetřovací den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58727536-810B-41EA-8DEB-3DDE9BB0BF6D}"/>
              </a:ext>
            </a:extLst>
          </p:cNvPr>
          <p:cNvSpPr txBox="1">
            <a:spLocks/>
          </p:cNvSpPr>
          <p:nvPr/>
        </p:nvSpPr>
        <p:spPr>
          <a:xfrm>
            <a:off x="8003179" y="1262743"/>
            <a:ext cx="3607630" cy="5100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Tvorba sítě poskytovatelů</a:t>
            </a:r>
          </a:p>
          <a:p>
            <a:pPr lvl="1"/>
            <a:r>
              <a:rPr lang="cs-CZ" dirty="0"/>
              <a:t>Zdravotní pojišťovny</a:t>
            </a:r>
          </a:p>
          <a:p>
            <a:pPr lvl="1"/>
            <a:r>
              <a:rPr lang="cs-CZ" dirty="0"/>
              <a:t>Zvyšující se poptávka</a:t>
            </a:r>
          </a:p>
          <a:p>
            <a:pPr lvl="1"/>
            <a:endParaRPr lang="cs-CZ" dirty="0"/>
          </a:p>
          <a:p>
            <a:pPr marL="3240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3062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FA36F-79F8-4F70-A0A5-6693FCC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702156"/>
            <a:ext cx="10252272" cy="560587"/>
          </a:xfrm>
        </p:spPr>
        <p:txBody>
          <a:bodyPr>
            <a:normAutofit fontScale="90000"/>
          </a:bodyPr>
          <a:lstStyle/>
          <a:p>
            <a:r>
              <a:rPr lang="cs-CZ" dirty="0"/>
              <a:t>Přednemocniční péče – zdravotnická záchranná služba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E24FB-C456-48B7-A234-44ACE9FC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323703"/>
            <a:ext cx="3607630" cy="5100211"/>
          </a:xfrm>
        </p:spPr>
        <p:txBody>
          <a:bodyPr anchor="t">
            <a:normAutofit/>
          </a:bodyPr>
          <a:lstStyle/>
          <a:p>
            <a:r>
              <a:rPr lang="cs-CZ" dirty="0"/>
              <a:t>Poskytovatelé:</a:t>
            </a:r>
          </a:p>
          <a:p>
            <a:pPr lvl="1"/>
            <a:r>
              <a:rPr lang="cs-CZ" dirty="0"/>
              <a:t>Zdravotnická záchranná služba – každý kraj jedna organizace</a:t>
            </a:r>
          </a:p>
          <a:p>
            <a:r>
              <a:rPr lang="cs-CZ" dirty="0"/>
              <a:t>Vlastnictví</a:t>
            </a:r>
          </a:p>
          <a:p>
            <a:pPr lvl="1"/>
            <a:r>
              <a:rPr lang="cs-CZ" b="1" dirty="0"/>
              <a:t>Kraje + soukromé výjezdové posádky</a:t>
            </a:r>
          </a:p>
          <a:p>
            <a:r>
              <a:rPr lang="cs-CZ" dirty="0"/>
              <a:t>Právní formy</a:t>
            </a:r>
          </a:p>
          <a:p>
            <a:pPr lvl="1"/>
            <a:r>
              <a:rPr lang="cs-CZ" dirty="0"/>
              <a:t>Příspěvková organizace krajů</a:t>
            </a:r>
          </a:p>
          <a:p>
            <a:pPr lvl="1"/>
            <a:r>
              <a:rPr lang="cs-CZ" dirty="0"/>
              <a:t>s.r.o. případně a.s. (u soukromých výjezdových posádek)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83A092-FEAF-4E51-88B1-A747EB14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25B38F-3440-48E9-8BA6-B9B0E297B628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F057CADE-CC4E-4320-87AE-8AD678DABB36}"/>
              </a:ext>
            </a:extLst>
          </p:cNvPr>
          <p:cNvSpPr txBox="1">
            <a:spLocks/>
          </p:cNvSpPr>
          <p:nvPr/>
        </p:nvSpPr>
        <p:spPr>
          <a:xfrm>
            <a:off x="4395549" y="1323703"/>
            <a:ext cx="3607630" cy="5100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Úhrady:</a:t>
            </a:r>
          </a:p>
          <a:p>
            <a:pPr lvl="1"/>
            <a:r>
              <a:rPr lang="cs-CZ" dirty="0"/>
              <a:t>ZP: Platba za výkony, dopravu</a:t>
            </a:r>
          </a:p>
          <a:p>
            <a:pPr lvl="1"/>
            <a:r>
              <a:rPr lang="cs-CZ" dirty="0"/>
              <a:t>Stát: připravenost pro MU a KS + provoz letadel pro leteckou záchrannou službu</a:t>
            </a:r>
          </a:p>
          <a:p>
            <a:pPr lvl="1"/>
            <a:r>
              <a:rPr lang="cs-CZ" dirty="0"/>
              <a:t>Kraje: to ostatní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58727536-810B-41EA-8DEB-3DDE9BB0BF6D}"/>
              </a:ext>
            </a:extLst>
          </p:cNvPr>
          <p:cNvSpPr txBox="1">
            <a:spLocks/>
          </p:cNvSpPr>
          <p:nvPr/>
        </p:nvSpPr>
        <p:spPr>
          <a:xfrm>
            <a:off x="8003179" y="1262743"/>
            <a:ext cx="3607630" cy="5100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Tvorba sítě poskytovatelů</a:t>
            </a:r>
          </a:p>
          <a:p>
            <a:pPr lvl="1"/>
            <a:r>
              <a:rPr lang="cs-CZ" dirty="0"/>
              <a:t>Zákon o zdravotnické záchranné službě</a:t>
            </a:r>
          </a:p>
          <a:p>
            <a:pPr marL="324000" lvl="1" indent="0">
              <a:buNone/>
            </a:pPr>
            <a:endParaRPr lang="cs-CZ" dirty="0"/>
          </a:p>
        </p:txBody>
      </p:sp>
      <p:sp>
        <p:nvSpPr>
          <p:cNvPr id="7" name="Zástupný obsah 2">
            <a:extLst>
              <a:ext uri="{FF2B5EF4-FFF2-40B4-BE49-F238E27FC236}">
                <a16:creationId xmlns:a16="http://schemas.microsoft.com/office/drawing/2014/main" id="{19AFBA4B-0581-44CD-B412-4EA0C0736B95}"/>
              </a:ext>
            </a:extLst>
          </p:cNvPr>
          <p:cNvSpPr txBox="1">
            <a:spLocks/>
          </p:cNvSpPr>
          <p:nvPr/>
        </p:nvSpPr>
        <p:spPr>
          <a:xfrm>
            <a:off x="581191" y="4841967"/>
            <a:ext cx="10583197" cy="10101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/>
              <a:t>Letecká záchranná služby</a:t>
            </a:r>
          </a:p>
          <a:p>
            <a:pPr lvl="1"/>
            <a:r>
              <a:rPr lang="cs-CZ" dirty="0"/>
              <a:t>Zákon o zdravotnické záchranné službě</a:t>
            </a:r>
          </a:p>
          <a:p>
            <a:pPr marL="3240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39299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FA36F-79F8-4F70-A0A5-6693FCC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702156"/>
            <a:ext cx="10252272" cy="560587"/>
          </a:xfrm>
        </p:spPr>
        <p:txBody>
          <a:bodyPr>
            <a:normAutofit fontScale="90000"/>
          </a:bodyPr>
          <a:lstStyle/>
          <a:p>
            <a:r>
              <a:rPr lang="cs-CZ" dirty="0"/>
              <a:t>Přednemocniční péče – zdravotnická záchranná služba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E24FB-C456-48B7-A234-44ACE9FC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323703"/>
            <a:ext cx="3607630" cy="5100211"/>
          </a:xfrm>
        </p:spPr>
        <p:txBody>
          <a:bodyPr anchor="t">
            <a:normAutofit/>
          </a:bodyPr>
          <a:lstStyle/>
          <a:p>
            <a:r>
              <a:rPr lang="cs-CZ" dirty="0"/>
              <a:t>Poskytovatelé:</a:t>
            </a:r>
          </a:p>
          <a:p>
            <a:pPr lvl="1"/>
            <a:r>
              <a:rPr lang="cs-CZ" dirty="0"/>
              <a:t>Zdravotnická záchranná služba – každý kraj jedna organizace</a:t>
            </a:r>
          </a:p>
          <a:p>
            <a:r>
              <a:rPr lang="cs-CZ" dirty="0"/>
              <a:t>Vlastnictví</a:t>
            </a:r>
          </a:p>
          <a:p>
            <a:pPr lvl="1"/>
            <a:r>
              <a:rPr lang="cs-CZ" b="1" dirty="0"/>
              <a:t>Kraje + soukromé výjezdové posádky</a:t>
            </a:r>
          </a:p>
          <a:p>
            <a:r>
              <a:rPr lang="cs-CZ" dirty="0"/>
              <a:t>Právní formy</a:t>
            </a:r>
          </a:p>
          <a:p>
            <a:pPr lvl="1"/>
            <a:r>
              <a:rPr lang="cs-CZ" dirty="0"/>
              <a:t>Příspěvková organizace krajů</a:t>
            </a:r>
          </a:p>
          <a:p>
            <a:pPr lvl="1"/>
            <a:r>
              <a:rPr lang="cs-CZ" dirty="0"/>
              <a:t>s.r.o. případně a.s. (u soukromých výjezdových posádek)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83A092-FEAF-4E51-88B1-A747EB14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25B38F-3440-48E9-8BA6-B9B0E297B628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F057CADE-CC4E-4320-87AE-8AD678DABB36}"/>
              </a:ext>
            </a:extLst>
          </p:cNvPr>
          <p:cNvSpPr txBox="1">
            <a:spLocks/>
          </p:cNvSpPr>
          <p:nvPr/>
        </p:nvSpPr>
        <p:spPr>
          <a:xfrm>
            <a:off x="4395549" y="1323703"/>
            <a:ext cx="3607630" cy="5100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Úhrady:</a:t>
            </a:r>
          </a:p>
          <a:p>
            <a:pPr lvl="1"/>
            <a:r>
              <a:rPr lang="cs-CZ" dirty="0"/>
              <a:t>ZP: Platba za výkony, dopravu</a:t>
            </a:r>
          </a:p>
          <a:p>
            <a:pPr lvl="1"/>
            <a:r>
              <a:rPr lang="cs-CZ" dirty="0"/>
              <a:t>Stát: připravenost pro MU a KS + provoz letadel pro leteckou záchrannou službu</a:t>
            </a:r>
          </a:p>
          <a:p>
            <a:pPr lvl="1"/>
            <a:r>
              <a:rPr lang="cs-CZ" dirty="0"/>
              <a:t>Kraje: to ostatní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58727536-810B-41EA-8DEB-3DDE9BB0BF6D}"/>
              </a:ext>
            </a:extLst>
          </p:cNvPr>
          <p:cNvSpPr txBox="1">
            <a:spLocks/>
          </p:cNvSpPr>
          <p:nvPr/>
        </p:nvSpPr>
        <p:spPr>
          <a:xfrm>
            <a:off x="8003179" y="1262743"/>
            <a:ext cx="3607630" cy="5100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Tvorba sítě poskytovatelů</a:t>
            </a:r>
          </a:p>
          <a:p>
            <a:pPr lvl="1"/>
            <a:r>
              <a:rPr lang="cs-CZ" dirty="0"/>
              <a:t>Zákon o zdravotnické záchranné službě</a:t>
            </a:r>
          </a:p>
          <a:p>
            <a:pPr marL="324000" lvl="1" indent="0">
              <a:buNone/>
            </a:pPr>
            <a:endParaRPr lang="cs-CZ" dirty="0"/>
          </a:p>
        </p:txBody>
      </p:sp>
      <p:sp>
        <p:nvSpPr>
          <p:cNvPr id="7" name="Zástupný obsah 2">
            <a:extLst>
              <a:ext uri="{FF2B5EF4-FFF2-40B4-BE49-F238E27FC236}">
                <a16:creationId xmlns:a16="http://schemas.microsoft.com/office/drawing/2014/main" id="{19AFBA4B-0581-44CD-B412-4EA0C0736B95}"/>
              </a:ext>
            </a:extLst>
          </p:cNvPr>
          <p:cNvSpPr txBox="1">
            <a:spLocks/>
          </p:cNvSpPr>
          <p:nvPr/>
        </p:nvSpPr>
        <p:spPr>
          <a:xfrm>
            <a:off x="581191" y="4841967"/>
            <a:ext cx="10583197" cy="10101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/>
              <a:t>Letecká záchranná služby</a:t>
            </a:r>
          </a:p>
          <a:p>
            <a:pPr lvl="1"/>
            <a:r>
              <a:rPr lang="cs-CZ" dirty="0"/>
              <a:t>Zákon o zdravotnické záchranné službě</a:t>
            </a:r>
          </a:p>
          <a:p>
            <a:pPr marL="3240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5325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FA36F-79F8-4F70-A0A5-6693FCC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702156"/>
            <a:ext cx="10252272" cy="560587"/>
          </a:xfrm>
        </p:spPr>
        <p:txBody>
          <a:bodyPr>
            <a:normAutofit/>
          </a:bodyPr>
          <a:lstStyle/>
          <a:p>
            <a:r>
              <a:rPr lang="cs-CZ" dirty="0"/>
              <a:t>Lékárenská péče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E24FB-C456-48B7-A234-44ACE9FC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323703"/>
            <a:ext cx="3607630" cy="5100211"/>
          </a:xfrm>
        </p:spPr>
        <p:txBody>
          <a:bodyPr anchor="t">
            <a:normAutofit/>
          </a:bodyPr>
          <a:lstStyle/>
          <a:p>
            <a:r>
              <a:rPr lang="cs-CZ" dirty="0"/>
              <a:t>Poskytovatelé:</a:t>
            </a:r>
          </a:p>
          <a:p>
            <a:pPr lvl="1"/>
            <a:r>
              <a:rPr lang="cs-CZ" dirty="0"/>
              <a:t>Lékárny – veřejné, nemocniční</a:t>
            </a:r>
          </a:p>
          <a:p>
            <a:pPr lvl="1"/>
            <a:r>
              <a:rPr lang="cs-CZ" dirty="0"/>
              <a:t>Samostatné nebo součástí nemocnic</a:t>
            </a:r>
          </a:p>
          <a:p>
            <a:r>
              <a:rPr lang="cs-CZ" dirty="0"/>
              <a:t>Vlastnictví</a:t>
            </a:r>
          </a:p>
          <a:p>
            <a:pPr lvl="1"/>
            <a:r>
              <a:rPr lang="cs-CZ" b="1" dirty="0"/>
              <a:t>Všichni (stát, kraje, obce, </a:t>
            </a:r>
            <a:r>
              <a:rPr lang="cs-CZ" b="1" dirty="0" err="1"/>
              <a:t>soukr</a:t>
            </a:r>
            <a:r>
              <a:rPr lang="cs-CZ" b="1" dirty="0"/>
              <a:t>.)</a:t>
            </a:r>
          </a:p>
          <a:p>
            <a:r>
              <a:rPr lang="cs-CZ" dirty="0"/>
              <a:t>Právní formy</a:t>
            </a:r>
          </a:p>
          <a:p>
            <a:pPr lvl="1"/>
            <a:r>
              <a:rPr lang="cs-CZ" dirty="0"/>
              <a:t>Příspěvková organizace krajů (1)</a:t>
            </a:r>
          </a:p>
          <a:p>
            <a:pPr lvl="1"/>
            <a:r>
              <a:rPr lang="cs-CZ" dirty="0"/>
              <a:t>s.r.o. případně a.s.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83A092-FEAF-4E51-88B1-A747EB14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25B38F-3440-48E9-8BA6-B9B0E297B628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F057CADE-CC4E-4320-87AE-8AD678DABB36}"/>
              </a:ext>
            </a:extLst>
          </p:cNvPr>
          <p:cNvSpPr txBox="1">
            <a:spLocks/>
          </p:cNvSpPr>
          <p:nvPr/>
        </p:nvSpPr>
        <p:spPr>
          <a:xfrm>
            <a:off x="4395549" y="1323703"/>
            <a:ext cx="3607630" cy="5100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Úhrady:</a:t>
            </a:r>
          </a:p>
          <a:p>
            <a:pPr lvl="1"/>
            <a:r>
              <a:rPr lang="cs-CZ" dirty="0"/>
              <a:t>Marže z ceny léku - degresivní</a:t>
            </a:r>
          </a:p>
          <a:p>
            <a:pPr lvl="1"/>
            <a:r>
              <a:rPr lang="cs-CZ" dirty="0"/>
              <a:t>Náhrada za regulační poplatek</a:t>
            </a:r>
          </a:p>
          <a:p>
            <a:pPr lvl="1"/>
            <a:r>
              <a:rPr lang="cs-CZ" dirty="0"/>
              <a:t>Doplňkový prodej</a:t>
            </a:r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58727536-810B-41EA-8DEB-3DDE9BB0BF6D}"/>
              </a:ext>
            </a:extLst>
          </p:cNvPr>
          <p:cNvSpPr txBox="1">
            <a:spLocks/>
          </p:cNvSpPr>
          <p:nvPr/>
        </p:nvSpPr>
        <p:spPr>
          <a:xfrm>
            <a:off x="8003179" y="1262743"/>
            <a:ext cx="3607630" cy="5100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Tvorba sítě poskytovatelů</a:t>
            </a:r>
          </a:p>
          <a:p>
            <a:pPr lvl="1"/>
            <a:r>
              <a:rPr lang="cs-CZ" dirty="0"/>
              <a:t>Velmi volná</a:t>
            </a:r>
          </a:p>
          <a:p>
            <a:pPr lvl="1"/>
            <a:r>
              <a:rPr lang="cs-CZ" dirty="0"/>
              <a:t>Kdokoli, kdekoli</a:t>
            </a:r>
          </a:p>
          <a:p>
            <a:pPr lvl="1"/>
            <a:r>
              <a:rPr lang="cs-CZ" dirty="0"/>
              <a:t>trh</a:t>
            </a:r>
          </a:p>
          <a:p>
            <a:pPr marL="3240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93119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FA36F-79F8-4F70-A0A5-6693FCC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702156"/>
            <a:ext cx="10252272" cy="560587"/>
          </a:xfrm>
        </p:spPr>
        <p:txBody>
          <a:bodyPr>
            <a:normAutofit/>
          </a:bodyPr>
          <a:lstStyle/>
          <a:p>
            <a:r>
              <a:rPr lang="cs-CZ" dirty="0"/>
              <a:t>Role jednotlivých prvků v systému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E24FB-C456-48B7-A234-44ACE9FC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524000"/>
            <a:ext cx="10861870" cy="4631844"/>
          </a:xfrm>
        </p:spPr>
        <p:txBody>
          <a:bodyPr anchor="t">
            <a:normAutofit/>
          </a:bodyPr>
          <a:lstStyle/>
          <a:p>
            <a:r>
              <a:rPr lang="cs-CZ" dirty="0"/>
              <a:t>Legislativní rámec</a:t>
            </a:r>
          </a:p>
          <a:p>
            <a:r>
              <a:rPr lang="cs-CZ" dirty="0"/>
              <a:t>Ministerstvo zdravotnictví</a:t>
            </a:r>
          </a:p>
          <a:p>
            <a:r>
              <a:rPr lang="cs-CZ" dirty="0"/>
              <a:t>Zdravotní pojišťovny</a:t>
            </a:r>
          </a:p>
          <a:p>
            <a:r>
              <a:rPr lang="cs-CZ" dirty="0"/>
              <a:t>Zřizovatelé/vlastníci poskytovatelů zdravotních služeb</a:t>
            </a:r>
          </a:p>
          <a:p>
            <a:r>
              <a:rPr lang="cs-CZ" dirty="0"/>
              <a:t>Poskytovatelé zdravotních služeb</a:t>
            </a:r>
          </a:p>
          <a:p>
            <a:r>
              <a:rPr lang="cs-CZ" dirty="0"/>
              <a:t>SÚKL</a:t>
            </a:r>
          </a:p>
          <a:p>
            <a:r>
              <a:rPr lang="cs-CZ" dirty="0"/>
              <a:t>Organizace zdravotníků – komory</a:t>
            </a:r>
          </a:p>
          <a:p>
            <a:r>
              <a:rPr lang="cs-CZ" dirty="0"/>
              <a:t>Organizace poskytovatelů – sdružení atd.</a:t>
            </a:r>
          </a:p>
          <a:p>
            <a:r>
              <a:rPr lang="cs-CZ" dirty="0"/>
              <a:t>Odborné společnosti</a:t>
            </a:r>
          </a:p>
          <a:p>
            <a:r>
              <a:rPr lang="cs-CZ" dirty="0"/>
              <a:t>Pacientské organizace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83A092-FEAF-4E51-88B1-A747EB14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25B38F-3440-48E9-8BA6-B9B0E297B628}" type="datetime1">
              <a:rPr lang="cs-CZ" smtClean="0"/>
              <a:t>20.04.2021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0390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FA36F-79F8-4F70-A0A5-6693FCC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718" y="2946592"/>
            <a:ext cx="10252272" cy="560587"/>
          </a:xfrm>
        </p:spPr>
        <p:txBody>
          <a:bodyPr>
            <a:normAutofit/>
          </a:bodyPr>
          <a:lstStyle/>
          <a:p>
            <a:pPr algn="ctr"/>
            <a:r>
              <a:rPr lang="cs-CZ" dirty="0"/>
              <a:t>Děkuji za pozornost!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83A092-FEAF-4E51-88B1-A747EB14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25B38F-3440-48E9-8BA6-B9B0E297B628}" type="datetime1">
              <a:rPr lang="cs-CZ" smtClean="0"/>
              <a:t>20.04.2021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80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FA36F-79F8-4F70-A0A5-6693FCC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560587"/>
          </a:xfrm>
        </p:spPr>
        <p:txBody>
          <a:bodyPr/>
          <a:lstStyle/>
          <a:p>
            <a:r>
              <a:rPr lang="cs-CZ" dirty="0"/>
              <a:t>Systém poskytování zdravotních služeb v ČR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E24FB-C456-48B7-A234-44ACE9FC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323703"/>
            <a:ext cx="11029615" cy="5100211"/>
          </a:xfrm>
        </p:spPr>
        <p:txBody>
          <a:bodyPr anchor="t">
            <a:normAutofit/>
          </a:bodyPr>
          <a:lstStyle/>
          <a:p>
            <a:pPr lvl="1"/>
            <a:r>
              <a:rPr lang="cs-CZ" sz="2400" dirty="0"/>
              <a:t>Povinné veřejné zdravotní pojištění</a:t>
            </a:r>
          </a:p>
          <a:p>
            <a:pPr lvl="1"/>
            <a:r>
              <a:rPr lang="cs-CZ" sz="2400" dirty="0"/>
              <a:t>Pluralita (a konkurence) více zdravotních pojišťoven</a:t>
            </a:r>
          </a:p>
          <a:p>
            <a:pPr lvl="1"/>
            <a:r>
              <a:rPr lang="cs-CZ" sz="2400" dirty="0"/>
              <a:t>Pluralita (a konkurence) poskytovatelů zdravotních služeb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83A092-FEAF-4E51-88B1-A747EB14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25B38F-3440-48E9-8BA6-B9B0E297B628}" type="datetime1">
              <a:rPr lang="cs-CZ" smtClean="0"/>
              <a:t>20.04.2021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0070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FA36F-79F8-4F70-A0A5-6693FCC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560587"/>
          </a:xfrm>
        </p:spPr>
        <p:txBody>
          <a:bodyPr/>
          <a:lstStyle/>
          <a:p>
            <a:r>
              <a:rPr lang="cs-CZ" dirty="0"/>
              <a:t>Základní pojmy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E24FB-C456-48B7-A234-44ACE9FC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323703"/>
            <a:ext cx="11029615" cy="5100211"/>
          </a:xfrm>
        </p:spPr>
        <p:txBody>
          <a:bodyPr>
            <a:normAutofit/>
          </a:bodyPr>
          <a:lstStyle/>
          <a:p>
            <a:r>
              <a:rPr lang="cs-CZ" dirty="0"/>
              <a:t>Zdravotní služby</a:t>
            </a:r>
          </a:p>
          <a:p>
            <a:pPr lvl="1"/>
            <a:r>
              <a:rPr lang="cs-CZ" dirty="0"/>
              <a:t>poskytování zdravotní péče a činnosti v přímé souvislosti s poskytováním</a:t>
            </a:r>
          </a:p>
          <a:p>
            <a:pPr lvl="1"/>
            <a:r>
              <a:rPr lang="cs-CZ" dirty="0"/>
              <a:t>Konzultační služby: posouzení (navržení, změny) léčebného postupu…</a:t>
            </a:r>
          </a:p>
          <a:p>
            <a:pPr lvl="1"/>
            <a:r>
              <a:rPr lang="cs-CZ" dirty="0"/>
              <a:t>Zdravotnická záchranná služba, zdravotnická dopravní služba, přeprava pacientů neodkladné péče, …</a:t>
            </a:r>
          </a:p>
          <a:p>
            <a:pPr lvl="1"/>
            <a:r>
              <a:rPr lang="cs-CZ" dirty="0"/>
              <a:t>Protialkoholní a </a:t>
            </a:r>
            <a:r>
              <a:rPr lang="cs-CZ" dirty="0" err="1"/>
              <a:t>protitoxikomanická</a:t>
            </a:r>
            <a:r>
              <a:rPr lang="cs-CZ" dirty="0"/>
              <a:t> záchytná služba</a:t>
            </a:r>
          </a:p>
          <a:p>
            <a:pPr lvl="1"/>
            <a:r>
              <a:rPr lang="cs-CZ" dirty="0"/>
              <a:t>Specifické zdravotní služby</a:t>
            </a:r>
          </a:p>
          <a:p>
            <a:r>
              <a:rPr lang="cs-CZ" dirty="0"/>
              <a:t>Zdravotní péče</a:t>
            </a:r>
          </a:p>
          <a:p>
            <a:pPr lvl="1"/>
            <a:r>
              <a:rPr lang="cs-CZ" dirty="0"/>
              <a:t>Soubor opatření a činností prováděných u fyzických osob za účelem:</a:t>
            </a:r>
          </a:p>
          <a:p>
            <a:pPr lvl="2"/>
            <a:r>
              <a:rPr lang="cs-CZ" dirty="0"/>
              <a:t>Předcházení, odhalení, odstranění emoci, vady nebo zdravotního stavu</a:t>
            </a:r>
          </a:p>
          <a:p>
            <a:pPr lvl="2"/>
            <a:r>
              <a:rPr lang="cs-CZ" dirty="0"/>
              <a:t>udržení, obnovení nebo zlepšení zdravotního a funkčního stavu</a:t>
            </a:r>
          </a:p>
          <a:p>
            <a:pPr lvl="2"/>
            <a:r>
              <a:rPr lang="cs-CZ" dirty="0"/>
              <a:t> udržení a prodloužení života a zmírnění utrpení</a:t>
            </a:r>
          </a:p>
          <a:p>
            <a:pPr lvl="2"/>
            <a:r>
              <a:rPr lang="pl-PL" dirty="0"/>
              <a:t>pomoci při reprodukci a porodu</a:t>
            </a:r>
          </a:p>
          <a:p>
            <a:pPr lvl="2"/>
            <a:r>
              <a:rPr lang="cs-CZ" dirty="0"/>
              <a:t>posuzování zdravotního stavu</a:t>
            </a:r>
          </a:p>
          <a:p>
            <a:pPr lvl="1"/>
            <a:r>
              <a:rPr lang="cs-CZ" dirty="0"/>
              <a:t>preventivní, diagnostické, léčebné, léčebně rehabilitační, ošetřovatelské nebo jiné zdravotní výkony prováděné zdravotnickými pracovníky</a:t>
            </a:r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83A092-FEAF-4E51-88B1-A747EB14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25B38F-3440-48E9-8BA6-B9B0E297B628}" type="datetime1">
              <a:rPr lang="cs-CZ" smtClean="0"/>
              <a:t>20.04.2021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013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FA36F-79F8-4F70-A0A5-6693FCC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560587"/>
          </a:xfrm>
        </p:spPr>
        <p:txBody>
          <a:bodyPr/>
          <a:lstStyle/>
          <a:p>
            <a:r>
              <a:rPr lang="cs-CZ" dirty="0"/>
              <a:t>Základní pojmy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E24FB-C456-48B7-A234-44ACE9FC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898469"/>
            <a:ext cx="11029615" cy="4525445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Poskytovatel zdravotních služeb</a:t>
            </a:r>
          </a:p>
          <a:p>
            <a:pPr lvl="1"/>
            <a:r>
              <a:rPr lang="cs-CZ" dirty="0"/>
              <a:t>Fyzická nebo právnická osoba, která má oprávnění k poskytování zdravotních služeb podle zákona o zdravotních službách</a:t>
            </a:r>
          </a:p>
          <a:p>
            <a:pPr lvl="1"/>
            <a:r>
              <a:rPr lang="cs-CZ" dirty="0"/>
              <a:t>Registrující poskytovatel = praktický lékař, PLDD, gynekolog, zubař</a:t>
            </a:r>
          </a:p>
          <a:p>
            <a:r>
              <a:rPr lang="cs-CZ" dirty="0"/>
              <a:t>Zdravotnické zařízení</a:t>
            </a:r>
          </a:p>
          <a:p>
            <a:pPr lvl="1"/>
            <a:r>
              <a:rPr lang="cs-CZ" dirty="0"/>
              <a:t>prostor (budova, ordinace), kde jsou zdravotní služby poskytovány</a:t>
            </a:r>
          </a:p>
          <a:p>
            <a:r>
              <a:rPr lang="cs-CZ" dirty="0"/>
              <a:t>Pacient</a:t>
            </a:r>
          </a:p>
          <a:p>
            <a:pPr lvl="1"/>
            <a:r>
              <a:rPr lang="cs-CZ" dirty="0"/>
              <a:t>Osoba, které jsou poskytovány zdravotní služby</a:t>
            </a:r>
          </a:p>
          <a:p>
            <a:r>
              <a:rPr lang="cs-CZ" dirty="0"/>
              <a:t>Ošetřující zdravotnický pracovník</a:t>
            </a:r>
          </a:p>
          <a:p>
            <a:pPr lvl="1"/>
            <a:r>
              <a:rPr lang="cs-CZ" dirty="0"/>
              <a:t>zdravotnický pracovník, který navrhuje, koordinuje, poskytuje a vyhodnocuje individuální léčebný postup u konkrétního pacienta a koordinuje poskytování dalších potřebných zdravotních služeb</a:t>
            </a:r>
          </a:p>
          <a:p>
            <a:r>
              <a:rPr lang="cs-CZ" dirty="0"/>
              <a:t>Obor zdravotní péče</a:t>
            </a:r>
          </a:p>
          <a:p>
            <a:pPr lvl="1"/>
            <a:r>
              <a:rPr lang="cs-CZ" dirty="0"/>
              <a:t>zubní lékařství, farmacie, obory specializačního vzdělávání nebo obory certifikovaných kurzů lékařů, zubních lékařů nebo farmaceutů podle jiného právního předpisu</a:t>
            </a:r>
          </a:p>
          <a:p>
            <a:pPr lvl="1"/>
            <a:r>
              <a:rPr lang="cs-CZ" dirty="0"/>
              <a:t>odbornosti nelékařských zdravotnických pracovníků nebo obory specializačního vzdělávání nebo obory certifikovaných kurzů nelékařských zdravotnických pracovníků podle jiného právního předpisu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83A092-FEAF-4E51-88B1-A747EB14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25B38F-3440-48E9-8BA6-B9B0E297B628}" type="datetime1">
              <a:rPr lang="cs-CZ" smtClean="0"/>
              <a:t>20.04.2021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541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FA36F-79F8-4F70-A0A5-6693FCC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560587"/>
          </a:xfrm>
        </p:spPr>
        <p:txBody>
          <a:bodyPr/>
          <a:lstStyle/>
          <a:p>
            <a:r>
              <a:rPr lang="cs-CZ" dirty="0"/>
              <a:t>Druhy a formy zdravotní péče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E24FB-C456-48B7-A234-44ACE9FC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828800"/>
            <a:ext cx="5270968" cy="4595114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Druhy zdravotní péče podle časové naléhavosti</a:t>
            </a:r>
          </a:p>
          <a:p>
            <a:pPr lvl="1"/>
            <a:r>
              <a:rPr lang="cs-CZ" dirty="0"/>
              <a:t>Neodkladná péče (zamezit nebo omezit vznik naléhavých stavů </a:t>
            </a:r>
            <a:r>
              <a:rPr lang="cs-CZ" dirty="0">
                <a:sym typeface="Wingdings" panose="05000000000000000000" pitchFamily="2" charset="2"/>
              </a:rPr>
              <a:t> ohrožení života, smrti…</a:t>
            </a:r>
            <a:endParaRPr lang="cs-CZ" dirty="0"/>
          </a:p>
          <a:p>
            <a:pPr lvl="1"/>
            <a:r>
              <a:rPr lang="cs-CZ" dirty="0"/>
              <a:t>Akutní péče (odvrácení zhoršení zdravotního stavu…)</a:t>
            </a:r>
          </a:p>
          <a:p>
            <a:pPr lvl="1"/>
            <a:r>
              <a:rPr lang="cs-CZ" dirty="0"/>
              <a:t>Nezbytná péče (péče, kterou vyžaduje zdravotní stav pacienta)</a:t>
            </a:r>
          </a:p>
          <a:p>
            <a:pPr lvl="1"/>
            <a:r>
              <a:rPr lang="cs-CZ" dirty="0"/>
              <a:t>Plánovaná péče (to ostatní)</a:t>
            </a:r>
          </a:p>
          <a:p>
            <a:r>
              <a:rPr lang="cs-CZ" dirty="0"/>
              <a:t>Druhy zdravotní péče podle účelu jejího poskytnutí</a:t>
            </a:r>
          </a:p>
          <a:p>
            <a:pPr lvl="1"/>
            <a:r>
              <a:rPr lang="cs-CZ" dirty="0"/>
              <a:t>Preventivní</a:t>
            </a:r>
          </a:p>
          <a:p>
            <a:pPr lvl="1"/>
            <a:r>
              <a:rPr lang="cs-CZ" dirty="0"/>
              <a:t>Diagnostická</a:t>
            </a:r>
          </a:p>
          <a:p>
            <a:pPr lvl="1"/>
            <a:r>
              <a:rPr lang="cs-CZ" dirty="0"/>
              <a:t>Dispenzární</a:t>
            </a:r>
          </a:p>
          <a:p>
            <a:pPr lvl="1"/>
            <a:r>
              <a:rPr lang="cs-CZ" dirty="0"/>
              <a:t>Léčebná</a:t>
            </a:r>
          </a:p>
          <a:p>
            <a:pPr lvl="1"/>
            <a:r>
              <a:rPr lang="cs-CZ" dirty="0"/>
              <a:t>Posudková</a:t>
            </a:r>
          </a:p>
          <a:p>
            <a:pPr lvl="1"/>
            <a:r>
              <a:rPr lang="cs-CZ" dirty="0"/>
              <a:t>Léčebně-rehabilitační</a:t>
            </a:r>
          </a:p>
          <a:p>
            <a:pPr lvl="1"/>
            <a:r>
              <a:rPr lang="cs-CZ" dirty="0"/>
              <a:t>Ošetřovatelská</a:t>
            </a:r>
          </a:p>
          <a:p>
            <a:pPr lvl="1"/>
            <a:r>
              <a:rPr lang="cs-CZ" dirty="0"/>
              <a:t>Paliativní</a:t>
            </a:r>
          </a:p>
          <a:p>
            <a:pPr lvl="1"/>
            <a:r>
              <a:rPr lang="cs-CZ" dirty="0"/>
              <a:t>Lékárenská a </a:t>
            </a:r>
            <a:r>
              <a:rPr lang="cs-CZ" dirty="0" err="1"/>
              <a:t>klinickofarmaceutická</a:t>
            </a:r>
            <a:endParaRPr lang="cs-CZ" dirty="0"/>
          </a:p>
          <a:p>
            <a:pPr lvl="1"/>
            <a:endParaRPr lang="cs-CZ" dirty="0"/>
          </a:p>
          <a:p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83A092-FEAF-4E51-88B1-A747EB14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25B38F-3440-48E9-8BA6-B9B0E297B628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FC6D4131-B91B-4D1A-B861-52458323DD7B}"/>
              </a:ext>
            </a:extLst>
          </p:cNvPr>
          <p:cNvSpPr txBox="1">
            <a:spLocks/>
          </p:cNvSpPr>
          <p:nvPr/>
        </p:nvSpPr>
        <p:spPr>
          <a:xfrm>
            <a:off x="6096000" y="1828800"/>
            <a:ext cx="5270968" cy="45951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Formy zdravotní péče</a:t>
            </a:r>
          </a:p>
          <a:p>
            <a:pPr lvl="1"/>
            <a:r>
              <a:rPr lang="cs-CZ" dirty="0"/>
              <a:t>Ambulantní</a:t>
            </a:r>
          </a:p>
          <a:p>
            <a:pPr lvl="2"/>
            <a:r>
              <a:rPr lang="cs-CZ" dirty="0"/>
              <a:t>Primární</a:t>
            </a:r>
          </a:p>
          <a:p>
            <a:pPr lvl="2"/>
            <a:r>
              <a:rPr lang="cs-CZ" dirty="0"/>
              <a:t>Specializovaná ambulantní</a:t>
            </a:r>
          </a:p>
          <a:p>
            <a:pPr lvl="2"/>
            <a:r>
              <a:rPr lang="cs-CZ" dirty="0"/>
              <a:t>Stacionární</a:t>
            </a:r>
          </a:p>
          <a:p>
            <a:pPr lvl="2"/>
            <a:r>
              <a:rPr lang="cs-CZ" dirty="0"/>
              <a:t>(Návštěvní služba vždy u PL a PLDD)</a:t>
            </a:r>
          </a:p>
          <a:p>
            <a:pPr lvl="1"/>
            <a:r>
              <a:rPr lang="cs-CZ" dirty="0"/>
              <a:t>Jednodenní</a:t>
            </a:r>
          </a:p>
          <a:p>
            <a:pPr lvl="1"/>
            <a:r>
              <a:rPr lang="cs-CZ" dirty="0"/>
              <a:t>Lůžková</a:t>
            </a:r>
          </a:p>
          <a:p>
            <a:pPr lvl="2"/>
            <a:r>
              <a:rPr lang="cs-CZ" dirty="0"/>
              <a:t>Akutní, následná, dlouhodobá</a:t>
            </a:r>
          </a:p>
          <a:p>
            <a:pPr lvl="1"/>
            <a:r>
              <a:rPr lang="cs-CZ" dirty="0"/>
              <a:t>Poskytovaná ve vlastním sociálním prostředí</a:t>
            </a:r>
          </a:p>
          <a:p>
            <a:pPr lvl="2"/>
            <a:r>
              <a:rPr lang="cs-CZ" dirty="0"/>
              <a:t>Návštěvní služba</a:t>
            </a:r>
          </a:p>
          <a:p>
            <a:pPr lvl="2"/>
            <a:r>
              <a:rPr lang="cs-CZ" dirty="0"/>
              <a:t>Domácí péče</a:t>
            </a:r>
          </a:p>
          <a:p>
            <a:endParaRPr lang="cs-CZ" dirty="0"/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7026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FA36F-79F8-4F70-A0A5-6693FCC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2867402" cy="560587"/>
          </a:xfrm>
        </p:spPr>
        <p:txBody>
          <a:bodyPr/>
          <a:lstStyle/>
          <a:p>
            <a:r>
              <a:rPr lang="cs-CZ" dirty="0"/>
              <a:t>Primární péče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E24FB-C456-48B7-A234-44ACE9FC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323703"/>
            <a:ext cx="3607630" cy="5100211"/>
          </a:xfrm>
        </p:spPr>
        <p:txBody>
          <a:bodyPr anchor="t">
            <a:normAutofit/>
          </a:bodyPr>
          <a:lstStyle/>
          <a:p>
            <a:r>
              <a:rPr lang="cs-CZ" dirty="0"/>
              <a:t>Poskytovatelé:</a:t>
            </a:r>
          </a:p>
          <a:p>
            <a:pPr lvl="1"/>
            <a:r>
              <a:rPr lang="cs-CZ" dirty="0"/>
              <a:t>Praktiční lékaři pro děti a dorost</a:t>
            </a:r>
          </a:p>
          <a:p>
            <a:pPr lvl="1"/>
            <a:r>
              <a:rPr lang="cs-CZ" dirty="0"/>
              <a:t>Všeobecní praktičtí lékaři</a:t>
            </a:r>
          </a:p>
          <a:p>
            <a:pPr lvl="1"/>
            <a:r>
              <a:rPr lang="cs-CZ" dirty="0"/>
              <a:t>Ambulantní gynekologie</a:t>
            </a:r>
          </a:p>
          <a:p>
            <a:pPr lvl="1"/>
            <a:r>
              <a:rPr lang="cs-CZ" dirty="0"/>
              <a:t>Zubní lékařství</a:t>
            </a:r>
          </a:p>
          <a:p>
            <a:r>
              <a:rPr lang="cs-CZ" dirty="0"/>
              <a:t>Vlastnictví</a:t>
            </a:r>
          </a:p>
          <a:p>
            <a:pPr lvl="1"/>
            <a:r>
              <a:rPr lang="cs-CZ" dirty="0"/>
              <a:t>Většinou </a:t>
            </a:r>
            <a:r>
              <a:rPr lang="cs-CZ" b="1" dirty="0"/>
              <a:t>soukromí </a:t>
            </a:r>
            <a:r>
              <a:rPr lang="cs-CZ" dirty="0"/>
              <a:t>poskytovatelé</a:t>
            </a:r>
          </a:p>
          <a:p>
            <a:r>
              <a:rPr lang="cs-CZ" dirty="0"/>
              <a:t>Právní formy</a:t>
            </a:r>
          </a:p>
          <a:p>
            <a:pPr lvl="1"/>
            <a:r>
              <a:rPr lang="cs-CZ" dirty="0"/>
              <a:t>většinou fyzické osoby (OSVČ), </a:t>
            </a:r>
          </a:p>
          <a:p>
            <a:pPr lvl="1"/>
            <a:r>
              <a:rPr lang="cs-CZ" dirty="0"/>
              <a:t>s.r.o. případně a.s.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83A092-FEAF-4E51-88B1-A747EB14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25B38F-3440-48E9-8BA6-B9B0E297B628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F057CADE-CC4E-4320-87AE-8AD678DABB36}"/>
              </a:ext>
            </a:extLst>
          </p:cNvPr>
          <p:cNvSpPr txBox="1">
            <a:spLocks/>
          </p:cNvSpPr>
          <p:nvPr/>
        </p:nvSpPr>
        <p:spPr>
          <a:xfrm>
            <a:off x="4395549" y="1323703"/>
            <a:ext cx="3607630" cy="5100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Úhrady:</a:t>
            </a:r>
          </a:p>
          <a:p>
            <a:pPr lvl="1"/>
            <a:r>
              <a:rPr lang="cs-CZ" dirty="0"/>
              <a:t>VPL a PLDD</a:t>
            </a:r>
          </a:p>
          <a:p>
            <a:pPr lvl="2"/>
            <a:r>
              <a:rPr lang="cs-CZ" dirty="0"/>
              <a:t>Kapitačně výkonová platba</a:t>
            </a:r>
          </a:p>
          <a:p>
            <a:pPr lvl="1"/>
            <a:r>
              <a:rPr lang="cs-CZ" dirty="0"/>
              <a:t>Gynekologie</a:t>
            </a:r>
          </a:p>
          <a:p>
            <a:pPr lvl="2"/>
            <a:r>
              <a:rPr lang="cs-CZ" dirty="0"/>
              <a:t>Výkonová platba + balíčky</a:t>
            </a:r>
          </a:p>
          <a:p>
            <a:pPr lvl="1"/>
            <a:r>
              <a:rPr lang="cs-CZ" dirty="0"/>
              <a:t>Zubní lékařství</a:t>
            </a:r>
          </a:p>
          <a:p>
            <a:pPr lvl="2"/>
            <a:r>
              <a:rPr lang="cs-CZ" dirty="0"/>
              <a:t>Výkonová platba dle smlouvy se ZP</a:t>
            </a:r>
          </a:p>
          <a:p>
            <a:pPr lvl="2"/>
            <a:r>
              <a:rPr lang="cs-CZ" dirty="0"/>
              <a:t>Vysoký podíl péče hrazené </a:t>
            </a:r>
            <a:r>
              <a:rPr lang="cs-CZ" dirty="0" err="1"/>
              <a:t>samoplátecky</a:t>
            </a:r>
            <a:endParaRPr lang="cs-CZ" dirty="0"/>
          </a:p>
          <a:p>
            <a:pPr marL="324000" lvl="1" indent="0">
              <a:buNone/>
            </a:pPr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58727536-810B-41EA-8DEB-3DDE9BB0BF6D}"/>
              </a:ext>
            </a:extLst>
          </p:cNvPr>
          <p:cNvSpPr txBox="1">
            <a:spLocks/>
          </p:cNvSpPr>
          <p:nvPr/>
        </p:nvSpPr>
        <p:spPr>
          <a:xfrm>
            <a:off x="8003179" y="1262743"/>
            <a:ext cx="3607630" cy="5100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Tvorba sítě poskytovatelů</a:t>
            </a:r>
          </a:p>
          <a:p>
            <a:pPr lvl="1"/>
            <a:r>
              <a:rPr lang="cs-CZ" dirty="0"/>
              <a:t>Zdravotní pojišťovny</a:t>
            </a:r>
          </a:p>
          <a:p>
            <a:pPr lvl="1"/>
            <a:r>
              <a:rPr lang="cs-CZ" dirty="0"/>
              <a:t>Snaha o vysoká dostupnost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marL="324000" lvl="1" indent="0">
              <a:buNone/>
            </a:pPr>
            <a:endParaRPr lang="cs-CZ" dirty="0"/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F84AA365-74D8-4F2B-BF94-0B41BFCB2687}"/>
              </a:ext>
            </a:extLst>
          </p:cNvPr>
          <p:cNvSpPr txBox="1">
            <a:spLocks/>
          </p:cNvSpPr>
          <p:nvPr/>
        </p:nvSpPr>
        <p:spPr>
          <a:xfrm>
            <a:off x="485941" y="5103224"/>
            <a:ext cx="10983247" cy="95556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dirty="0"/>
              <a:t>Specifické pro registrující poskytovatele je, že mají </a:t>
            </a:r>
            <a:r>
              <a:rPr lang="cs-CZ" b="1" dirty="0"/>
              <a:t>vlastní</a:t>
            </a:r>
            <a:r>
              <a:rPr lang="cs-CZ" dirty="0"/>
              <a:t> pacienty, kteří jsou u nich registrovaní. Tito pacienti čerpají péče v dané odbornosti pouze u těchto registrujících poskytovatelů. Registrující poskytovatelé koordinují další poskytování zdravotních služeb.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marL="3240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48778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FA36F-79F8-4F70-A0A5-6693FCC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702156"/>
            <a:ext cx="6803677" cy="560587"/>
          </a:xfrm>
        </p:spPr>
        <p:txBody>
          <a:bodyPr>
            <a:normAutofit/>
          </a:bodyPr>
          <a:lstStyle/>
          <a:p>
            <a:r>
              <a:rPr lang="cs-CZ" dirty="0"/>
              <a:t>Specializovaná ambulantní péče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E24FB-C456-48B7-A234-44ACE9FC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323703"/>
            <a:ext cx="3607630" cy="5100211"/>
          </a:xfrm>
        </p:spPr>
        <p:txBody>
          <a:bodyPr anchor="t">
            <a:normAutofit/>
          </a:bodyPr>
          <a:lstStyle/>
          <a:p>
            <a:r>
              <a:rPr lang="cs-CZ" dirty="0"/>
              <a:t>Poskytovatelé:</a:t>
            </a:r>
          </a:p>
          <a:p>
            <a:pPr lvl="1"/>
            <a:r>
              <a:rPr lang="cs-CZ" dirty="0"/>
              <a:t>Ambulantní specialisté v různých odbornostech</a:t>
            </a:r>
          </a:p>
          <a:p>
            <a:pPr lvl="1"/>
            <a:r>
              <a:rPr lang="cs-CZ" dirty="0"/>
              <a:t>Nemocniční ambulance - specifické</a:t>
            </a:r>
          </a:p>
          <a:p>
            <a:r>
              <a:rPr lang="cs-CZ" dirty="0"/>
              <a:t>Vlastnictví</a:t>
            </a:r>
          </a:p>
          <a:p>
            <a:pPr lvl="1"/>
            <a:r>
              <a:rPr lang="cs-CZ" dirty="0"/>
              <a:t>Většinou </a:t>
            </a:r>
            <a:r>
              <a:rPr lang="cs-CZ" b="1" dirty="0"/>
              <a:t>soukromí </a:t>
            </a:r>
            <a:r>
              <a:rPr lang="cs-CZ" dirty="0"/>
              <a:t>poskytovatelé</a:t>
            </a:r>
          </a:p>
          <a:p>
            <a:pPr lvl="1"/>
            <a:r>
              <a:rPr lang="cs-CZ" dirty="0"/>
              <a:t>Ambulance v nemocnicích – jako u nemocnic</a:t>
            </a:r>
          </a:p>
          <a:p>
            <a:r>
              <a:rPr lang="cs-CZ" dirty="0"/>
              <a:t>Právní formy</a:t>
            </a:r>
          </a:p>
          <a:p>
            <a:pPr lvl="1"/>
            <a:r>
              <a:rPr lang="cs-CZ" dirty="0"/>
              <a:t>většinou fyzické osoby (OSVČ), </a:t>
            </a:r>
          </a:p>
          <a:p>
            <a:pPr lvl="1"/>
            <a:r>
              <a:rPr lang="cs-CZ" dirty="0"/>
              <a:t>s.r.o. případně a.s.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83A092-FEAF-4E51-88B1-A747EB14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25B38F-3440-48E9-8BA6-B9B0E297B628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F057CADE-CC4E-4320-87AE-8AD678DABB36}"/>
              </a:ext>
            </a:extLst>
          </p:cNvPr>
          <p:cNvSpPr txBox="1">
            <a:spLocks/>
          </p:cNvSpPr>
          <p:nvPr/>
        </p:nvSpPr>
        <p:spPr>
          <a:xfrm>
            <a:off x="4395549" y="1323703"/>
            <a:ext cx="3607630" cy="5100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Úhrady:</a:t>
            </a:r>
          </a:p>
          <a:p>
            <a:pPr lvl="1"/>
            <a:r>
              <a:rPr lang="cs-CZ" dirty="0"/>
              <a:t>Výkonová platba</a:t>
            </a:r>
          </a:p>
          <a:p>
            <a:pPr lvl="1"/>
            <a:r>
              <a:rPr lang="cs-CZ" dirty="0"/>
              <a:t>„limity“ na </a:t>
            </a:r>
            <a:r>
              <a:rPr lang="cs-CZ" dirty="0" err="1"/>
              <a:t>unicitní</a:t>
            </a:r>
            <a:r>
              <a:rPr lang="cs-CZ" dirty="0"/>
              <a:t> rodné číslo</a:t>
            </a:r>
          </a:p>
          <a:p>
            <a:pPr lvl="1"/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58727536-810B-41EA-8DEB-3DDE9BB0BF6D}"/>
              </a:ext>
            </a:extLst>
          </p:cNvPr>
          <p:cNvSpPr txBox="1">
            <a:spLocks/>
          </p:cNvSpPr>
          <p:nvPr/>
        </p:nvSpPr>
        <p:spPr>
          <a:xfrm>
            <a:off x="8003179" y="1262743"/>
            <a:ext cx="3607630" cy="5100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Tvorba sítě poskytovatelů</a:t>
            </a:r>
          </a:p>
          <a:p>
            <a:pPr lvl="1"/>
            <a:r>
              <a:rPr lang="cs-CZ" dirty="0"/>
              <a:t>Zdravotní pojišťovny</a:t>
            </a:r>
          </a:p>
          <a:p>
            <a:pPr lvl="1"/>
            <a:r>
              <a:rPr lang="cs-CZ" dirty="0"/>
              <a:t>Snaha o vysoká dostupnost</a:t>
            </a:r>
          </a:p>
          <a:p>
            <a:pPr lvl="1"/>
            <a:r>
              <a:rPr lang="cs-CZ" dirty="0"/>
              <a:t>Síť je velmi „velkorysá“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marL="324000" lvl="1" indent="0">
              <a:buNone/>
            </a:pPr>
            <a:endParaRPr lang="cs-CZ" dirty="0"/>
          </a:p>
        </p:txBody>
      </p:sp>
      <p:sp>
        <p:nvSpPr>
          <p:cNvPr id="11" name="Zástupný obsah 2">
            <a:extLst>
              <a:ext uri="{FF2B5EF4-FFF2-40B4-BE49-F238E27FC236}">
                <a16:creationId xmlns:a16="http://schemas.microsoft.com/office/drawing/2014/main" id="{F84AA365-74D8-4F2B-BF94-0B41BFCB2687}"/>
              </a:ext>
            </a:extLst>
          </p:cNvPr>
          <p:cNvSpPr txBox="1">
            <a:spLocks/>
          </p:cNvSpPr>
          <p:nvPr/>
        </p:nvSpPr>
        <p:spPr>
          <a:xfrm>
            <a:off x="485941" y="5103224"/>
            <a:ext cx="10983247" cy="95556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dirty="0"/>
              <a:t>K ambulantním specialistům referuje praktický lékař, nebo pacient přichází sám „z ulice“. V ČR není nastaven </a:t>
            </a:r>
            <a:r>
              <a:rPr lang="cs-CZ" dirty="0" err="1"/>
              <a:t>gatekeeping</a:t>
            </a:r>
            <a:r>
              <a:rPr lang="cs-CZ" dirty="0"/>
              <a:t>. Pro ambulantního specialistu není žádný rozdíl mezi pacientem přicházejícím s „žádankou“ nebo „z ulice“. Ani věcný, ani úhradový.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marL="3240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6566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FA36F-79F8-4F70-A0A5-6693FCC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702156"/>
            <a:ext cx="6803677" cy="560587"/>
          </a:xfrm>
        </p:spPr>
        <p:txBody>
          <a:bodyPr>
            <a:normAutofit/>
          </a:bodyPr>
          <a:lstStyle/>
          <a:p>
            <a:r>
              <a:rPr lang="cs-CZ" dirty="0"/>
              <a:t>Lůžková péče - akutní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E24FB-C456-48B7-A234-44ACE9FC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323703"/>
            <a:ext cx="3607630" cy="5100211"/>
          </a:xfrm>
        </p:spPr>
        <p:txBody>
          <a:bodyPr anchor="t">
            <a:normAutofit/>
          </a:bodyPr>
          <a:lstStyle/>
          <a:p>
            <a:r>
              <a:rPr lang="cs-CZ" dirty="0"/>
              <a:t>Poskytovatelé:</a:t>
            </a:r>
          </a:p>
          <a:p>
            <a:pPr lvl="1"/>
            <a:r>
              <a:rPr lang="cs-CZ" dirty="0"/>
              <a:t>nemocnice</a:t>
            </a:r>
          </a:p>
          <a:p>
            <a:r>
              <a:rPr lang="cs-CZ" dirty="0"/>
              <a:t>Vlastnictví</a:t>
            </a:r>
          </a:p>
          <a:p>
            <a:pPr lvl="1"/>
            <a:r>
              <a:rPr lang="cs-CZ" dirty="0"/>
              <a:t>Většinou </a:t>
            </a:r>
            <a:r>
              <a:rPr lang="cs-CZ" b="1" dirty="0"/>
              <a:t>veřejní </a:t>
            </a:r>
            <a:r>
              <a:rPr lang="cs-CZ" dirty="0"/>
              <a:t>poskytovatelé</a:t>
            </a:r>
          </a:p>
          <a:p>
            <a:pPr lvl="2"/>
            <a:r>
              <a:rPr lang="cs-CZ" dirty="0"/>
              <a:t>Stát (MZ, ……. MO, </a:t>
            </a:r>
            <a:r>
              <a:rPr lang="cs-CZ" dirty="0" err="1"/>
              <a:t>MSp</a:t>
            </a:r>
            <a:r>
              <a:rPr lang="cs-CZ" dirty="0"/>
              <a:t>)</a:t>
            </a:r>
          </a:p>
          <a:p>
            <a:pPr lvl="2"/>
            <a:r>
              <a:rPr lang="cs-CZ" dirty="0"/>
              <a:t>Kraje, obce, církve</a:t>
            </a:r>
          </a:p>
          <a:p>
            <a:pPr lvl="1"/>
            <a:r>
              <a:rPr lang="cs-CZ" dirty="0"/>
              <a:t>Soukromí poskytovatelé</a:t>
            </a:r>
          </a:p>
          <a:p>
            <a:pPr lvl="2"/>
            <a:r>
              <a:rPr lang="cs-CZ" dirty="0" err="1"/>
              <a:t>Agel</a:t>
            </a:r>
            <a:r>
              <a:rPr lang="cs-CZ" dirty="0"/>
              <a:t>, AKESO, Penta…</a:t>
            </a:r>
          </a:p>
          <a:p>
            <a:r>
              <a:rPr lang="cs-CZ" dirty="0"/>
              <a:t>Právní formy</a:t>
            </a:r>
          </a:p>
          <a:p>
            <a:pPr lvl="1"/>
            <a:r>
              <a:rPr lang="cs-CZ" dirty="0"/>
              <a:t>Státní příspěvková organizace</a:t>
            </a:r>
          </a:p>
          <a:p>
            <a:pPr lvl="1"/>
            <a:r>
              <a:rPr lang="cs-CZ" dirty="0"/>
              <a:t>Příspěvková organizace měst, krajů</a:t>
            </a:r>
          </a:p>
          <a:p>
            <a:pPr lvl="1"/>
            <a:r>
              <a:rPr lang="cs-CZ" dirty="0"/>
              <a:t>s.r.o. případně a.s.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83A092-FEAF-4E51-88B1-A747EB14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25B38F-3440-48E9-8BA6-B9B0E297B628}" type="datetime1">
              <a:rPr lang="cs-CZ" smtClean="0"/>
              <a:t>20.04.2021</a:t>
            </a:fld>
            <a:endParaRPr lang="en-US" dirty="0"/>
          </a:p>
        </p:txBody>
      </p:sp>
      <p:sp>
        <p:nvSpPr>
          <p:cNvPr id="9" name="Zástupný obsah 2">
            <a:extLst>
              <a:ext uri="{FF2B5EF4-FFF2-40B4-BE49-F238E27FC236}">
                <a16:creationId xmlns:a16="http://schemas.microsoft.com/office/drawing/2014/main" id="{F057CADE-CC4E-4320-87AE-8AD678DABB36}"/>
              </a:ext>
            </a:extLst>
          </p:cNvPr>
          <p:cNvSpPr txBox="1">
            <a:spLocks/>
          </p:cNvSpPr>
          <p:nvPr/>
        </p:nvSpPr>
        <p:spPr>
          <a:xfrm>
            <a:off x="4395549" y="1323703"/>
            <a:ext cx="3607630" cy="5100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Úhrady:</a:t>
            </a:r>
          </a:p>
          <a:p>
            <a:pPr lvl="1"/>
            <a:r>
              <a:rPr lang="cs-CZ" dirty="0"/>
              <a:t>Produkcí měřenou DRG podmíněný paušál</a:t>
            </a:r>
          </a:p>
          <a:p>
            <a:pPr lvl="1"/>
            <a:r>
              <a:rPr lang="cs-CZ" dirty="0"/>
              <a:t>Případový paušál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58727536-810B-41EA-8DEB-3DDE9BB0BF6D}"/>
              </a:ext>
            </a:extLst>
          </p:cNvPr>
          <p:cNvSpPr txBox="1">
            <a:spLocks/>
          </p:cNvSpPr>
          <p:nvPr/>
        </p:nvSpPr>
        <p:spPr>
          <a:xfrm>
            <a:off x="8003179" y="1262743"/>
            <a:ext cx="3607630" cy="510021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06000" indent="-306000" algn="l" defTabSz="457200" rtl="0" eaLnBrk="1" latinLnBrk="0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7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3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Char char=""/>
              <a:defRPr sz="11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Tvorba sítě poskytovatelů</a:t>
            </a:r>
          </a:p>
          <a:p>
            <a:pPr lvl="1"/>
            <a:r>
              <a:rPr lang="cs-CZ" dirty="0"/>
              <a:t>Zdravotní pojišťovny</a:t>
            </a:r>
          </a:p>
          <a:p>
            <a:pPr lvl="1"/>
            <a:r>
              <a:rPr lang="cs-CZ" dirty="0"/>
              <a:t>Síť je poměrně rigidní</a:t>
            </a:r>
          </a:p>
          <a:p>
            <a:pPr lvl="1"/>
            <a:r>
              <a:rPr lang="cs-CZ" dirty="0"/>
              <a:t>Redukce malých nemocnic</a:t>
            </a:r>
          </a:p>
          <a:p>
            <a:pPr lvl="1"/>
            <a:r>
              <a:rPr lang="cs-CZ" dirty="0"/>
              <a:t>Trend je centralizace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marL="3240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0172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4FA36F-79F8-4F70-A0A5-6693FCCFD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1" y="702156"/>
            <a:ext cx="9398832" cy="560587"/>
          </a:xfrm>
        </p:spPr>
        <p:txBody>
          <a:bodyPr>
            <a:normAutofit/>
          </a:bodyPr>
          <a:lstStyle/>
          <a:p>
            <a:r>
              <a:rPr lang="cs-CZ" dirty="0"/>
              <a:t>Lůžková péče – akutní – specializovaná centra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E24FB-C456-48B7-A234-44ACE9FC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323703"/>
            <a:ext cx="10896704" cy="5100211"/>
          </a:xfrm>
        </p:spPr>
        <p:txBody>
          <a:bodyPr anchor="t">
            <a:normAutofit/>
          </a:bodyPr>
          <a:lstStyle/>
          <a:p>
            <a:r>
              <a:rPr lang="cs-CZ" dirty="0"/>
              <a:t>V definovaných oblastech Ministerstvo zdravotnictví uděluje statut center vysoce specializované péče</a:t>
            </a:r>
          </a:p>
          <a:p>
            <a:pPr lvl="1"/>
            <a:r>
              <a:rPr lang="cs-CZ" dirty="0"/>
              <a:t>Snaha o koncentraci vysoce specializované péče do center</a:t>
            </a:r>
          </a:p>
          <a:p>
            <a:pPr lvl="1"/>
            <a:r>
              <a:rPr lang="cs-CZ" dirty="0"/>
              <a:t>Musejí splnit požadavky na personální, věcné, technické vybavení, minimální počty definovaných výkonů apod</a:t>
            </a:r>
          </a:p>
          <a:p>
            <a:pPr lvl="1"/>
            <a:r>
              <a:rPr lang="cs-CZ" dirty="0"/>
              <a:t>Statut centra vysoce specializované péče může mít pro daného poskytovatele úhradové dopady – zvýhodnění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r>
              <a:rPr lang="cs-CZ" b="1" dirty="0"/>
              <a:t>„</a:t>
            </a:r>
            <a:r>
              <a:rPr lang="cs-CZ" b="1" dirty="0" err="1"/>
              <a:t>centrové</a:t>
            </a:r>
            <a:r>
              <a:rPr lang="cs-CZ" b="1" dirty="0"/>
              <a:t> léky“ </a:t>
            </a:r>
            <a:r>
              <a:rPr lang="cs-CZ" dirty="0">
                <a:sym typeface="Wingdings" panose="05000000000000000000" pitchFamily="2" charset="2"/>
              </a:rPr>
              <a:t> některé léčivé přípravky je možné předepisovat pouze u poskytovatele, který má zvláštní smlouvu se ZP „S“</a:t>
            </a:r>
          </a:p>
          <a:p>
            <a:pPr lvl="2"/>
            <a:r>
              <a:rPr lang="cs-CZ" dirty="0"/>
              <a:t>Definice není stejná jako centrum vysoce specializované péče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383A092-FEAF-4E51-88B1-A747EB14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E25B38F-3440-48E9-8BA6-B9B0E297B628}" type="datetime1">
              <a:rPr lang="cs-CZ" smtClean="0"/>
              <a:t>20.04.2021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57173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698_TF33552983" id="{76B99DA1-8F4B-4CDD-AF17-E230D0ABAD07}" vid="{3FF160E1-38F3-4E00-BD3B-0B3A46B66420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{E2DB4C3F-C669-41DC-9651-5BFB606AE092}tf33552983_win32</Template>
  <TotalTime>1026</TotalTime>
  <Words>1195</Words>
  <Application>Microsoft Office PowerPoint</Application>
  <PresentationFormat>Širokoúhlá obrazovka</PresentationFormat>
  <Paragraphs>254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Calibri</vt:lpstr>
      <vt:lpstr>Franklin Gothic Book</vt:lpstr>
      <vt:lpstr>Franklin Gothic Demi</vt:lpstr>
      <vt:lpstr>Wingdings 2</vt:lpstr>
      <vt:lpstr>DividendVTI</vt:lpstr>
      <vt:lpstr>Zdravotní služby – typy péče a poskytovatelů</vt:lpstr>
      <vt:lpstr>Systém poskytování zdravotních služeb v ČR</vt:lpstr>
      <vt:lpstr>Základní pojmy</vt:lpstr>
      <vt:lpstr>Základní pojmy</vt:lpstr>
      <vt:lpstr>Druhy a formy zdravotní péče</vt:lpstr>
      <vt:lpstr>Primární péče</vt:lpstr>
      <vt:lpstr>Specializovaná ambulantní péče</vt:lpstr>
      <vt:lpstr>Lůžková péče - akutní</vt:lpstr>
      <vt:lpstr>Lůžková péče – akutní – specializovaná centra</vt:lpstr>
      <vt:lpstr>Lůžková péče - následná</vt:lpstr>
      <vt:lpstr>Lůžková péče - dlouhodobá</vt:lpstr>
      <vt:lpstr>Přednemocniční péče – zdravotnická záchranná služba</vt:lpstr>
      <vt:lpstr>Přednemocniční péče – zdravotnická záchranná služba</vt:lpstr>
      <vt:lpstr>Lékárenská péče</vt:lpstr>
      <vt:lpstr>Role jednotlivých prvků v systému</vt:lpstr>
      <vt:lpstr>Děkuji za pozornost!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Aktéři zdravotnického systému v ČR</dc:title>
  <dc:creator>Michálek Jan Ing.</dc:creator>
  <cp:lastModifiedBy>Michálek Jan Ing.</cp:lastModifiedBy>
  <cp:revision>14</cp:revision>
  <dcterms:created xsi:type="dcterms:W3CDTF">2021-04-20T13:36:31Z</dcterms:created>
  <dcterms:modified xsi:type="dcterms:W3CDTF">2021-04-21T06:49:14Z</dcterms:modified>
</cp:coreProperties>
</file>