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64" r:id="rId3"/>
    <p:sldId id="265" r:id="rId4"/>
    <p:sldId id="266" r:id="rId5"/>
    <p:sldId id="267" r:id="rId6"/>
    <p:sldId id="268" r:id="rId7"/>
    <p:sldId id="271" r:id="rId8"/>
    <p:sldId id="272" r:id="rId9"/>
    <p:sldId id="273" r:id="rId10"/>
    <p:sldId id="274" r:id="rId11"/>
    <p:sldId id="28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57" r:id="rId21"/>
    <p:sldId id="258" r:id="rId22"/>
    <p:sldId id="284" r:id="rId23"/>
    <p:sldId id="285" r:id="rId24"/>
    <p:sldId id="286" r:id="rId25"/>
    <p:sldId id="256" r:id="rId26"/>
    <p:sldId id="262" r:id="rId27"/>
    <p:sldId id="260" r:id="rId28"/>
    <p:sldId id="261" r:id="rId29"/>
    <p:sldId id="28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955F-0A6B-4050-8E73-39B66A1159B7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F6DB4-8A5E-4BD6-9B00-C3352052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20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Tyto symptomy jsou často spojené s dlouhodobým, případně trvalým postižením plic, srdce ev. jiného orgánu souvisejícím s proběhlým onemocněním COVID-19, syndromem post-intenzívní péče (soubor projevů týkajících se dlouhodobé intenzivní péče, např. hypotrofie až atrofie svalů, dekubity, polyneuropatie kriticky nemocných atd.), postvirovým únavovým syndromem a pokračujícími příznaky COVID-19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6DB4-8A5E-4BD6-9B00-C33520520A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66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6DB4-8A5E-4BD6-9B00-C33520520A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11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Zmíním, které hradí pojišťovna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6DB4-8A5E-4BD6-9B00-C33520520A3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59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Zmíním, které hradí pojišťovna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6DB4-8A5E-4BD6-9B00-C33520520A3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12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59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40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16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25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52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15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29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17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91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FD5F-2C6B-4F7A-BDFF-0E9CF62C3F6B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602C-5FAF-4CC3-AA0E-274927213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kyproplice.cz/" TargetMode="External"/><Relationship Id="rId2" Type="http://schemas.openxmlformats.org/officeDocument/2006/relationships/hyperlink" Target="https://telovychova.fnol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lovychova.fnol.cz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elovychova.fnol.cz/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vikypropl&#237;ce.cz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cvikypropl&#237;ce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BFAA7-513F-4AE9-915E-EF5DC9E2D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lang="cs-CZ" dirty="0"/>
              <a:t>Možnosti plicní rehabilitace po prodělání onemocnění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BFB6EF-984E-4A32-BFB3-42D6EA18D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800800" cy="1800200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/>
              <a:t>Mgr. Martin Dvořáček</a:t>
            </a:r>
          </a:p>
          <a:p>
            <a:r>
              <a:rPr lang="cs-CZ" sz="4000" dirty="0"/>
              <a:t>doc. Mgr. Kateřina Neumannová, Ph.D. </a:t>
            </a:r>
          </a:p>
          <a:p>
            <a:endParaRPr lang="cs-CZ" dirty="0"/>
          </a:p>
          <a:p>
            <a:r>
              <a:rPr lang="cs-CZ" dirty="0"/>
              <a:t>Katedra fyzioterapie, Fakulta tělesné kultury Univerzity Palackého v Olomouci</a:t>
            </a:r>
          </a:p>
        </p:txBody>
      </p:sp>
    </p:spTree>
    <p:extLst>
      <p:ext uri="{BB962C8B-B14F-4D97-AF65-F5344CB8AC3E}">
        <p14:creationId xmlns:p14="http://schemas.microsoft.com/office/powerpoint/2010/main" val="278062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6FEB7-DF1E-42D1-A9D0-7093E87B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Vyšetření rozvíjení hrudníku</a:t>
            </a:r>
          </a:p>
        </p:txBody>
      </p:sp>
      <p:pic>
        <p:nvPicPr>
          <p:cNvPr id="5" name="Zástupný obsah 4" descr="Obsah obrázku osoba, zeď, oblečení, interiér&#10;&#10;Popis byl vytvořen automaticky">
            <a:extLst>
              <a:ext uri="{FF2B5EF4-FFF2-40B4-BE49-F238E27FC236}">
                <a16:creationId xmlns:a16="http://schemas.microsoft.com/office/drawing/2014/main" id="{DC54EF53-9FBB-44D2-969A-A0F285099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5570"/>
            <a:ext cx="3744416" cy="5133748"/>
          </a:xfrm>
        </p:spPr>
      </p:pic>
    </p:spTree>
    <p:extLst>
      <p:ext uri="{BB962C8B-B14F-4D97-AF65-F5344CB8AC3E}">
        <p14:creationId xmlns:p14="http://schemas.microsoft.com/office/powerpoint/2010/main" val="188301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C7DF8-EF5E-45C1-B9B6-51C8607A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plicní rehabilitace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AA880-BD51-4033-A7D3-9FC4077E6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RHB musí být vždy maximálně individualizovaná, tak aby naplnila potřeby a cíle každého pacienta!</a:t>
            </a:r>
          </a:p>
        </p:txBody>
      </p:sp>
      <p:pic>
        <p:nvPicPr>
          <p:cNvPr id="4" name="Zástupný obsah 6">
            <a:extLst>
              <a:ext uri="{FF2B5EF4-FFF2-40B4-BE49-F238E27FC236}">
                <a16:creationId xmlns:a16="http://schemas.microsoft.com/office/drawing/2014/main" id="{3BF7582B-0B2F-47C1-909F-F47D52AC2E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b="16631"/>
          <a:stretch/>
        </p:blipFill>
        <p:spPr>
          <a:xfrm>
            <a:off x="1691680" y="3871538"/>
            <a:ext cx="2502889" cy="22156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F33F75-F569-4A75-93E7-08E0E2D36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b="14414"/>
          <a:stretch/>
        </p:blipFill>
        <p:spPr>
          <a:xfrm>
            <a:off x="5292080" y="3563416"/>
            <a:ext cx="2736304" cy="25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9F4A7-AE71-4FF8-9FB4-96B9E624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Pohybová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02828-94CA-49BE-B5A6-0803E66E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Silový trénink</a:t>
            </a:r>
          </a:p>
          <a:p>
            <a:r>
              <a:rPr lang="cs-CZ" dirty="0"/>
              <a:t>Vytrvalostní trénink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C8B7F7-C4C5-4151-AD06-945C6974B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b="13194"/>
          <a:stretch/>
        </p:blipFill>
        <p:spPr>
          <a:xfrm>
            <a:off x="1031293" y="3429000"/>
            <a:ext cx="3232496" cy="2882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0C7E92-44BA-47BB-AC92-0035C7FFE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212976"/>
            <a:ext cx="3605697" cy="3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1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2B0F8-5947-4B36-85AB-9CE0131C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Silový trénink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A3F93-FAA4-4CE5-AB65-65BEF402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r>
              <a:rPr lang="cs-CZ" dirty="0"/>
              <a:t>Posílení horních a dolních končetin, trupových svalů</a:t>
            </a:r>
          </a:p>
          <a:p>
            <a:r>
              <a:rPr lang="cs-CZ" dirty="0"/>
              <a:t>2-3krát týdně, 2-4 série po 8-12 opakováních</a:t>
            </a:r>
          </a:p>
          <a:p>
            <a:r>
              <a:rPr lang="cs-CZ" dirty="0"/>
              <a:t>Využití pomůcek</a:t>
            </a:r>
          </a:p>
          <a:p>
            <a:r>
              <a:rPr lang="cs-CZ" dirty="0"/>
              <a:t>60-70% maxima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EE60D4-F30D-4539-AEB8-77FE3B98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10" y="3573016"/>
            <a:ext cx="3449536" cy="28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D3DD7-4150-444C-B050-75EEC759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Borgova</a:t>
            </a:r>
            <a:r>
              <a:rPr lang="cs-CZ" dirty="0"/>
              <a:t> škála vnímaného úsilí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8EBEF0BE-E04E-4581-8976-2D83EA99C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49764"/>
            <a:ext cx="4464496" cy="4803572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AFEA02D-BEEF-48E5-8C84-8D8953AAE83D}"/>
              </a:ext>
            </a:extLst>
          </p:cNvPr>
          <p:cNvSpPr/>
          <p:nvPr/>
        </p:nvSpPr>
        <p:spPr>
          <a:xfrm>
            <a:off x="2411760" y="3861048"/>
            <a:ext cx="4248472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13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7376-BBB0-4EAF-89B2-A3435727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Vytrvalostní trénink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96A21-44C0-4F4B-BD76-69C7F11A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cs-CZ" dirty="0"/>
              <a:t>Chůze, severská chůze, jízda na rotopedu, chůze/běh na páse</a:t>
            </a:r>
          </a:p>
          <a:p>
            <a:r>
              <a:rPr lang="cs-CZ" dirty="0"/>
              <a:t>60-80 % maxima dle výsledků zátěžového vyšetření </a:t>
            </a:r>
          </a:p>
          <a:p>
            <a:r>
              <a:rPr lang="cs-CZ" dirty="0"/>
              <a:t>(10) 20-30 minut</a:t>
            </a:r>
          </a:p>
          <a:p>
            <a:r>
              <a:rPr lang="cs-CZ" dirty="0"/>
              <a:t>Kontinuální vs intervalový trénink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E5CA9C-B875-40DC-A303-56F6E59D9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b="13684"/>
          <a:stretch/>
        </p:blipFill>
        <p:spPr>
          <a:xfrm>
            <a:off x="5796136" y="3263033"/>
            <a:ext cx="32266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D3DD7-4150-444C-B050-75EEC75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6" y="574436"/>
            <a:ext cx="8147248" cy="36933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Borgovy</a:t>
            </a:r>
            <a:r>
              <a:rPr lang="cs-CZ" dirty="0"/>
              <a:t> škály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8EBEF0BE-E04E-4581-8976-2D83EA99C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9790"/>
            <a:ext cx="3960440" cy="4261233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AFEA02D-BEEF-48E5-8C84-8D8953AAE83D}"/>
              </a:ext>
            </a:extLst>
          </p:cNvPr>
          <p:cNvSpPr/>
          <p:nvPr/>
        </p:nvSpPr>
        <p:spPr>
          <a:xfrm>
            <a:off x="323528" y="3789040"/>
            <a:ext cx="3768806" cy="720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8150AF63-1A9B-4C17-B6ED-33C5719E2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08" y="1772816"/>
            <a:ext cx="4483172" cy="426123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B61DF7B-E395-4445-B1AF-0F538A9D4FC9}"/>
              </a:ext>
            </a:extLst>
          </p:cNvPr>
          <p:cNvSpPr/>
          <p:nvPr/>
        </p:nvSpPr>
        <p:spPr>
          <a:xfrm>
            <a:off x="4505447" y="3717032"/>
            <a:ext cx="4290893" cy="936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D89B96-5D7D-4A9E-8D93-9638F85BD3D6}"/>
              </a:ext>
            </a:extLst>
          </p:cNvPr>
          <p:cNvSpPr txBox="1"/>
          <p:nvPr/>
        </p:nvSpPr>
        <p:spPr>
          <a:xfrm>
            <a:off x="5606777" y="119891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Dušnosti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262AB2F-C5E0-46D5-BB68-54ED9265F344}"/>
              </a:ext>
            </a:extLst>
          </p:cNvPr>
          <p:cNvSpPr txBox="1"/>
          <p:nvPr/>
        </p:nvSpPr>
        <p:spPr>
          <a:xfrm>
            <a:off x="1187624" y="11967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Vnímaného</a:t>
            </a:r>
            <a:r>
              <a:rPr lang="cs-CZ" dirty="0"/>
              <a:t> </a:t>
            </a:r>
            <a:r>
              <a:rPr lang="cs-CZ" sz="2800" dirty="0"/>
              <a:t>úsilí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20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7DF1E-262A-43B0-8588-C11EA170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chodecký trénink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F6FAF23-ACBF-44A4-A658-58A07C572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5" y="1988840"/>
            <a:ext cx="7946278" cy="380759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F68EE22-0DD7-43A2-B86C-C0B117AFB2D8}"/>
              </a:ext>
            </a:extLst>
          </p:cNvPr>
          <p:cNvSpPr/>
          <p:nvPr/>
        </p:nvSpPr>
        <p:spPr>
          <a:xfrm>
            <a:off x="107504" y="6414085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(Neumannová, Zatloukal, Kopecký, Vařeka, Koblížek, 2021)</a:t>
            </a:r>
          </a:p>
        </p:txBody>
      </p:sp>
    </p:spTree>
    <p:extLst>
      <p:ext uri="{BB962C8B-B14F-4D97-AF65-F5344CB8AC3E}">
        <p14:creationId xmlns:p14="http://schemas.microsoft.com/office/powerpoint/2010/main" val="221266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0358B-FB34-4708-BDF4-062A028C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fyzioterapie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9A2C5-7C63-4522-AAF5-A0D4F3B2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Korekce dechového vzoru</a:t>
            </a:r>
          </a:p>
          <a:p>
            <a:r>
              <a:rPr lang="cs-CZ" dirty="0"/>
              <a:t>Usnadnění expektorace (vykašlávání)</a:t>
            </a:r>
          </a:p>
          <a:p>
            <a:r>
              <a:rPr lang="cs-CZ" dirty="0"/>
              <a:t>Trénink dýchacích svalů</a:t>
            </a:r>
          </a:p>
          <a:p>
            <a:r>
              <a:rPr lang="cs-CZ" dirty="0"/>
              <a:t>Inhalace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35AB88-C3A4-4BB5-B862-DD03AB08C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4502"/>
            <a:ext cx="3528392" cy="30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8A84F-4D0C-4CDF-A590-EFFB63C8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Korekce dechového vzoru</a:t>
            </a:r>
          </a:p>
        </p:txBody>
      </p:sp>
      <p:pic>
        <p:nvPicPr>
          <p:cNvPr id="26" name="Zástupný obsah 25">
            <a:extLst>
              <a:ext uri="{FF2B5EF4-FFF2-40B4-BE49-F238E27FC236}">
                <a16:creationId xmlns:a16="http://schemas.microsoft.com/office/drawing/2014/main" id="{AD793372-E8C1-4807-9AED-EF2C86C0F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8" y="1494421"/>
            <a:ext cx="3940522" cy="2247329"/>
          </a:xfr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B801EF6A-3E47-42F0-80FC-54D4752ADBEC}"/>
              </a:ext>
            </a:extLst>
          </p:cNvPr>
          <p:cNvSpPr txBox="1"/>
          <p:nvPr/>
        </p:nvSpPr>
        <p:spPr>
          <a:xfrm>
            <a:off x="5080398" y="2343852"/>
            <a:ext cx="330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Správný dechový rytmus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A82D6D-2CE2-4F93-883B-4D75A29360EC}"/>
              </a:ext>
            </a:extLst>
          </p:cNvPr>
          <p:cNvSpPr txBox="1"/>
          <p:nvPr/>
        </p:nvSpPr>
        <p:spPr>
          <a:xfrm>
            <a:off x="5315060" y="4941168"/>
            <a:ext cx="344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Větší zapojení bránice, výdech přes sešpulené rty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AC5A0E-2F8B-48D4-B338-DCF767C7B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r="7234" b="15720"/>
          <a:stretch/>
        </p:blipFill>
        <p:spPr bwMode="auto">
          <a:xfrm>
            <a:off x="387878" y="4129864"/>
            <a:ext cx="46925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7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3EF13-FF39-480F-8C22-A0283EF2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může být PR vhodná?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89C9A-11E5-4863-B179-BEF25FD0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všech případech!</a:t>
            </a:r>
          </a:p>
          <a:p>
            <a:r>
              <a:rPr lang="cs-CZ" dirty="0"/>
              <a:t>Obzvláště pak:</a:t>
            </a:r>
          </a:p>
          <a:p>
            <a:pPr lvl="1"/>
            <a:r>
              <a:rPr lang="cs-CZ" dirty="0"/>
              <a:t>Při hospitalizaci</a:t>
            </a:r>
          </a:p>
          <a:p>
            <a:pPr lvl="1"/>
            <a:r>
              <a:rPr lang="cs-CZ" dirty="0"/>
              <a:t>Při těžším průběhu onemocnění</a:t>
            </a:r>
          </a:p>
          <a:p>
            <a:pPr lvl="1"/>
            <a:r>
              <a:rPr lang="cs-CZ" dirty="0"/>
              <a:t>Long </a:t>
            </a:r>
            <a:r>
              <a:rPr lang="cs-CZ" dirty="0" err="1"/>
              <a:t>Covid</a:t>
            </a:r>
            <a:r>
              <a:rPr lang="cs-CZ" dirty="0"/>
              <a:t> syndrom (příznaky déle než 5 týdnů)</a:t>
            </a:r>
          </a:p>
          <a:p>
            <a:pPr lvl="1"/>
            <a:r>
              <a:rPr lang="cs-CZ" dirty="0"/>
              <a:t>Post-</a:t>
            </a:r>
            <a:r>
              <a:rPr lang="cs-CZ" dirty="0" err="1"/>
              <a:t>Covid</a:t>
            </a:r>
            <a:r>
              <a:rPr lang="cs-CZ" dirty="0"/>
              <a:t> syndrom (příznaky déle než 12 týdnů)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80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1052736"/>
            <a:ext cx="440622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4462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Praktický nácvik – vzpřímený sed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14" y="3212976"/>
            <a:ext cx="4196074" cy="35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496" y="651605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Neumannová et al., 2021</a:t>
            </a:r>
          </a:p>
        </p:txBody>
      </p:sp>
    </p:spTree>
    <p:extLst>
      <p:ext uri="{BB962C8B-B14F-4D97-AF65-F5344CB8AC3E}">
        <p14:creationId xmlns:p14="http://schemas.microsoft.com/office/powerpoint/2010/main" val="357836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44624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Praktický nácvik – dýchání na rozvíjení dolní části hrudníku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9411"/>
            <a:ext cx="55245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63888" y="3429000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B050"/>
                </a:solidFill>
              </a:rPr>
              <a:t> aktivace bráničního dýchání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B050"/>
                </a:solidFill>
              </a:rPr>
              <a:t> lze spojit s výdechem přes  </a:t>
            </a:r>
            <a:br>
              <a:rPr lang="cs-CZ" sz="2800" dirty="0">
                <a:solidFill>
                  <a:srgbClr val="00B050"/>
                </a:solidFill>
              </a:rPr>
            </a:br>
            <a:r>
              <a:rPr lang="cs-CZ" sz="2800" dirty="0">
                <a:solidFill>
                  <a:srgbClr val="00B050"/>
                </a:solidFill>
              </a:rPr>
              <a:t> sešpulené rty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B050"/>
                </a:solidFill>
              </a:rPr>
              <a:t> nádech ani výdech nejsou </a:t>
            </a:r>
            <a:br>
              <a:rPr lang="cs-CZ" sz="2800" dirty="0">
                <a:solidFill>
                  <a:srgbClr val="00B050"/>
                </a:solidFill>
              </a:rPr>
            </a:br>
            <a:r>
              <a:rPr lang="cs-CZ" sz="2800" dirty="0">
                <a:solidFill>
                  <a:srgbClr val="00B050"/>
                </a:solidFill>
              </a:rPr>
              <a:t> maximální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B050"/>
                </a:solidFill>
              </a:rPr>
              <a:t> výdech je o 1-2 doby delší než </a:t>
            </a:r>
            <a:br>
              <a:rPr lang="cs-CZ" sz="2800" dirty="0">
                <a:solidFill>
                  <a:srgbClr val="00B050"/>
                </a:solidFill>
              </a:rPr>
            </a:br>
            <a:r>
              <a:rPr lang="cs-CZ" sz="2800" dirty="0">
                <a:solidFill>
                  <a:srgbClr val="00B050"/>
                </a:solidFill>
              </a:rPr>
              <a:t> nádech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651605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Neumannová et al., 2021</a:t>
            </a:r>
          </a:p>
        </p:txBody>
      </p:sp>
    </p:spTree>
    <p:extLst>
      <p:ext uri="{BB962C8B-B14F-4D97-AF65-F5344CB8AC3E}">
        <p14:creationId xmlns:p14="http://schemas.microsoft.com/office/powerpoint/2010/main" val="197370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14EC3-E438-4F28-9F81-CA9F680C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Dechové trenažéry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2CE27-C628-4CE5-9D71-2AAE80AF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64" y="1976651"/>
            <a:ext cx="3741511" cy="1768262"/>
          </a:xfrm>
        </p:spPr>
        <p:txBody>
          <a:bodyPr/>
          <a:lstStyle/>
          <a:p>
            <a:r>
              <a:rPr lang="cs-CZ" dirty="0"/>
              <a:t>Expektorace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2E5ADD-C5C9-4E98-A85F-0FAC29E1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9575"/>
            <a:ext cx="3349005" cy="25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99CB40B-822E-49BB-8EEE-462CD395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28" y="2249425"/>
            <a:ext cx="2359149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ACCB0F3-3DF7-47DD-A72E-B7F285CC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96" y="1976651"/>
            <a:ext cx="3349004" cy="33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EB629B2-8CE3-4C95-A09A-5A9FA1C1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15" y="4299643"/>
            <a:ext cx="3185258" cy="23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3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DA4AF-CBD7-46B6-80F8-A4FF5C82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Dechové trenažéry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7717C-6594-4982-995F-3460F95E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9055"/>
            <a:ext cx="8229600" cy="108986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Posilování nádechových a výdechových svalů</a:t>
            </a:r>
          </a:p>
          <a:p>
            <a:pPr marL="457200" lvl="1" indent="0">
              <a:buNone/>
            </a:pPr>
            <a:r>
              <a:rPr lang="cs-CZ" dirty="0"/>
              <a:t>(15-30% vs 30-80% maxima)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5B5A88-E9DC-4091-A9CE-CAE67266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11" y="3259471"/>
            <a:ext cx="2592289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A97B4E7-1434-43BF-A812-B4147603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77" y="3068960"/>
            <a:ext cx="2973312" cy="29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B56F64B-4C76-4960-9E56-F9F32E51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4986"/>
            <a:ext cx="3262238" cy="45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2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34451-F7DF-4FB0-88AD-3E55F321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66369-B28A-4550-B7B7-7F162E61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/>
              <a:t>Lázeňská léčba</a:t>
            </a:r>
          </a:p>
          <a:p>
            <a:r>
              <a:rPr lang="cs-CZ" dirty="0"/>
              <a:t>Domácí </a:t>
            </a:r>
            <a:r>
              <a:rPr lang="cs-CZ" dirty="0" err="1"/>
              <a:t>autoterapie</a:t>
            </a:r>
            <a:r>
              <a:rPr lang="cs-CZ" dirty="0"/>
              <a:t> – odborníky recenzované zdroje volně dostupné na internetu</a:t>
            </a:r>
          </a:p>
          <a:p>
            <a:pPr lvl="1"/>
            <a:r>
              <a:rPr lang="cs-CZ" u="sng" dirty="0">
                <a:hlinkClick r:id="rId2" tooltip="https://telovychova.fnol.cz/"/>
              </a:rPr>
              <a:t>https://telovychova.fnol.cz/</a:t>
            </a:r>
            <a:endParaRPr lang="cs-CZ" u="sng" dirty="0"/>
          </a:p>
          <a:p>
            <a:pPr lvl="1"/>
            <a:r>
              <a:rPr lang="cs-CZ" dirty="0">
                <a:hlinkClick r:id="rId3"/>
              </a:rPr>
              <a:t>www.cvikyproplice.cz</a:t>
            </a:r>
            <a:endParaRPr lang="cs-CZ" u="sng" dirty="0"/>
          </a:p>
          <a:p>
            <a:endParaRPr lang="cs-CZ" dirty="0"/>
          </a:p>
          <a:p>
            <a:r>
              <a:rPr lang="cs-CZ" sz="2800" dirty="0"/>
              <a:t>Odborné zdroje</a:t>
            </a:r>
          </a:p>
          <a:p>
            <a:pPr lvl="1"/>
            <a:r>
              <a:rPr lang="cs-CZ" sz="2400" dirty="0"/>
              <a:t>Doporučený postup plicní rehabilitace u onemocnění COVID-19 </a:t>
            </a:r>
            <a:r>
              <a:rPr lang="cs-CZ" sz="1800" dirty="0"/>
              <a:t>(Neumannová, Zatloukal, Kopecký, Vařeka, Koblížek, únor 2021)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270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0" y="260648"/>
            <a:ext cx="296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16016" y="40466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u="sng" dirty="0">
                <a:hlinkClick r:id="rId3" tooltip="https://telovychova.fnol.cz/"/>
              </a:rPr>
              <a:t>https://telovychova.fnol.cz/</a:t>
            </a:r>
            <a:r>
              <a:rPr lang="cs-CZ" sz="2400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464496" cy="38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79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" y="290463"/>
            <a:ext cx="296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84168" y="645333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u="sng" dirty="0">
                <a:hlinkClick r:id="rId3" tooltip="https://telovychova.fnol.cz/"/>
              </a:rPr>
              <a:t>https://telovychova.fnol.cz/</a:t>
            </a:r>
            <a:endParaRPr lang="cs-CZ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/>
          <a:stretch/>
        </p:blipFill>
        <p:spPr bwMode="auto">
          <a:xfrm>
            <a:off x="5201741" y="223139"/>
            <a:ext cx="2394595" cy="159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1" y="2023340"/>
            <a:ext cx="2282888" cy="117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3268733" y="2348880"/>
            <a:ext cx="2160240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1" y="3319483"/>
            <a:ext cx="1701353" cy="160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3231450" y="4077072"/>
            <a:ext cx="2160240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33" y="5060404"/>
            <a:ext cx="1844739" cy="132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3275856" y="836712"/>
            <a:ext cx="2160240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275856" y="5517232"/>
            <a:ext cx="2160240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5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2" y="188640"/>
            <a:ext cx="518419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8056"/>
          <a:stretch/>
        </p:blipFill>
        <p:spPr bwMode="auto">
          <a:xfrm rot="1205149">
            <a:off x="3680524" y="4096068"/>
            <a:ext cx="1753481" cy="18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"/>
          <a:stretch/>
        </p:blipFill>
        <p:spPr bwMode="auto">
          <a:xfrm rot="20963251">
            <a:off x="5368122" y="4371188"/>
            <a:ext cx="1980594" cy="209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7523"/>
          <a:stretch/>
        </p:blipFill>
        <p:spPr bwMode="auto">
          <a:xfrm rot="1084100">
            <a:off x="7225547" y="3942940"/>
            <a:ext cx="1665445" cy="205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CF1ECC7-B94F-43CE-9B3C-3CA34BC6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822">
            <a:off x="356091" y="4080264"/>
            <a:ext cx="2380025" cy="130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2A61A5E-2D5D-40E7-B269-B99D46BE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339">
            <a:off x="1881713" y="4851716"/>
            <a:ext cx="1832650" cy="1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436096" y="725795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hlinkClick r:id="rId8"/>
              </a:rPr>
              <a:t>www.cvikyproplice.cz</a:t>
            </a:r>
            <a:endParaRPr lang="cs-CZ" sz="2800" dirty="0"/>
          </a:p>
          <a:p>
            <a:pPr algn="ctr"/>
            <a:r>
              <a:rPr lang="cs-CZ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9133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843808" y="308654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hlinkClick r:id="rId2"/>
              </a:rPr>
              <a:t>www.cvikyproplice.cz</a:t>
            </a:r>
            <a:endParaRPr lang="cs-CZ" sz="2800" dirty="0"/>
          </a:p>
          <a:p>
            <a:pPr algn="ctr"/>
            <a:r>
              <a:rPr lang="cs-CZ" sz="2800" dirty="0"/>
              <a:t> 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968"/>
            <a:ext cx="350522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26" y="243384"/>
            <a:ext cx="312779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"/>
          <a:stretch/>
        </p:blipFill>
        <p:spPr bwMode="auto">
          <a:xfrm>
            <a:off x="473162" y="3789040"/>
            <a:ext cx="333775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3"/>
          <a:stretch/>
        </p:blipFill>
        <p:spPr bwMode="auto">
          <a:xfrm>
            <a:off x="5292080" y="3789040"/>
            <a:ext cx="3076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1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4558C-F374-4434-AB24-A30116BA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CD1B8C-F031-4398-81AC-D3744E163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b="12639"/>
          <a:stretch/>
        </p:blipFill>
        <p:spPr>
          <a:xfrm>
            <a:off x="4593148" y="2276872"/>
            <a:ext cx="3886331" cy="34821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D34260-A464-4586-8260-6A46CBB3A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b="13889"/>
          <a:stretch/>
        </p:blipFill>
        <p:spPr>
          <a:xfrm>
            <a:off x="457200" y="2477786"/>
            <a:ext cx="3886331" cy="33754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712E7E7-BAE2-4AC4-A3EB-3574430E612C}"/>
              </a:ext>
            </a:extLst>
          </p:cNvPr>
          <p:cNvSpPr txBox="1"/>
          <p:nvPr/>
        </p:nvSpPr>
        <p:spPr>
          <a:xfrm>
            <a:off x="685800" y="6282533"/>
            <a:ext cx="528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Icons</a:t>
            </a:r>
            <a:r>
              <a:rPr lang="cs-CZ" dirty="0"/>
              <a:t> made </a:t>
            </a:r>
            <a:r>
              <a:rPr lang="en-US" dirty="0"/>
              <a:t>by Gan </a:t>
            </a:r>
            <a:r>
              <a:rPr lang="en-US" dirty="0" err="1"/>
              <a:t>Khoon</a:t>
            </a:r>
            <a:r>
              <a:rPr lang="en-US" dirty="0"/>
              <a:t> Lay from the Noun Project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16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89BD9-B989-4470-960B-27A34134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post-</a:t>
            </a:r>
            <a:r>
              <a:rPr lang="cs-CZ" dirty="0" err="1"/>
              <a:t>Covidové</a:t>
            </a:r>
            <a:r>
              <a:rPr lang="cs-CZ" dirty="0"/>
              <a:t> 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D14ABB-3E61-444C-B8D9-A3AD07155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Dušnost (klidová, při chůzi, při sportu)</a:t>
            </a:r>
          </a:p>
          <a:p>
            <a:r>
              <a:rPr lang="cs-CZ" dirty="0"/>
              <a:t>Dechově podmíněná </a:t>
            </a:r>
            <a:r>
              <a:rPr lang="cs-CZ" dirty="0" err="1"/>
              <a:t>dekondice</a:t>
            </a:r>
            <a:endParaRPr lang="cs-CZ" dirty="0"/>
          </a:p>
          <a:p>
            <a:r>
              <a:rPr lang="cs-CZ" dirty="0"/>
              <a:t>Svalová slabost</a:t>
            </a:r>
          </a:p>
          <a:p>
            <a:r>
              <a:rPr lang="cs-CZ" dirty="0"/>
              <a:t>Dlouhotrvající kašel</a:t>
            </a:r>
          </a:p>
          <a:p>
            <a:r>
              <a:rPr lang="cs-CZ" dirty="0"/>
              <a:t>Extrémní únava</a:t>
            </a:r>
          </a:p>
          <a:p>
            <a:r>
              <a:rPr lang="cs-CZ" dirty="0"/>
              <a:t>Bolest v krku a potíže s polykáním</a:t>
            </a:r>
          </a:p>
          <a:p>
            <a:r>
              <a:rPr lang="cs-CZ" dirty="0"/>
              <a:t>Bolest na hrudi a </a:t>
            </a:r>
            <a:r>
              <a:rPr lang="cs-CZ" dirty="0" err="1"/>
              <a:t>dyskomfort</a:t>
            </a:r>
            <a:r>
              <a:rPr lang="cs-CZ" dirty="0"/>
              <a:t> hrudníku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9D2852-EBDD-463D-86D8-4E450ADA4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b="13056"/>
          <a:stretch/>
        </p:blipFill>
        <p:spPr>
          <a:xfrm>
            <a:off x="6732240" y="2348880"/>
            <a:ext cx="2534932" cy="23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9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2FE0-7DD9-4D8A-9627-777FB784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PR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8360E-A0F5-41A7-A1D7-0F3760D70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Indikuje lékař</a:t>
            </a:r>
          </a:p>
          <a:p>
            <a:r>
              <a:rPr lang="cs-CZ" dirty="0"/>
              <a:t>Rozdílný projev onemocnění u jednotlivých pacientů</a:t>
            </a:r>
          </a:p>
          <a:p>
            <a:r>
              <a:rPr lang="cs-CZ" dirty="0"/>
              <a:t>Záleží na:</a:t>
            </a:r>
          </a:p>
          <a:p>
            <a:pPr lvl="1"/>
            <a:r>
              <a:rPr lang="cs-CZ" dirty="0"/>
              <a:t>aktuálním zdravotním stavu</a:t>
            </a:r>
          </a:p>
          <a:p>
            <a:pPr lvl="1"/>
            <a:r>
              <a:rPr lang="cs-CZ" dirty="0"/>
              <a:t>symptomech onemocnění (např. únava, dušnost, kašel)</a:t>
            </a:r>
          </a:p>
          <a:p>
            <a:pPr lvl="1"/>
            <a:r>
              <a:rPr lang="cs-CZ" dirty="0"/>
              <a:t>dalších onemocněních pacienta </a:t>
            </a:r>
          </a:p>
          <a:p>
            <a:r>
              <a:rPr lang="cs-CZ" dirty="0"/>
              <a:t>Individuální přístup</a:t>
            </a:r>
          </a:p>
        </p:txBody>
      </p:sp>
    </p:spTree>
    <p:extLst>
      <p:ext uri="{BB962C8B-B14F-4D97-AF65-F5344CB8AC3E}">
        <p14:creationId xmlns:p14="http://schemas.microsoft.com/office/powerpoint/2010/main" val="261182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23213E67-D1FF-4AB7-B033-AF0EB99CB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6" y="908720"/>
            <a:ext cx="7399809" cy="521744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59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AC7FC-EDB2-4FC6-9A9C-53ED858E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PR probíhá?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5355A-390A-4DC8-B42B-74D5FB10E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Během hospitalizace v lůžkových zařízeních</a:t>
            </a:r>
          </a:p>
          <a:p>
            <a:r>
              <a:rPr lang="cs-CZ" dirty="0"/>
              <a:t>Fyzioterapeutické ambulance </a:t>
            </a:r>
          </a:p>
          <a:p>
            <a:r>
              <a:rPr lang="cs-CZ" dirty="0"/>
              <a:t>Odborné léčebné ústavy </a:t>
            </a:r>
          </a:p>
          <a:p>
            <a:r>
              <a:rPr lang="cs-CZ" dirty="0"/>
              <a:t>Lázeňské léčebná zařízení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4455F1-5647-43DF-9E2C-82CBF021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00660"/>
            <a:ext cx="3212959" cy="27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D2790-6FFC-48EF-97AF-8C229C3B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 probíhá?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9A2B6E-8CA6-4151-B954-82A47D992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</a:t>
            </a:r>
          </a:p>
          <a:p>
            <a:r>
              <a:rPr lang="cs-CZ" dirty="0"/>
              <a:t>Edukace pacienta</a:t>
            </a:r>
          </a:p>
          <a:p>
            <a:r>
              <a:rPr lang="cs-CZ" dirty="0"/>
              <a:t>Pohybová léčba</a:t>
            </a:r>
          </a:p>
          <a:p>
            <a:pPr lvl="1"/>
            <a:r>
              <a:rPr lang="cs-CZ" dirty="0"/>
              <a:t>Silový trénink</a:t>
            </a:r>
          </a:p>
          <a:p>
            <a:pPr lvl="1"/>
            <a:r>
              <a:rPr lang="cs-CZ" dirty="0"/>
              <a:t>Vytrvalostní trénink</a:t>
            </a:r>
          </a:p>
          <a:p>
            <a:r>
              <a:rPr lang="cs-CZ" dirty="0"/>
              <a:t>Respirační fyzioterapie</a:t>
            </a:r>
          </a:p>
          <a:p>
            <a:r>
              <a:rPr lang="cs-CZ" dirty="0"/>
              <a:t>Ostatní fyzioterapeutické techniky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94C4A8-787F-4FB7-8F33-298B2672B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b="14096"/>
          <a:stretch/>
        </p:blipFill>
        <p:spPr>
          <a:xfrm>
            <a:off x="6000229" y="1772816"/>
            <a:ext cx="2686571" cy="24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2F7D-FCEB-4FC2-9392-532E613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Vyšetření v rámci PR u post-</a:t>
            </a:r>
            <a:r>
              <a:rPr lang="cs-CZ" sz="3600" dirty="0" err="1"/>
              <a:t>Covid</a:t>
            </a:r>
            <a:r>
              <a:rPr lang="cs-CZ" sz="3600" dirty="0"/>
              <a:t> pacientů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09002-2052-4EE3-8A94-B3AD8E97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Vyšetření plicních funkcí (většinou u lékaře)</a:t>
            </a:r>
          </a:p>
          <a:p>
            <a:r>
              <a:rPr lang="cs-CZ" sz="2800" dirty="0"/>
              <a:t>Zátěžové testování (</a:t>
            </a:r>
            <a:r>
              <a:rPr lang="cs-CZ" sz="2800" dirty="0" err="1"/>
              <a:t>spiroergometrie</a:t>
            </a:r>
            <a:r>
              <a:rPr lang="cs-CZ" sz="2800" dirty="0"/>
              <a:t>, chodecké testy)</a:t>
            </a:r>
          </a:p>
          <a:p>
            <a:r>
              <a:rPr lang="cs-CZ" sz="2800" dirty="0"/>
              <a:t>Anamnéza</a:t>
            </a:r>
          </a:p>
          <a:p>
            <a:r>
              <a:rPr lang="cs-CZ" sz="2800" dirty="0"/>
              <a:t>Kineziologické vyšetření</a:t>
            </a:r>
          </a:p>
          <a:p>
            <a:r>
              <a:rPr lang="cs-CZ" sz="2800" dirty="0"/>
              <a:t>Vyšetření zkrácených a oslabených svalů</a:t>
            </a:r>
          </a:p>
          <a:p>
            <a:r>
              <a:rPr lang="cs-CZ" sz="2800" dirty="0"/>
              <a:t>Vyšetření pohybové složky dýchání</a:t>
            </a:r>
          </a:p>
          <a:p>
            <a:r>
              <a:rPr lang="cs-CZ" sz="2800" dirty="0"/>
              <a:t>Rozvíjení hrudníku</a:t>
            </a:r>
          </a:p>
        </p:txBody>
      </p:sp>
    </p:spTree>
    <p:extLst>
      <p:ext uri="{BB962C8B-B14F-4D97-AF65-F5344CB8AC3E}">
        <p14:creationId xmlns:p14="http://schemas.microsoft.com/office/powerpoint/2010/main" val="217414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37341-22F9-460D-8BB5-1FA07127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Šestiminutový test chůzí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2A4F65-1655-4164-9304-4285D8585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9640"/>
            <a:ext cx="8145433" cy="3488161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A773BF6-F1B0-4D35-B051-2964CEE54655}"/>
              </a:ext>
            </a:extLst>
          </p:cNvPr>
          <p:cNvSpPr txBox="1">
            <a:spLocks/>
          </p:cNvSpPr>
          <p:nvPr/>
        </p:nvSpPr>
        <p:spPr>
          <a:xfrm>
            <a:off x="22733" y="6325008"/>
            <a:ext cx="8664067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/>
              <a:t>(</a:t>
            </a:r>
            <a:r>
              <a:rPr lang="cs-CZ" sz="1800" dirty="0" err="1"/>
              <a:t>Benavent-Caballer</a:t>
            </a:r>
            <a:r>
              <a:rPr lang="cs-CZ" sz="1800" dirty="0"/>
              <a:t>, 2016)</a:t>
            </a: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09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593</Words>
  <Application>Microsoft Office PowerPoint</Application>
  <PresentationFormat>Předvádění na obrazovce (4:3)</PresentationFormat>
  <Paragraphs>117</Paragraphs>
  <Slides>29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Motiv systému Office</vt:lpstr>
      <vt:lpstr>Možnosti plicní rehabilitace po prodělání onemocnění Covid-19</vt:lpstr>
      <vt:lpstr>Kdy může být PR vhodná?</vt:lpstr>
      <vt:lpstr>Nejčastější post-Covidové příznaky</vt:lpstr>
      <vt:lpstr>Indikace PR</vt:lpstr>
      <vt:lpstr>Prezentace aplikace PowerPoint</vt:lpstr>
      <vt:lpstr>Kde PR probíhá?</vt:lpstr>
      <vt:lpstr>Jak PR probíhá?</vt:lpstr>
      <vt:lpstr>Vyšetření v rámci PR u post-Covid pacientů</vt:lpstr>
      <vt:lpstr>Šestiminutový test chůzí</vt:lpstr>
      <vt:lpstr>Vyšetření rozvíjení hrudníku</vt:lpstr>
      <vt:lpstr>Zaměření plicní rehabilitace </vt:lpstr>
      <vt:lpstr>Pohybová léčba</vt:lpstr>
      <vt:lpstr>Silový trénink</vt:lpstr>
      <vt:lpstr>Borgova škála vnímaného úsilí</vt:lpstr>
      <vt:lpstr>Vytrvalostní trénink</vt:lpstr>
      <vt:lpstr>Borgovy škály</vt:lpstr>
      <vt:lpstr>Domácí chodecký trénink</vt:lpstr>
      <vt:lpstr>Respirační fyzioterapie</vt:lpstr>
      <vt:lpstr>Korekce dechového vzoru</vt:lpstr>
      <vt:lpstr>Prezentace aplikace PowerPoint</vt:lpstr>
      <vt:lpstr>Prezentace aplikace PowerPoint</vt:lpstr>
      <vt:lpstr>Dechové trenažéry</vt:lpstr>
      <vt:lpstr>Dechové trenažéry</vt:lpstr>
      <vt:lpstr>Další možnosti terapie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Dvoracek Martin</cp:lastModifiedBy>
  <cp:revision>36</cp:revision>
  <dcterms:created xsi:type="dcterms:W3CDTF">2021-05-25T13:24:37Z</dcterms:created>
  <dcterms:modified xsi:type="dcterms:W3CDTF">2021-07-20T07:24:29Z</dcterms:modified>
</cp:coreProperties>
</file>