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370" r:id="rId5"/>
    <p:sldId id="265" r:id="rId6"/>
    <p:sldId id="295" r:id="rId7"/>
    <p:sldId id="277" r:id="rId8"/>
    <p:sldId id="371" r:id="rId9"/>
    <p:sldId id="372" r:id="rId10"/>
    <p:sldId id="263" r:id="rId11"/>
    <p:sldId id="3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7FCB"/>
    <a:srgbClr val="0061B3"/>
    <a:srgbClr val="0063B5"/>
    <a:srgbClr val="006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5T11:45:0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5T11:45:0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0A1AB-80FD-458E-A056-0E064AD0C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17104-8512-4AD9-A7BC-7FAF99E8C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80EA4-1475-4FA5-899B-312C5BA96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5C83-7F44-4BC1-A360-B914B7BDD03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AFA20-3647-41A4-AB6B-9C5BF2A2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6576E-E0E7-4E03-AAED-A46A91A1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3A05-DFDF-4143-B7AB-8FCB57FD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1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E9277-5882-4BD9-AC30-1B0019B9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0EB00-1D97-4651-AB52-A53F29C83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8ABC8-A227-4E15-B932-D0E9C8AB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5C83-7F44-4BC1-A360-B914B7BDD03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08E5D-A741-4F65-9748-2FF45F7C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45BB7-D962-4076-A4E1-276B988F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3A05-DFDF-4143-B7AB-8FCB57FD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8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F0ABAC-A57A-4F6E-8DAA-6CFC2861A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FD6FA-D2D4-48E0-823C-AFFD3410F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9B905-E5CE-4E05-90D5-24E4C2F9D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5C83-7F44-4BC1-A360-B914B7BDD03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EA2E2-298C-414A-8812-74C8797E8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D9F24-00CF-4D9A-B3BD-9152738D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3A05-DFDF-4143-B7AB-8FCB57FD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5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68B76-865E-4EED-AC0D-E0F409C02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3F0AA-03CB-4801-86E1-AE3E37BFB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25216-D045-4B93-A6EE-EFC728E4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5C83-7F44-4BC1-A360-B914B7BDD03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980FE-2944-4E7B-A57E-F6ADE7DD2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818CC-6C28-4C7C-B364-7B0A8C849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3A05-DFDF-4143-B7AB-8FCB57FD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3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D23D7-BE51-49CC-A209-1A8B8CDC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E70F7-7940-42AD-99D7-8003C88FB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020F6-2D97-43BD-A638-6D1B04D0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5C83-7F44-4BC1-A360-B914B7BDD03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5AF2A-4B8B-4055-B76F-B5077FE5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05542-522D-4D79-880A-8288634A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3A05-DFDF-4143-B7AB-8FCB57FD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7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FECDC-90DE-4297-AAA6-0BF20C2A5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81B0D-F343-4CD5-A76C-BFDAD6AD0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50FB7-5D0C-47A5-9DF5-8EB0A39E7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C6019-9CDA-471F-A5DB-D8BDA4BA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5C83-7F44-4BC1-A360-B914B7BDD03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B4148-929F-4B0E-A603-700531C15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D87D6-36F2-41CA-BDF1-4764AD84D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3A05-DFDF-4143-B7AB-8FCB57FD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BCCB5-8352-4CEE-8382-4BAE7E51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434AE-F7EC-4B68-A7E7-D9CAD7EEA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E3CBC-CE8A-4C3B-9342-A2ADC144D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2E509-168B-4AB1-AAE7-D366B9B66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15DEB5-83DE-405C-BA14-FFA967C372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EAFF90-5E49-415B-B37B-FA9E73AC2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5C83-7F44-4BC1-A360-B914B7BDD03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853606-828F-4E2B-B42A-2EC069BB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DF7BE7-250F-4DBF-B06E-4B2CE3F9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3A05-DFDF-4143-B7AB-8FCB57FD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5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407FE-68CB-42E1-8723-964154AF8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0E626-36FA-4C74-B4F9-846ADBC3B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5C83-7F44-4BC1-A360-B914B7BDD03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B6DA5-BBD1-4120-B3F5-21E0B92B4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3B0B0-26E6-4956-A3DD-35947D1A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3A05-DFDF-4143-B7AB-8FCB57FD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4EA49B-4244-477E-A5EC-67C330B5D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5C83-7F44-4BC1-A360-B914B7BDD03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1F0E5E-3FA1-42C9-A1EE-2E3EB886E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538CF-AE9D-49B4-A895-4608C5BE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3A05-DFDF-4143-B7AB-8FCB57FD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5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29286-48A5-4246-A424-FCEEAECD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ADEFE-EF05-4DEF-8FC1-EB9F0F38C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C06B6-CCB7-449C-A4FF-681CB9644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C8F5B-CB17-4D6A-8F31-E3676E4C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5C83-7F44-4BC1-A360-B914B7BDD03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D9A4A-6215-45D6-86EE-AFFA3FF17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E2391-46BE-489D-A939-1760BE716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3A05-DFDF-4143-B7AB-8FCB57FD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7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636A3-A111-4903-AC7D-793A4A94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A27F7-6D2A-46A3-BC8C-E62FE87B7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5CCD8-28B5-4DB0-BFF0-FD9BEF4A7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26927-92B3-4EF5-8CB6-C7D39EC82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5C83-7F44-4BC1-A360-B914B7BDD03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722B1-F3C4-4C19-90C1-8DA24AC5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1C126-1036-4B65-9372-6031BA98A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3A05-DFDF-4143-B7AB-8FCB57FD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6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650167-BB7E-4F1B-AC30-EB446D8F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7BA9-55F9-40DF-A40F-4AB213C85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11A85-8DD1-4CDD-980D-23D66E07D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F5C83-7F44-4BC1-A360-B914B7BDD03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08CB6-47BB-49CF-BD19-465CA8248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9895A-15F6-40D0-8607-4D9C227E8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C3A05-DFDF-4143-B7AB-8FCB57FD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5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teindler@dcprotez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CD782B-B7D5-4538-ABB3-6E57B0A68A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36D5815B-1CCC-4AA7-82FE-CD860D8F8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545" y="3816349"/>
            <a:ext cx="828890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en-US" sz="48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Právní poradna Akademie Protěž</a:t>
            </a:r>
            <a:endParaRPr lang="en-US" altLang="en-US" sz="4800" b="1" dirty="0">
              <a:solidFill>
                <a:srgbClr val="117FCB"/>
              </a:solidFill>
              <a:latin typeface="Alegreya Sans" panose="00000500000000000000" pitchFamily="2" charset="-18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31C7228-5ACD-4107-92D9-EDDC5CFB2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74" y="940125"/>
            <a:ext cx="3819048" cy="23714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4723DDA-8B98-48BA-A9C9-AAED003659EE}"/>
                  </a:ext>
                </a:extLst>
              </p14:cNvPr>
              <p14:cNvContentPartPr/>
              <p14:nvPr/>
            </p14:nvContentPartPr>
            <p14:xfrm>
              <a:off x="4336600" y="437034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4723DDA-8B98-48BA-A9C9-AAED003659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7960" y="4361707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419CDA-243A-4DFB-A51E-909FBA2FBAD8}"/>
              </a:ext>
            </a:extLst>
          </p:cNvPr>
          <p:cNvCxnSpPr/>
          <p:nvPr/>
        </p:nvCxnSpPr>
        <p:spPr>
          <a:xfrm>
            <a:off x="1409350" y="3655503"/>
            <a:ext cx="9784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95260C3-89FF-440F-A844-E18B3B06D190}"/>
              </a:ext>
            </a:extLst>
          </p:cNvPr>
          <p:cNvSpPr/>
          <p:nvPr/>
        </p:nvSpPr>
        <p:spPr bwMode="auto">
          <a:xfrm>
            <a:off x="1152525" y="1824437"/>
            <a:ext cx="1084263" cy="1108075"/>
          </a:xfrm>
          <a:prstGeom prst="ellips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95" name="Rectangle 7">
            <a:extLst>
              <a:ext uri="{FF2B5EF4-FFF2-40B4-BE49-F238E27FC236}">
                <a16:creationId xmlns:a16="http://schemas.microsoft.com/office/drawing/2014/main" id="{1AACD106-1C25-470E-BFF2-90B6C0BA0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8" y="2253063"/>
            <a:ext cx="5348287" cy="89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defTabSz="914377"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Konzultační hodiny budou pro pacientské organizace a jejich členy vypsány v online systému Pacientského Hubu.</a:t>
            </a:r>
          </a:p>
          <a:p>
            <a:pPr marL="171450" indent="-171450" defTabSz="914377"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Prozatím budou poskytovány pravidelně 2 hodiny a to vždy první čtvrtek v měsíce.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5F34AAD0-E1CD-473F-8646-543738E54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8" y="1824438"/>
            <a:ext cx="5557837" cy="51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0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Osobní setkání v prostorech Pacientského Hubu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grpSp>
        <p:nvGrpSpPr>
          <p:cNvPr id="8197" name="Group 9">
            <a:extLst>
              <a:ext uri="{FF2B5EF4-FFF2-40B4-BE49-F238E27FC236}">
                <a16:creationId xmlns:a16="http://schemas.microsoft.com/office/drawing/2014/main" id="{09500082-7D1E-43C5-A635-426CDB717377}"/>
              </a:ext>
            </a:extLst>
          </p:cNvPr>
          <p:cNvGrpSpPr>
            <a:grpSpLocks/>
          </p:cNvGrpSpPr>
          <p:nvPr/>
        </p:nvGrpSpPr>
        <p:grpSpPr bwMode="auto">
          <a:xfrm>
            <a:off x="1152525" y="3228457"/>
            <a:ext cx="1084263" cy="1206500"/>
            <a:chOff x="567057" y="1661383"/>
            <a:chExt cx="1083213" cy="120646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524150D-B0B9-4052-8CB8-379B4DE6160E}"/>
                </a:ext>
              </a:extLst>
            </p:cNvPr>
            <p:cNvSpPr/>
            <p:nvPr/>
          </p:nvSpPr>
          <p:spPr>
            <a:xfrm>
              <a:off x="567057" y="1759805"/>
              <a:ext cx="1083213" cy="1108047"/>
            </a:xfrm>
            <a:prstGeom prst="ellipse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9A8BF0EE-8E80-4D1D-B342-800AE5A73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7" y="1661383"/>
              <a:ext cx="1083213" cy="98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4400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Raleway" panose="020B0503030101060003" pitchFamily="34" charset="0"/>
                </a:rPr>
                <a:t>b</a:t>
              </a:r>
              <a:endParaRPr lang="en-US" sz="44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Raleway" panose="020B0503030101060003" pitchFamily="34" charset="0"/>
              </a:endParaRPr>
            </a:p>
          </p:txBody>
        </p:sp>
      </p:grpSp>
      <p:sp>
        <p:nvSpPr>
          <p:cNvPr id="8199" name="Rectangle 7">
            <a:extLst>
              <a:ext uri="{FF2B5EF4-FFF2-40B4-BE49-F238E27FC236}">
                <a16:creationId xmlns:a16="http://schemas.microsoft.com/office/drawing/2014/main" id="{EB5B0307-DBEE-427B-842A-8EC40FD1B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8" y="3223538"/>
            <a:ext cx="5738812" cy="51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0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Řešení v rámci telefonické/online komunikace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grpSp>
        <p:nvGrpSpPr>
          <p:cNvPr id="8200" name="Group 14">
            <a:extLst>
              <a:ext uri="{FF2B5EF4-FFF2-40B4-BE49-F238E27FC236}">
                <a16:creationId xmlns:a16="http://schemas.microsoft.com/office/drawing/2014/main" id="{5AEFB621-AF2A-49BD-A99D-A419CB1E06FB}"/>
              </a:ext>
            </a:extLst>
          </p:cNvPr>
          <p:cNvGrpSpPr>
            <a:grpSpLocks/>
          </p:cNvGrpSpPr>
          <p:nvPr/>
        </p:nvGrpSpPr>
        <p:grpSpPr bwMode="auto">
          <a:xfrm>
            <a:off x="1152525" y="4819650"/>
            <a:ext cx="1084263" cy="1206500"/>
            <a:chOff x="567057" y="1661383"/>
            <a:chExt cx="1083213" cy="120646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73823C1-FFEE-4934-A509-55805822A0A9}"/>
                </a:ext>
              </a:extLst>
            </p:cNvPr>
            <p:cNvSpPr/>
            <p:nvPr/>
          </p:nvSpPr>
          <p:spPr>
            <a:xfrm>
              <a:off x="567057" y="1759805"/>
              <a:ext cx="1083213" cy="1108047"/>
            </a:xfrm>
            <a:prstGeom prst="ellips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2FCC5DF7-9C41-48CC-B9F5-B04B625AB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7" y="1661383"/>
              <a:ext cx="1083213" cy="98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4400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Raleway" panose="020B0503030101060003" pitchFamily="34" charset="0"/>
                </a:rPr>
                <a:t>c</a:t>
              </a:r>
              <a:endParaRPr lang="en-US" sz="44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Raleway" panose="020B0503030101060003" pitchFamily="34" charset="0"/>
              </a:endParaRPr>
            </a:p>
          </p:txBody>
        </p:sp>
      </p:grpSp>
      <p:sp>
        <p:nvSpPr>
          <p:cNvPr id="8201" name="Rectangle 7">
            <a:extLst>
              <a:ext uri="{FF2B5EF4-FFF2-40B4-BE49-F238E27FC236}">
                <a16:creationId xmlns:a16="http://schemas.microsoft.com/office/drawing/2014/main" id="{D366B2E6-1EEF-403C-BACD-6A06FB3A7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8" y="5248275"/>
            <a:ext cx="5491162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defTabSz="914377"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Kapacita celého projektu je omezena časovými možnostmi jednotlivých dobrovolníků, kteří s právním problémem budou pomáhat…</a:t>
            </a:r>
          </a:p>
          <a:p>
            <a:pPr marL="171450" indent="-171450" defTabSz="914377"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1200" b="1" u="sng" dirty="0">
                <a:solidFill>
                  <a:srgbClr val="117FCB"/>
                </a:solidFill>
                <a:latin typeface="Alegreya Sans" panose="00000500000000000000" pitchFamily="2" charset="-18"/>
              </a:rPr>
              <a:t>Ale i přesto je možné se individuálně domluvit v případě nutnosti, pokud by například k vyřešení záležitosti bylo potřeba dodržet zákonnou </a:t>
            </a:r>
            <a:r>
              <a:rPr lang="cs-CZ" sz="1200" b="1" u="sng" dirty="0" err="1">
                <a:solidFill>
                  <a:srgbClr val="117FCB"/>
                </a:solidFill>
                <a:latin typeface="Alegreya Sans" panose="00000500000000000000" pitchFamily="2" charset="-18"/>
              </a:rPr>
              <a:t>lhůti</a:t>
            </a:r>
            <a:r>
              <a:rPr lang="cs-CZ" sz="1200" b="1" u="sng" dirty="0">
                <a:solidFill>
                  <a:srgbClr val="117FCB"/>
                </a:solidFill>
                <a:latin typeface="Alegreya Sans" panose="00000500000000000000" pitchFamily="2" charset="-18"/>
              </a:rPr>
              <a:t> a podobně!</a:t>
            </a:r>
          </a:p>
        </p:txBody>
      </p:sp>
      <p:sp>
        <p:nvSpPr>
          <p:cNvPr id="8202" name="Rectangle 7">
            <a:extLst>
              <a:ext uri="{FF2B5EF4-FFF2-40B4-BE49-F238E27FC236}">
                <a16:creationId xmlns:a16="http://schemas.microsoft.com/office/drawing/2014/main" id="{35A90D9B-2DBF-4662-9E56-D730162FC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8" y="4819650"/>
            <a:ext cx="6862762" cy="51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0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Možnosti individuální konzultace pro neodkladné záležitosti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85108AA-6DE2-42C3-941A-EF018FED2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4" y="173678"/>
            <a:ext cx="1905815" cy="1100264"/>
          </a:xfrm>
          <a:prstGeom prst="rect">
            <a:avLst/>
          </a:prstGeom>
        </p:spPr>
      </p:pic>
      <p:sp>
        <p:nvSpPr>
          <p:cNvPr id="21" name="Rectangle 7">
            <a:extLst>
              <a:ext uri="{FF2B5EF4-FFF2-40B4-BE49-F238E27FC236}">
                <a16:creationId xmlns:a16="http://schemas.microsoft.com/office/drawing/2014/main" id="{DFD2668F-CE09-457B-B564-AA8BE191C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998" y="464021"/>
            <a:ext cx="11056938" cy="84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en-US" sz="36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Možnosti realizace konzultací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7CC42380-E30D-4F68-9DF7-F11F7D122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8" y="3709076"/>
            <a:ext cx="4995862" cy="62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defTabSz="914377"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Pokud bude již kapacita v online systému vyčerpána, je i přesto stále možné konzultaci uskutečnit skrze email nebo jiné prostředky distanční komunikace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CA0FFCE3-3913-4AC8-BB2E-27DD4DE99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1775336"/>
            <a:ext cx="10842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4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Raleway" panose="020B0503030101060003" pitchFamily="34" charset="0"/>
              </a:rPr>
              <a:t>a</a:t>
            </a:r>
            <a:endParaRPr lang="en-US" sz="4400" kern="0" dirty="0">
              <a:solidFill>
                <a:prstClr val="black">
                  <a:lumMod val="95000"/>
                  <a:lumOff val="5000"/>
                </a:prstClr>
              </a:solidFill>
              <a:latin typeface="Raleway" panose="020B0503030101060003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CD782B-B7D5-4538-ABB3-6E57B0A68A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36D5815B-1CCC-4AA7-82FE-CD860D8F8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146" y="2998549"/>
            <a:ext cx="9832934" cy="203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en-US" sz="4400" dirty="0">
                <a:solidFill>
                  <a:srgbClr val="117FCB"/>
                </a:solidFill>
                <a:latin typeface="Alegreya Sans" panose="00000500000000000000" pitchFamily="2" charset="-18"/>
              </a:rPr>
              <a:t>V případě zájmu o právní konzultaci</a:t>
            </a:r>
            <a:endParaRPr lang="cs-CZ" altLang="en-US" sz="4400" dirty="0">
              <a:solidFill>
                <a:srgbClr val="117FCB"/>
              </a:solidFill>
              <a:highlight>
                <a:srgbClr val="FFFF00"/>
              </a:highlight>
              <a:latin typeface="Alegreya Sans" panose="00000500000000000000" pitchFamily="2" charset="-18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en-US" sz="4400" b="1" dirty="0">
                <a:solidFill>
                  <a:srgbClr val="117FCB"/>
                </a:solidFill>
                <a:latin typeface="Alegreya Sans" panose="00000500000000000000" pitchFamily="2" charset="-1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steindler@dcprotez.cz</a:t>
            </a:r>
            <a:r>
              <a:rPr lang="cs-CZ" altLang="en-US" sz="44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  –  Tel.:608 070 946</a:t>
            </a:r>
            <a:endParaRPr lang="en-US" altLang="en-US" sz="4400" b="1" dirty="0">
              <a:solidFill>
                <a:srgbClr val="117FCB"/>
              </a:solidFill>
              <a:latin typeface="Alegreya Sans" panose="00000500000000000000" pitchFamily="2" charset="-18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31C7228-5ACD-4107-92D9-EDDC5CFB2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76" y="254325"/>
            <a:ext cx="3819048" cy="23714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4723DDA-8B98-48BA-A9C9-AAED003659EE}"/>
                  </a:ext>
                </a:extLst>
              </p14:cNvPr>
              <p14:cNvContentPartPr/>
              <p14:nvPr/>
            </p14:nvContentPartPr>
            <p14:xfrm>
              <a:off x="4336600" y="437034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4723DDA-8B98-48BA-A9C9-AAED003659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7960" y="4361707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419CDA-243A-4DFB-A51E-909FBA2FBAD8}"/>
              </a:ext>
            </a:extLst>
          </p:cNvPr>
          <p:cNvCxnSpPr/>
          <p:nvPr/>
        </p:nvCxnSpPr>
        <p:spPr>
          <a:xfrm>
            <a:off x="1409349" y="2703003"/>
            <a:ext cx="9784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2049C5-9076-45F2-90F9-28AD1E0C11EF}"/>
              </a:ext>
            </a:extLst>
          </p:cNvPr>
          <p:cNvCxnSpPr/>
          <p:nvPr/>
        </p:nvCxnSpPr>
        <p:spPr>
          <a:xfrm>
            <a:off x="1299573" y="5472359"/>
            <a:ext cx="9784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E6716E0-06C9-487A-983C-533A7FB3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120" y="5480110"/>
            <a:ext cx="9379533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en-US" sz="3600" dirty="0">
                <a:solidFill>
                  <a:srgbClr val="117FCB"/>
                </a:solidFill>
                <a:latin typeface="Alegreya Sans" panose="00000500000000000000" pitchFamily="2" charset="-18"/>
              </a:rPr>
              <a:t>Děkujeme za pozornost a těšíme se na spolupráci!</a:t>
            </a:r>
            <a:endParaRPr lang="en-US" altLang="en-US" sz="3600" dirty="0">
              <a:solidFill>
                <a:srgbClr val="117FCB"/>
              </a:solidFill>
              <a:latin typeface="Alegreya Sa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301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4C3FEC12-75D2-4F46-B6A7-C38AD0C0F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928688"/>
            <a:ext cx="11058525" cy="84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rgbClr val="117FCB"/>
                </a:solidFill>
                <a:latin typeface="Alegreya Sans" panose="00000500000000000000" pitchFamily="2" charset="0"/>
              </a:rPr>
              <a:t>Kdo jsme?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4DA202C-F7B6-40ED-BE40-839307694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791" y="2446338"/>
            <a:ext cx="9362113" cy="232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cs-CZ" sz="1400" b="1" i="0" dirty="0">
                <a:solidFill>
                  <a:srgbClr val="117FCB"/>
                </a:solidFill>
                <a:effectLst/>
                <a:latin typeface="Alegreya Sans" panose="00000500000000000000" pitchFamily="2" charset="0"/>
              </a:rPr>
              <a:t>	Dobrovolnické centrum Protěž bylo založeno v roce 2004 jako kontaktní místo pro dobrovolnickou práci se seniory, zdravotně postiženými, znevýhodněnými dětmi a rodinami v krizi.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400" b="1" dirty="0">
              <a:solidFill>
                <a:srgbClr val="117FCB"/>
              </a:solidFill>
              <a:latin typeface="Alegreya Sans" panose="00000500000000000000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400" b="1" dirty="0">
                <a:solidFill>
                  <a:srgbClr val="117FCB"/>
                </a:solidFill>
                <a:effectLst/>
                <a:latin typeface="Alegreya Sans" panose="00000500000000000000" pitchFamily="2" charset="0"/>
                <a:ea typeface="Times New Roman" panose="02020603050405020304" pitchFamily="18" charset="0"/>
              </a:rPr>
              <a:t>	V minulosti jsme realizovali projekty pro dětské domovy a azylové zařízení pro děti Klokánek, pomáhali jsme propuštěným z nápravných zařízení při jejich začleňování do společnosti, provozovali jsme sociální šatník. Čtyři roku jsme realizovali projekt Komunitní centrum Protěž za podpory ESF OP Praha – pól růstu.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400" b="1" dirty="0">
              <a:solidFill>
                <a:srgbClr val="117FCB"/>
              </a:solidFill>
              <a:latin typeface="Alegreya Sans" panose="00000500000000000000" pitchFamily="2" charset="0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F7F8C36-9E7B-4FAE-9410-009962E28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9" y="264129"/>
            <a:ext cx="1905815" cy="110026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C25F3B14-470B-4A69-883F-004698121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676275"/>
            <a:ext cx="11058525" cy="84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en-US" sz="36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O naší organizaci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FD9D4E-A02C-486E-A492-6B17297B6A79}"/>
              </a:ext>
            </a:extLst>
          </p:cNvPr>
          <p:cNvSpPr/>
          <p:nvPr/>
        </p:nvSpPr>
        <p:spPr>
          <a:xfrm>
            <a:off x="4392613" y="1981200"/>
            <a:ext cx="3406775" cy="2286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9D6E58-ED97-4866-8B9C-EFCEAE3EC813}"/>
              </a:ext>
            </a:extLst>
          </p:cNvPr>
          <p:cNvSpPr/>
          <p:nvPr/>
        </p:nvSpPr>
        <p:spPr>
          <a:xfrm>
            <a:off x="747713" y="1981200"/>
            <a:ext cx="3408362" cy="2286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40F514-3EB0-49D7-860C-27E8FEC75E42}"/>
              </a:ext>
            </a:extLst>
          </p:cNvPr>
          <p:cNvSpPr/>
          <p:nvPr/>
        </p:nvSpPr>
        <p:spPr>
          <a:xfrm>
            <a:off x="8035925" y="1981200"/>
            <a:ext cx="3408363" cy="22860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13AE493-A43F-4AE0-AEDC-0E6D67599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3" y="4400550"/>
            <a:ext cx="3408362" cy="219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en-US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Dobrovolnické centrum pomáhá s úkony pro seniory, zdravotně postižené, rodiny v nouzi a další spoluobčany, kteří mohou být vystaveni sociálnímu ohrožení.</a:t>
            </a:r>
          </a:p>
          <a:p>
            <a:pPr algn="just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altLang="en-US" sz="600" b="1" dirty="0">
              <a:solidFill>
                <a:srgbClr val="117FCB"/>
              </a:solidFill>
              <a:latin typeface="Alegreya Sans" panose="00000500000000000000" pitchFamily="2" charset="-18"/>
            </a:endParaRPr>
          </a:p>
          <a:p>
            <a:pPr algn="just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en-US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Seniory, kteří žijí v domovech pro seniory pravidelně navštěvují, předčítají jim, vyřizují vzkazy, hrají s nimi společenské hry nebo s nimi chodí na procházky.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ECCEDCD1-A714-4922-82C9-9588899DA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3" y="4400550"/>
            <a:ext cx="3406775" cy="200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en-US" sz="1200" b="1" u="sng" dirty="0">
                <a:solidFill>
                  <a:srgbClr val="117FCB"/>
                </a:solidFill>
                <a:latin typeface="Alegreya Sans" panose="00000500000000000000" pitchFamily="2" charset="-18"/>
              </a:rPr>
              <a:t>Dětská skupina Školička </a:t>
            </a:r>
            <a:r>
              <a:rPr lang="cs-CZ" altLang="en-US" sz="1200" b="1" u="sng" dirty="0" err="1">
                <a:solidFill>
                  <a:srgbClr val="117FCB"/>
                </a:solidFill>
                <a:latin typeface="Alegreya Sans" panose="00000500000000000000" pitchFamily="2" charset="-18"/>
              </a:rPr>
              <a:t>Grébovka</a:t>
            </a:r>
            <a:r>
              <a:rPr lang="cs-CZ" altLang="en-US" sz="1200" b="1" u="sng" dirty="0">
                <a:solidFill>
                  <a:srgbClr val="117FCB"/>
                </a:solidFill>
                <a:latin typeface="Alegreya Sans" panose="00000500000000000000" pitchFamily="2" charset="-18"/>
              </a:rPr>
              <a:t> </a:t>
            </a:r>
            <a:r>
              <a:rPr lang="cs-CZ" altLang="en-US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je výchovně-vzdělávací zařízení, které bylo zřízeno se záměrem pomoci rodičům samoživitelům a rodinám. </a:t>
            </a:r>
          </a:p>
          <a:p>
            <a:pPr algn="just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altLang="en-US" sz="1200" b="1" dirty="0">
              <a:solidFill>
                <a:srgbClr val="117FCB"/>
              </a:solidFill>
              <a:latin typeface="Alegreya Sans" panose="00000500000000000000" pitchFamily="2" charset="-18"/>
            </a:endParaRPr>
          </a:p>
          <a:p>
            <a:pPr algn="just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en-US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Díky naší školičce se rodiče mohou plnohodnotně věnovat péči o dítě a zároveň se zapojit do pracovního procesu.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E8CEE4AB-775A-4CBA-8A2C-E15BE8386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25" y="4400550"/>
            <a:ext cx="3408363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en-US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Akademie Protěž je projektem pro poskytování sociálního, psychologického, fyzioterapeutického, ekonomického a právního.</a:t>
            </a:r>
          </a:p>
          <a:p>
            <a:pPr algn="just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altLang="en-US" sz="1200" b="1" dirty="0">
              <a:solidFill>
                <a:srgbClr val="117FCB"/>
              </a:solidFill>
              <a:latin typeface="Alegreya Sans" panose="00000500000000000000" pitchFamily="2" charset="-18"/>
            </a:endParaRPr>
          </a:p>
          <a:p>
            <a:pPr algn="just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en-US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Primárně ohroženým skupinám – seniorům, rodinám, lidem v nouzi – ale také spolupracujeme s dalšími dobrovolnickými organizacemi, spolky...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1750EB-E80E-4C63-9DFB-619762725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9" y="264129"/>
            <a:ext cx="1905815" cy="11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FD9D4E-A02C-486E-A492-6B17297B6A79}"/>
              </a:ext>
            </a:extLst>
          </p:cNvPr>
          <p:cNvSpPr/>
          <p:nvPr/>
        </p:nvSpPr>
        <p:spPr>
          <a:xfrm>
            <a:off x="4392613" y="604007"/>
            <a:ext cx="3406775" cy="546974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9D6E58-ED97-4866-8B9C-EFCEAE3EC813}"/>
              </a:ext>
            </a:extLst>
          </p:cNvPr>
          <p:cNvSpPr/>
          <p:nvPr/>
        </p:nvSpPr>
        <p:spPr>
          <a:xfrm>
            <a:off x="747714" y="1779864"/>
            <a:ext cx="3408362" cy="461267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40F514-3EB0-49D7-860C-27E8FEC75E42}"/>
              </a:ext>
            </a:extLst>
          </p:cNvPr>
          <p:cNvSpPr/>
          <p:nvPr/>
        </p:nvSpPr>
        <p:spPr>
          <a:xfrm>
            <a:off x="8210995" y="1661020"/>
            <a:ext cx="3408363" cy="473151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1750EB-E80E-4C63-9DFB-619762725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9" y="264129"/>
            <a:ext cx="1905815" cy="11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7BA39806-71C2-4E0A-9730-8A88AA30B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706438"/>
            <a:ext cx="11058525" cy="84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rgbClr val="117FCB"/>
                </a:solidFill>
                <a:latin typeface="Alegreya Sans" panose="00000500000000000000" pitchFamily="2" charset="0"/>
              </a:rPr>
              <a:t>Jak vznikla naše právní poradna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DF8073A-1EB5-4265-A536-70D71E374CC7}"/>
              </a:ext>
            </a:extLst>
          </p:cNvPr>
          <p:cNvGrpSpPr>
            <a:grpSpLocks/>
          </p:cNvGrpSpPr>
          <p:nvPr/>
        </p:nvGrpSpPr>
        <p:grpSpPr bwMode="auto">
          <a:xfrm>
            <a:off x="954560" y="1968748"/>
            <a:ext cx="2560637" cy="4502559"/>
            <a:chOff x="806546" y="1716258"/>
            <a:chExt cx="2560320" cy="45015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3397E5B-F118-4EAC-9147-8F83A80261AE}"/>
                </a:ext>
              </a:extLst>
            </p:cNvPr>
            <p:cNvSpPr/>
            <p:nvPr/>
          </p:nvSpPr>
          <p:spPr>
            <a:xfrm>
              <a:off x="806546" y="1716258"/>
              <a:ext cx="2560320" cy="2560036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Rectangle 7">
              <a:extLst>
                <a:ext uri="{FF2B5EF4-FFF2-40B4-BE49-F238E27FC236}">
                  <a16:creationId xmlns:a16="http://schemas.microsoft.com/office/drawing/2014/main" id="{C636A664-E208-4A96-BE25-630C1B813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546" y="4402304"/>
              <a:ext cx="2560320" cy="1815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sz="1400" dirty="0">
                  <a:solidFill>
                    <a:srgbClr val="117FCB"/>
                  </a:solidFill>
                  <a:latin typeface="Alegreya Sans" panose="00000500000000000000" pitchFamily="2" charset="0"/>
                </a:rPr>
                <a:t>Daniel Steindler jako dlouholetý dobrovolník a v té době student práv.</a:t>
              </a:r>
            </a:p>
            <a:p>
              <a:endParaRPr lang="cs-CZ" sz="1400" dirty="0">
                <a:solidFill>
                  <a:srgbClr val="117FCB"/>
                </a:solidFill>
                <a:latin typeface="Alegreya Sans" panose="00000500000000000000" pitchFamily="2" charset="0"/>
              </a:endParaRPr>
            </a:p>
            <a:p>
              <a:r>
                <a:rPr lang="cs-CZ" sz="1400" dirty="0">
                  <a:solidFill>
                    <a:srgbClr val="117FCB"/>
                  </a:solidFill>
                  <a:latin typeface="Alegreya Sans" panose="00000500000000000000" pitchFamily="2" charset="0"/>
                </a:rPr>
                <a:t>Netrvalo dlouho a brzy se našel první senior, který Dana jako dobrovolníka oslovil a požádal o radu. </a:t>
              </a:r>
            </a:p>
          </p:txBody>
        </p: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id="{D3281A70-DC89-42E5-959F-1AC62E719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546" y="4750845"/>
              <a:ext cx="2560320" cy="336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F6744B6-EB37-41C4-9B4F-BC009335E609}"/>
              </a:ext>
            </a:extLst>
          </p:cNvPr>
          <p:cNvGrpSpPr>
            <a:grpSpLocks/>
          </p:cNvGrpSpPr>
          <p:nvPr/>
        </p:nvGrpSpPr>
        <p:grpSpPr bwMode="auto">
          <a:xfrm>
            <a:off x="4760116" y="1892548"/>
            <a:ext cx="2573339" cy="3528793"/>
            <a:chOff x="806546" y="1716258"/>
            <a:chExt cx="2573019" cy="352796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ABF243F-0EF6-4D0D-9CF1-3B8556CE42B5}"/>
                </a:ext>
              </a:extLst>
            </p:cNvPr>
            <p:cNvSpPr/>
            <p:nvPr/>
          </p:nvSpPr>
          <p:spPr>
            <a:xfrm>
              <a:off x="806546" y="1716258"/>
              <a:ext cx="2560320" cy="2560036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Rectangle 7">
              <a:extLst>
                <a:ext uri="{FF2B5EF4-FFF2-40B4-BE49-F238E27FC236}">
                  <a16:creationId xmlns:a16="http://schemas.microsoft.com/office/drawing/2014/main" id="{02792631-6C42-4BD8-A331-A6273FFBD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245" y="4505732"/>
              <a:ext cx="2560320" cy="73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sz="1400" dirty="0">
                  <a:solidFill>
                    <a:srgbClr val="117FCB"/>
                  </a:solidFill>
                  <a:latin typeface="Alegreya Sans" panose="00000500000000000000" pitchFamily="2" charset="0"/>
                </a:rPr>
                <a:t>Za své neobvyklé dobrovolnické aktivity získal v roce 2019 ocenění Dobrovolník roku Prahy 10.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7BAA461-CB71-41B1-A1D4-C5D7C787B361}"/>
              </a:ext>
            </a:extLst>
          </p:cNvPr>
          <p:cNvGrpSpPr>
            <a:grpSpLocks/>
          </p:cNvGrpSpPr>
          <p:nvPr/>
        </p:nvGrpSpPr>
        <p:grpSpPr bwMode="auto">
          <a:xfrm>
            <a:off x="8677275" y="1892548"/>
            <a:ext cx="2560638" cy="4175124"/>
            <a:chOff x="806545" y="1716258"/>
            <a:chExt cx="2560321" cy="417414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B61EE5B-0747-4544-BF5E-F8CC72D8B995}"/>
                </a:ext>
              </a:extLst>
            </p:cNvPr>
            <p:cNvSpPr/>
            <p:nvPr/>
          </p:nvSpPr>
          <p:spPr>
            <a:xfrm>
              <a:off x="806546" y="1716258"/>
              <a:ext cx="2560320" cy="2560036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Rectangle 7">
              <a:extLst>
                <a:ext uri="{FF2B5EF4-FFF2-40B4-BE49-F238E27FC236}">
                  <a16:creationId xmlns:a16="http://schemas.microsoft.com/office/drawing/2014/main" id="{CCAFC89D-CE0E-4006-8C23-EC3D3782F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545" y="4505732"/>
              <a:ext cx="2560320" cy="1384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sz="1400" dirty="0">
                  <a:solidFill>
                    <a:srgbClr val="117FCB"/>
                  </a:solidFill>
                  <a:latin typeface="Alegreya Sans" panose="00000500000000000000" pitchFamily="2" charset="0"/>
                </a:rPr>
                <a:t>V roce 2020 byl Daniel pozván jako host do pořadu „Jak to vidí“ na radiu Český Rozhlas, aby řekl něco víc o poradenství, které jako dobrovolník poskytuje.</a:t>
              </a:r>
            </a:p>
            <a:p>
              <a:r>
                <a:rPr lang="cs-CZ" sz="1400" dirty="0">
                  <a:solidFill>
                    <a:srgbClr val="117FCB"/>
                  </a:solidFill>
                  <a:latin typeface="Alegreya Sans" panose="00000500000000000000" pitchFamily="2" charset="0"/>
                </a:rPr>
                <a:t> </a:t>
              </a:r>
            </a:p>
          </p:txBody>
        </p:sp>
      </p:grpSp>
      <p:pic>
        <p:nvPicPr>
          <p:cNvPr id="11273" name="Picture 54">
            <a:extLst>
              <a:ext uri="{FF2B5EF4-FFF2-40B4-BE49-F238E27FC236}">
                <a16:creationId xmlns:a16="http://schemas.microsoft.com/office/drawing/2014/main" id="{F1C8AF33-CC8A-46D6-B057-14CC3B07C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21304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55">
            <a:extLst>
              <a:ext uri="{FF2B5EF4-FFF2-40B4-BE49-F238E27FC236}">
                <a16:creationId xmlns:a16="http://schemas.microsoft.com/office/drawing/2014/main" id="{C6B51299-8DBA-4470-9F51-07E004FB4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513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E24F887-E057-4E57-A68D-A8C02EBC82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4" y="173678"/>
            <a:ext cx="1905815" cy="110026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7DBC2BB-7DE5-4E52-9AD4-FDEC8A45D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2091088"/>
            <a:ext cx="5529262" cy="360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en-US" sz="14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Poskytujeme bezplatné právní konzultace pro seniory a osoby v nouzi.</a:t>
            </a:r>
          </a:p>
          <a:p>
            <a:pPr marL="285750" indent="-285750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altLang="en-US" sz="1400" b="1" dirty="0">
              <a:solidFill>
                <a:srgbClr val="117FCB"/>
              </a:solidFill>
              <a:latin typeface="Alegreya Sans" panose="00000500000000000000" pitchFamily="2" charset="-18"/>
            </a:endParaRPr>
          </a:p>
          <a:p>
            <a:pPr marL="285750" indent="-285750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en-US" sz="14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Pomáháme se základní právní problematikou:</a:t>
            </a:r>
          </a:p>
          <a:p>
            <a:pPr marL="1028700" lvl="1" defTabSz="914377">
              <a:lnSpc>
                <a:spcPct val="150000"/>
              </a:lnSpc>
              <a:buFontTx/>
              <a:buChar char="-"/>
              <a:defRPr/>
            </a:pPr>
            <a:r>
              <a:rPr lang="cs-CZ" altLang="en-US" sz="14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v odvětví pracovněprávním,</a:t>
            </a:r>
          </a:p>
          <a:p>
            <a:pPr marL="1028700" lvl="1" defTabSz="914377">
              <a:lnSpc>
                <a:spcPct val="150000"/>
              </a:lnSpc>
              <a:buFontTx/>
              <a:buChar char="-"/>
              <a:defRPr/>
            </a:pPr>
            <a:r>
              <a:rPr lang="cs-CZ" altLang="en-US" sz="14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při řešení nevýhodně uzavřených smluv,</a:t>
            </a:r>
          </a:p>
          <a:p>
            <a:pPr marL="1028700" lvl="1" defTabSz="914377">
              <a:lnSpc>
                <a:spcPct val="150000"/>
              </a:lnSpc>
              <a:buFontTx/>
              <a:buChar char="-"/>
              <a:defRPr/>
            </a:pPr>
            <a:r>
              <a:rPr lang="cs-CZ" altLang="en-US" sz="14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v rámci spotřebitelské spory,</a:t>
            </a:r>
          </a:p>
          <a:p>
            <a:pPr marL="1028700" lvl="1" defTabSz="914377">
              <a:lnSpc>
                <a:spcPct val="150000"/>
              </a:lnSpc>
              <a:buFontTx/>
              <a:buChar char="-"/>
              <a:defRPr/>
            </a:pPr>
            <a:r>
              <a:rPr lang="cs-CZ" altLang="en-US" sz="14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s otázkami kolem pozůstalostních řízeních,</a:t>
            </a:r>
          </a:p>
          <a:p>
            <a:pPr lvl="1" indent="0" defTabSz="914377">
              <a:lnSpc>
                <a:spcPct val="150000"/>
              </a:lnSpc>
              <a:defRPr/>
            </a:pPr>
            <a:endParaRPr lang="cs-CZ" altLang="en-US" sz="1400" b="1" dirty="0">
              <a:solidFill>
                <a:srgbClr val="117FCB"/>
              </a:solidFill>
              <a:latin typeface="Alegreya Sans" panose="00000500000000000000" pitchFamily="2" charset="-18"/>
            </a:endParaRPr>
          </a:p>
          <a:p>
            <a:pPr marL="285750" indent="-285750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en-US" sz="14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Ale i s dalšími problematickými situacemi, se kterými se mohou lidé v běžném životě setkat.</a:t>
            </a:r>
          </a:p>
          <a:p>
            <a:pPr marL="285750" indent="-285750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7CD5DB0-641D-43E2-B186-E6060565A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5313" y="576555"/>
            <a:ext cx="6194425" cy="84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en-US" sz="36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	Právní poradenství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3E26945-D3DB-4BFC-BDA0-2827974D2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5769638"/>
            <a:ext cx="6049963" cy="51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en-US" sz="20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Neznalost zákona neomlouvá…proto vám rádi poradíme!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07336D-F96C-4789-AA0E-4E66D5346FF3}"/>
              </a:ext>
            </a:extLst>
          </p:cNvPr>
          <p:cNvCxnSpPr>
            <a:cxnSpLocks/>
          </p:cNvCxnSpPr>
          <p:nvPr/>
        </p:nvCxnSpPr>
        <p:spPr>
          <a:xfrm>
            <a:off x="5426745" y="5700409"/>
            <a:ext cx="5459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2832740-81EE-4AEE-B068-A45678D83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4" y="173678"/>
            <a:ext cx="1905815" cy="110026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F956DDE-36E2-4E9D-900C-126B40CD8AE5}"/>
              </a:ext>
            </a:extLst>
          </p:cNvPr>
          <p:cNvSpPr/>
          <p:nvPr/>
        </p:nvSpPr>
        <p:spPr bwMode="auto">
          <a:xfrm>
            <a:off x="446510" y="1973030"/>
            <a:ext cx="4461323" cy="446132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">
            <a:extLst>
              <a:ext uri="{FF2B5EF4-FFF2-40B4-BE49-F238E27FC236}">
                <a16:creationId xmlns:a16="http://schemas.microsoft.com/office/drawing/2014/main" id="{943A081D-ED5F-4C47-87E4-DC838266C234}"/>
              </a:ext>
            </a:extLst>
          </p:cNvPr>
          <p:cNvGrpSpPr>
            <a:grpSpLocks/>
          </p:cNvGrpSpPr>
          <p:nvPr/>
        </p:nvGrpSpPr>
        <p:grpSpPr bwMode="auto">
          <a:xfrm>
            <a:off x="566738" y="628650"/>
            <a:ext cx="11058525" cy="1656992"/>
            <a:chOff x="567056" y="353113"/>
            <a:chExt cx="11057886" cy="35799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52BFD3-02B3-4144-AE64-3EDA8FDAA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6" y="1179763"/>
              <a:ext cx="11057886" cy="298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77">
                <a:lnSpc>
                  <a:spcPct val="150000"/>
                </a:lnSpc>
                <a:defRPr/>
              </a:pPr>
              <a:endPara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E7B4F38C-8ED2-476F-8490-5043587BA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6" y="353113"/>
              <a:ext cx="11057886" cy="357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77">
                <a:lnSpc>
                  <a:spcPct val="150000"/>
                </a:lnSpc>
                <a:defRPr/>
              </a:pPr>
              <a:r>
                <a:rPr lang="en-US" altLang="en-US" sz="3600" b="1" dirty="0">
                  <a:solidFill>
                    <a:srgbClr val="117FCB"/>
                  </a:solidFill>
                  <a:latin typeface="Alegreya Sans" panose="00000500000000000000" pitchFamily="2" charset="-18"/>
                </a:rPr>
                <a:t>M</a:t>
              </a:r>
              <a:r>
                <a:rPr lang="cs-CZ" altLang="en-US" b="1" dirty="0" err="1">
                  <a:solidFill>
                    <a:srgbClr val="117FCB"/>
                  </a:solidFill>
                  <a:latin typeface="Alegreya Sans" panose="00000500000000000000" pitchFamily="2" charset="-18"/>
                </a:rPr>
                <a:t>etodika</a:t>
              </a:r>
              <a:r>
                <a:rPr lang="en-US" altLang="en-US" b="1" dirty="0">
                  <a:solidFill>
                    <a:srgbClr val="117FCB"/>
                  </a:solidFill>
                  <a:latin typeface="Alegreya Sans" panose="00000500000000000000" pitchFamily="2" charset="-18"/>
                </a:rPr>
                <a:t> </a:t>
              </a:r>
              <a:r>
                <a:rPr lang="en-US" altLang="en-US" b="1" dirty="0" err="1">
                  <a:solidFill>
                    <a:srgbClr val="117FCB"/>
                  </a:solidFill>
                  <a:latin typeface="Alegreya Sans" panose="00000500000000000000" pitchFamily="2" charset="-18"/>
                </a:rPr>
                <a:t>poradenstv</a:t>
              </a:r>
              <a:r>
                <a:rPr lang="cs-CZ" altLang="en-US" b="1" dirty="0">
                  <a:solidFill>
                    <a:srgbClr val="117FCB"/>
                  </a:solidFill>
                  <a:latin typeface="Alegreya Sans" panose="00000500000000000000" pitchFamily="2" charset="-18"/>
                </a:rPr>
                <a:t>í</a:t>
              </a:r>
              <a:endPara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endParaRPr>
            </a:p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F55EC9-E12B-4697-8098-703BB632A7C9}"/>
              </a:ext>
            </a:extLst>
          </p:cNvPr>
          <p:cNvGrpSpPr>
            <a:grpSpLocks/>
          </p:cNvGrpSpPr>
          <p:nvPr/>
        </p:nvGrpSpPr>
        <p:grpSpPr bwMode="auto">
          <a:xfrm>
            <a:off x="1177925" y="1828803"/>
            <a:ext cx="5035550" cy="1049631"/>
            <a:chOff x="741316" y="1813948"/>
            <a:chExt cx="5036573" cy="104864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88A658A-E315-42D9-8678-3A502F88BEB9}"/>
                </a:ext>
              </a:extLst>
            </p:cNvPr>
            <p:cNvSpPr/>
            <p:nvPr/>
          </p:nvSpPr>
          <p:spPr>
            <a:xfrm>
              <a:off x="741316" y="1959863"/>
              <a:ext cx="731987" cy="7311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EEB1FFD-42EE-4428-81DF-30C0344B5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303" y="2242174"/>
              <a:ext cx="4304586" cy="620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altLang="en-US" sz="1200" b="1" dirty="0">
                  <a:solidFill>
                    <a:srgbClr val="117FCB"/>
                  </a:solidFill>
                  <a:latin typeface="Alegreya Sans" panose="00000500000000000000" pitchFamily="2" charset="-18"/>
                </a:rPr>
                <a:t>Toto poradenství poskytujeme zcela bezplatně jako součást </a:t>
              </a:r>
            </a:p>
            <a:p>
              <a:pPr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altLang="en-US" sz="1200" b="1" dirty="0">
                  <a:solidFill>
                    <a:srgbClr val="117FCB"/>
                  </a:solidFill>
                  <a:latin typeface="Alegreya Sans" panose="00000500000000000000" pitchFamily="2" charset="-18"/>
                </a:rPr>
                <a:t>projektu rozšiřující právní gramotnost ve společnosti.</a:t>
              </a: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00E1D591-D75F-42F4-A9F6-B58D78EAD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303" y="1813948"/>
              <a:ext cx="4304586" cy="51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altLang="en-US" sz="2000" b="1" dirty="0">
                  <a:solidFill>
                    <a:srgbClr val="117FCB"/>
                  </a:solidFill>
                  <a:latin typeface="Alegreya Sans" panose="00000500000000000000" pitchFamily="2" charset="-18"/>
                </a:rPr>
                <a:t>Bezplatnost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61FE9A-C03B-4511-BCE7-7986AC405D09}"/>
              </a:ext>
            </a:extLst>
          </p:cNvPr>
          <p:cNvGrpSpPr>
            <a:grpSpLocks/>
          </p:cNvGrpSpPr>
          <p:nvPr/>
        </p:nvGrpSpPr>
        <p:grpSpPr bwMode="auto">
          <a:xfrm>
            <a:off x="6351588" y="1828800"/>
            <a:ext cx="5037137" cy="1326628"/>
            <a:chOff x="741316" y="1813949"/>
            <a:chExt cx="5036573" cy="132538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EF57945-D042-4140-9D4B-BFA7E86F746F}"/>
                </a:ext>
              </a:extLst>
            </p:cNvPr>
            <p:cNvSpPr/>
            <p:nvPr/>
          </p:nvSpPr>
          <p:spPr>
            <a:xfrm>
              <a:off x="741316" y="1959863"/>
              <a:ext cx="731755" cy="7311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0CC96D-D3DE-48D6-9235-342A057A4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071" y="2242174"/>
              <a:ext cx="4304818" cy="89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altLang="en-US" sz="1200" b="1" dirty="0">
                  <a:solidFill>
                    <a:srgbClr val="117FCB"/>
                  </a:solidFill>
                  <a:latin typeface="Alegreya Sans" panose="00000500000000000000" pitchFamily="2" charset="-18"/>
                </a:rPr>
                <a:t>Informace sdělené v rámci poradenského procesu zůstávají mezi klientem a pracovníkem. Poradci poskytující poradenskou službu jsou vázáni mlčenlivostí.</a:t>
              </a: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5E5966E9-DCFF-4C98-B217-4C0F6762D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071" y="1813949"/>
              <a:ext cx="4304818" cy="51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altLang="en-US" sz="2000" b="1" dirty="0">
                  <a:solidFill>
                    <a:srgbClr val="117FCB"/>
                  </a:solidFill>
                  <a:latin typeface="Alegreya Sans" panose="00000500000000000000" pitchFamily="2" charset="-18"/>
                </a:rPr>
                <a:t>Důvěrnost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222400-D6D2-4297-A4DF-70FACCD641F3}"/>
              </a:ext>
            </a:extLst>
          </p:cNvPr>
          <p:cNvGrpSpPr>
            <a:grpSpLocks/>
          </p:cNvGrpSpPr>
          <p:nvPr/>
        </p:nvGrpSpPr>
        <p:grpSpPr bwMode="auto">
          <a:xfrm>
            <a:off x="1177925" y="3298824"/>
            <a:ext cx="5035550" cy="1326629"/>
            <a:chOff x="741316" y="1813949"/>
            <a:chExt cx="5036573" cy="132539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0D90B11-6D94-45E4-B40B-2D9D0DC9768D}"/>
                </a:ext>
              </a:extLst>
            </p:cNvPr>
            <p:cNvSpPr/>
            <p:nvPr/>
          </p:nvSpPr>
          <p:spPr>
            <a:xfrm>
              <a:off x="741316" y="1959863"/>
              <a:ext cx="731987" cy="7311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5FEBD5-C98E-4901-B5A9-873490BE5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303" y="2242174"/>
              <a:ext cx="4304586" cy="897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altLang="en-US" sz="1200" b="1" dirty="0">
                  <a:solidFill>
                    <a:srgbClr val="117FCB"/>
                  </a:solidFill>
                  <a:latin typeface="Alegreya Sans" panose="00000500000000000000" pitchFamily="2" charset="-18"/>
                </a:rPr>
                <a:t>Pracovníci respektují osobní názor a vůli klientů a to tak, </a:t>
              </a:r>
            </a:p>
            <a:p>
              <a:pPr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altLang="en-US" sz="1200" b="1" dirty="0">
                  <a:solidFill>
                    <a:srgbClr val="117FCB"/>
                  </a:solidFill>
                  <a:latin typeface="Alegreya Sans" panose="00000500000000000000" pitchFamily="2" charset="-18"/>
                </a:rPr>
                <a:t>aby prostřednictvím poskytované služby došlo k naplňování individuálních cílů klienta.</a:t>
              </a: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2963CB2E-77A6-41DA-8413-8DF767BCA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303" y="1813949"/>
              <a:ext cx="4304586" cy="51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defTabSz="914377">
                <a:lnSpc>
                  <a:spcPct val="150000"/>
                </a:lnSpc>
                <a:defRPr/>
              </a:pPr>
              <a:r>
                <a:rPr lang="cs-CZ" altLang="en-US" sz="2000" b="1" dirty="0">
                  <a:solidFill>
                    <a:srgbClr val="117FCB"/>
                  </a:solidFill>
                  <a:latin typeface="Alegreya Sans" panose="00000500000000000000" pitchFamily="2" charset="-18"/>
                </a:rPr>
                <a:t>Respekt ke klientovi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4F65B8-BE54-4CCB-8098-ED832B711C31}"/>
              </a:ext>
            </a:extLst>
          </p:cNvPr>
          <p:cNvGrpSpPr>
            <a:grpSpLocks/>
          </p:cNvGrpSpPr>
          <p:nvPr/>
        </p:nvGrpSpPr>
        <p:grpSpPr bwMode="auto">
          <a:xfrm>
            <a:off x="6351588" y="3298824"/>
            <a:ext cx="5037137" cy="1049629"/>
            <a:chOff x="741316" y="1813949"/>
            <a:chExt cx="5036573" cy="104864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5A6970C-188A-4DB9-93F5-AF1531A4E9C1}"/>
                </a:ext>
              </a:extLst>
            </p:cNvPr>
            <p:cNvSpPr/>
            <p:nvPr/>
          </p:nvSpPr>
          <p:spPr>
            <a:xfrm>
              <a:off x="741316" y="1959863"/>
              <a:ext cx="731755" cy="73115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DBF597-867E-4B8F-B080-21050E785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071" y="2242174"/>
              <a:ext cx="4304818" cy="620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altLang="en-US" sz="1200" b="1" dirty="0">
                  <a:solidFill>
                    <a:srgbClr val="117FCB"/>
                  </a:solidFill>
                  <a:latin typeface="Alegreya Sans" panose="00000500000000000000" pitchFamily="2" charset="-18"/>
                </a:rPr>
                <a:t>Služba je poskytována tak, aby klienty podporovala jejich samostatnost a rozšiřovala tak společenskou právní gramotnost.</a:t>
              </a: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CFDF88F3-2684-4844-97C2-F471764C8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071" y="1813949"/>
              <a:ext cx="4304818" cy="51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altLang="en-US" sz="2000" b="1" dirty="0">
                  <a:solidFill>
                    <a:srgbClr val="117FCB"/>
                  </a:solidFill>
                  <a:latin typeface="Alegreya Sans" panose="00000500000000000000" pitchFamily="2" charset="-18"/>
                </a:rPr>
                <a:t>Orientace k soběstačnosti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03CC97-76C3-4514-BDF9-11A3F90E1A3F}"/>
              </a:ext>
            </a:extLst>
          </p:cNvPr>
          <p:cNvGrpSpPr>
            <a:grpSpLocks/>
          </p:cNvGrpSpPr>
          <p:nvPr/>
        </p:nvGrpSpPr>
        <p:grpSpPr bwMode="auto">
          <a:xfrm>
            <a:off x="1177925" y="4914899"/>
            <a:ext cx="5035550" cy="1049629"/>
            <a:chOff x="741316" y="1813949"/>
            <a:chExt cx="5036573" cy="104864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35234B0-0CE8-4CBB-89BA-D60F7013B739}"/>
                </a:ext>
              </a:extLst>
            </p:cNvPr>
            <p:cNvSpPr/>
            <p:nvPr/>
          </p:nvSpPr>
          <p:spPr>
            <a:xfrm>
              <a:off x="741316" y="1959863"/>
              <a:ext cx="731987" cy="7311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A1C6C39-2695-4891-B602-170834347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303" y="2242174"/>
              <a:ext cx="4304586" cy="620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altLang="en-US" sz="1200" b="1" dirty="0">
                  <a:solidFill>
                    <a:srgbClr val="117FCB"/>
                  </a:solidFill>
                  <a:latin typeface="Alegreya Sans" panose="00000500000000000000" pitchFamily="2" charset="-18"/>
                </a:rPr>
                <a:t>Služba je poskytována na základě dobrovolného rozhodnutí klienta a zároveň je obstarávána dobrovolníky s právním vzděláním.</a:t>
              </a: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id="{E59C3EB5-5C5A-4320-8997-EB43B0265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303" y="1813949"/>
              <a:ext cx="4304586" cy="51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altLang="en-US" sz="2000" b="1" dirty="0">
                  <a:solidFill>
                    <a:srgbClr val="117FCB"/>
                  </a:solidFill>
                  <a:latin typeface="Alegreya Sans" panose="00000500000000000000" pitchFamily="2" charset="-18"/>
                </a:rPr>
                <a:t>Dobrovolnost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BFDD7E0-1F43-4C5A-A892-C3E64EB86A89}"/>
              </a:ext>
            </a:extLst>
          </p:cNvPr>
          <p:cNvGrpSpPr>
            <a:grpSpLocks/>
          </p:cNvGrpSpPr>
          <p:nvPr/>
        </p:nvGrpSpPr>
        <p:grpSpPr bwMode="auto">
          <a:xfrm>
            <a:off x="6351588" y="4914900"/>
            <a:ext cx="5037137" cy="877889"/>
            <a:chOff x="741316" y="1813949"/>
            <a:chExt cx="5036573" cy="87706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5F9A9C9-ED7E-404F-9BFD-4624E8F0D3EE}"/>
                </a:ext>
              </a:extLst>
            </p:cNvPr>
            <p:cNvSpPr/>
            <p:nvPr/>
          </p:nvSpPr>
          <p:spPr>
            <a:xfrm>
              <a:off x="741316" y="1959863"/>
              <a:ext cx="731755" cy="73115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18E99DE-E3C9-4B9A-BF56-E95449227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071" y="2242174"/>
              <a:ext cx="4304818" cy="343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altLang="en-US" sz="1200" b="1" dirty="0">
                  <a:solidFill>
                    <a:srgbClr val="117FCB"/>
                  </a:solidFill>
                  <a:latin typeface="Alegreya Sans" panose="00000500000000000000" pitchFamily="2" charset="-18"/>
                </a:rPr>
                <a:t>Klient může zůstat v anonymitě, pokud si to přeje. </a:t>
              </a: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30" name="Rectangle 7">
              <a:extLst>
                <a:ext uri="{FF2B5EF4-FFF2-40B4-BE49-F238E27FC236}">
                  <a16:creationId xmlns:a16="http://schemas.microsoft.com/office/drawing/2014/main" id="{CEEE0F75-2C74-4F5A-8ECB-B2756416D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071" y="1813949"/>
              <a:ext cx="4304818" cy="51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altLang="en-US" sz="2000" b="1" dirty="0">
                  <a:solidFill>
                    <a:srgbClr val="117FCB"/>
                  </a:solidFill>
                  <a:latin typeface="Alegreya Sans" panose="00000500000000000000" pitchFamily="2" charset="-18"/>
                </a:rPr>
                <a:t>Anonymita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endParaRPr>
            </a:p>
          </p:txBody>
        </p:sp>
      </p:grpSp>
      <p:pic>
        <p:nvPicPr>
          <p:cNvPr id="35" name="Picture 3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434DEA5-8C58-4E14-A2F3-0BC842B1F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4" y="173678"/>
            <a:ext cx="1905815" cy="11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ADFE5349-A06F-4691-9F62-CAA27AD49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642938"/>
            <a:ext cx="11056938" cy="84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en-US" sz="36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Fáze právní konzultace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596E2B-01C4-4568-8F96-1BA1D447E232}"/>
              </a:ext>
            </a:extLst>
          </p:cNvPr>
          <p:cNvCxnSpPr/>
          <p:nvPr/>
        </p:nvCxnSpPr>
        <p:spPr>
          <a:xfrm>
            <a:off x="6096000" y="2489200"/>
            <a:ext cx="0" cy="436880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82FC77C2-D6FC-4914-9A5D-768442A95043}"/>
              </a:ext>
            </a:extLst>
          </p:cNvPr>
          <p:cNvGrpSpPr>
            <a:grpSpLocks/>
          </p:cNvGrpSpPr>
          <p:nvPr/>
        </p:nvGrpSpPr>
        <p:grpSpPr bwMode="auto">
          <a:xfrm>
            <a:off x="5573713" y="1792415"/>
            <a:ext cx="1096962" cy="1096962"/>
            <a:chOff x="567056" y="1759856"/>
            <a:chExt cx="1083214" cy="110799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DA9C8F3-BC5D-4355-B184-336BAB8F9456}"/>
                </a:ext>
              </a:extLst>
            </p:cNvPr>
            <p:cNvSpPr/>
            <p:nvPr/>
          </p:nvSpPr>
          <p:spPr>
            <a:xfrm>
              <a:off x="567056" y="1759856"/>
              <a:ext cx="1083214" cy="11079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19BDEF4D-74B7-460E-A9B0-450695B81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6" y="2035653"/>
              <a:ext cx="1083214" cy="46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 panose="020B0503030101060003" pitchFamily="34" charset="0"/>
                </a:rPr>
                <a:t>1</a:t>
              </a:r>
              <a:endPara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endParaRPr>
            </a:p>
          </p:txBody>
        </p:sp>
      </p:grpSp>
      <p:sp>
        <p:nvSpPr>
          <p:cNvPr id="11" name="Rectangle 7">
            <a:extLst>
              <a:ext uri="{FF2B5EF4-FFF2-40B4-BE49-F238E27FC236}">
                <a16:creationId xmlns:a16="http://schemas.microsoft.com/office/drawing/2014/main" id="{EE00D515-4ECC-4FE1-9043-369892EB0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5450" y="2170240"/>
            <a:ext cx="4305300" cy="89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altLang="en-US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časové ohraničení setkání, </a:t>
            </a:r>
          </a:p>
          <a:p>
            <a:pPr marL="171450" indent="-171450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altLang="en-US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zjištění očekávání, </a:t>
            </a:r>
          </a:p>
          <a:p>
            <a:pPr marL="171450" indent="-171450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altLang="en-US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představení služby a zásad jejího poskytování.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E4537992-50B4-409E-98A1-F56586951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5450" y="1743202"/>
            <a:ext cx="4305300" cy="51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en-US" sz="20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Otevření rozhovoru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05DC1F-3902-4B9B-AB8A-CA2AB38B9A26}"/>
              </a:ext>
            </a:extLst>
          </p:cNvPr>
          <p:cNvGrpSpPr>
            <a:grpSpLocks/>
          </p:cNvGrpSpPr>
          <p:nvPr/>
        </p:nvGrpSpPr>
        <p:grpSpPr bwMode="auto">
          <a:xfrm>
            <a:off x="5556250" y="3386265"/>
            <a:ext cx="1098550" cy="1096962"/>
            <a:chOff x="567056" y="1759856"/>
            <a:chExt cx="1083214" cy="110799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56F17A1-F9EE-46B9-BB9E-A2C1F77A9F0D}"/>
                </a:ext>
              </a:extLst>
            </p:cNvPr>
            <p:cNvSpPr/>
            <p:nvPr/>
          </p:nvSpPr>
          <p:spPr>
            <a:xfrm>
              <a:off x="567056" y="1759856"/>
              <a:ext cx="1083214" cy="11079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C750171C-9D05-4EBD-8486-8F8C10E81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6" y="2035653"/>
              <a:ext cx="1083214" cy="46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 panose="020B0503030101060003" pitchFamily="34" charset="0"/>
                </a:rPr>
                <a:t>2</a:t>
              </a:r>
              <a:endPara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571C88-3883-41AE-93E0-A6EF5E7BD283}"/>
              </a:ext>
            </a:extLst>
          </p:cNvPr>
          <p:cNvGrpSpPr>
            <a:grpSpLocks/>
          </p:cNvGrpSpPr>
          <p:nvPr/>
        </p:nvGrpSpPr>
        <p:grpSpPr bwMode="auto">
          <a:xfrm>
            <a:off x="5556250" y="4981702"/>
            <a:ext cx="1098550" cy="1096963"/>
            <a:chOff x="567056" y="1759856"/>
            <a:chExt cx="1083214" cy="110799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A28C1D7-FA71-41C3-9B01-13AE408F3A7D}"/>
                </a:ext>
              </a:extLst>
            </p:cNvPr>
            <p:cNvSpPr/>
            <p:nvPr/>
          </p:nvSpPr>
          <p:spPr>
            <a:xfrm>
              <a:off x="567056" y="1759856"/>
              <a:ext cx="1083214" cy="11079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910EECE5-4856-4705-8749-49DCF13EC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6" y="2035652"/>
              <a:ext cx="1083214" cy="46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 panose="020B0503030101060003" pitchFamily="34" charset="0"/>
                </a:rPr>
                <a:t>3</a:t>
              </a:r>
              <a:endPara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endParaRPr>
            </a:p>
          </p:txBody>
        </p:sp>
      </p:grpSp>
      <p:sp>
        <p:nvSpPr>
          <p:cNvPr id="19" name="Rectangle 7">
            <a:extLst>
              <a:ext uri="{FF2B5EF4-FFF2-40B4-BE49-F238E27FC236}">
                <a16:creationId xmlns:a16="http://schemas.microsoft.com/office/drawing/2014/main" id="{72E970A5-37F9-43D6-BE2F-7871A461A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5450" y="5365877"/>
            <a:ext cx="4305300" cy="144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altLang="en-US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zkoumání možných cílů, volba cílů, </a:t>
            </a:r>
          </a:p>
          <a:p>
            <a:pPr marL="171450" indent="-171450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altLang="en-US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plánování metod práce, zvažování různých možností, </a:t>
            </a:r>
          </a:p>
          <a:p>
            <a:pPr marL="171450" indent="-171450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altLang="en-US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jak poznáme úspěšnou či neúspěšnou spolupráci, </a:t>
            </a:r>
          </a:p>
          <a:p>
            <a:pPr marL="171450" indent="-171450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altLang="en-US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zvažování rizik</a:t>
            </a:r>
          </a:p>
          <a:p>
            <a:pPr marL="171450" indent="-171450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6E3FE1CB-A85D-4D32-A4BE-57BDCA073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5450" y="4937252"/>
            <a:ext cx="4305300" cy="51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en-US" sz="20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Formulace zamýšleného výsledku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864DCC7F-9F0F-4855-8E55-2E5BB0252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350" y="3737102"/>
            <a:ext cx="4305300" cy="117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algn="r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altLang="en-US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kde se nachází nyní, kde a od čeho začít, </a:t>
            </a:r>
          </a:p>
          <a:p>
            <a:pPr marL="171450" indent="-171450" algn="r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altLang="en-US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jaký pohled chybí v jeho nahlížení na problém,</a:t>
            </a:r>
          </a:p>
          <a:p>
            <a:pPr marL="171450" indent="-171450" algn="r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altLang="en-US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co již vyzkoušel, zjištění přání a představ uživatele, </a:t>
            </a:r>
          </a:p>
          <a:p>
            <a:pPr marL="171450" indent="-171450" algn="r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altLang="en-US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uzavření ústní smlouvy s uživatelem služby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9D0638FE-4A30-45BC-9C59-AD881C0BD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350" y="3308477"/>
            <a:ext cx="4305300" cy="51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en-US" sz="20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Průzkum situace zájemce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1B6C54-CB8A-4832-9050-183983BEE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4" y="173678"/>
            <a:ext cx="1905815" cy="11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BF03B0-4C6B-48AF-AAC3-DF9308228B12}"/>
              </a:ext>
            </a:extLst>
          </p:cNvPr>
          <p:cNvCxnSpPr>
            <a:cxnSpLocks/>
            <a:endCxn id="17" idx="4"/>
          </p:cNvCxnSpPr>
          <p:nvPr/>
        </p:nvCxnSpPr>
        <p:spPr>
          <a:xfrm>
            <a:off x="6096000" y="0"/>
            <a:ext cx="794" cy="5808662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53E18AE-4617-4A20-A358-631EC549E9E5}"/>
              </a:ext>
            </a:extLst>
          </p:cNvPr>
          <p:cNvGrpSpPr>
            <a:grpSpLocks/>
          </p:cNvGrpSpPr>
          <p:nvPr/>
        </p:nvGrpSpPr>
        <p:grpSpPr bwMode="auto">
          <a:xfrm>
            <a:off x="5547519" y="738982"/>
            <a:ext cx="1096962" cy="1096962"/>
            <a:chOff x="567056" y="1759856"/>
            <a:chExt cx="1083214" cy="110799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05B5F30-D597-4002-8A41-42320AC4DBCC}"/>
                </a:ext>
              </a:extLst>
            </p:cNvPr>
            <p:cNvSpPr/>
            <p:nvPr/>
          </p:nvSpPr>
          <p:spPr>
            <a:xfrm>
              <a:off x="567056" y="1759856"/>
              <a:ext cx="1083214" cy="11079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F3F1846D-6002-4C24-B744-8339332F2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6" y="2035653"/>
              <a:ext cx="1083214" cy="46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 panose="020B0503030101060003" pitchFamily="34" charset="0"/>
                </a:rPr>
                <a:t>4</a:t>
              </a:r>
              <a:endPara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C8E2A7B-24F7-4925-B1AE-B02313FAC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6400" y="1166020"/>
            <a:ext cx="4305300" cy="17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algn="just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altLang="en-US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během úvodní komunikace je snaha o patřičnou domluvu týkající se doložení  dokumentů, listin a dalších informačních materiálů týkající se klientova dotazu,</a:t>
            </a:r>
          </a:p>
          <a:p>
            <a:pPr marL="171450" indent="-171450" algn="just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často se ovšem stává, že na další nuance  případu přicházíme s klientem až postupně při jeho řešení a dokumenty se shání průběžně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BE13B25E-EF86-45D3-A092-6B60F9F46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6400" y="738982"/>
            <a:ext cx="4305300" cy="51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Doložení potřebných informací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BE2340-4C30-42C9-8A42-70574393E7DF}"/>
              </a:ext>
            </a:extLst>
          </p:cNvPr>
          <p:cNvGrpSpPr>
            <a:grpSpLocks/>
          </p:cNvGrpSpPr>
          <p:nvPr/>
        </p:nvGrpSpPr>
        <p:grpSpPr bwMode="auto">
          <a:xfrm>
            <a:off x="5545931" y="2764234"/>
            <a:ext cx="1098550" cy="1096962"/>
            <a:chOff x="567056" y="1759856"/>
            <a:chExt cx="1083214" cy="110799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3F03741-7A12-4473-B113-B39384EB88A5}"/>
                </a:ext>
              </a:extLst>
            </p:cNvPr>
            <p:cNvSpPr/>
            <p:nvPr/>
          </p:nvSpPr>
          <p:spPr>
            <a:xfrm>
              <a:off x="567056" y="1759856"/>
              <a:ext cx="1083214" cy="11079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598C1E95-83E6-4A3E-A9FF-BDC4ACA06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6" y="2035653"/>
              <a:ext cx="1083214" cy="46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 panose="020B0503030101060003" pitchFamily="34" charset="0"/>
                </a:rPr>
                <a:t>5</a:t>
              </a:r>
              <a:endPara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FF1CE2-7553-4B41-8B2D-6498AFACB2BB}"/>
              </a:ext>
            </a:extLst>
          </p:cNvPr>
          <p:cNvGrpSpPr>
            <a:grpSpLocks/>
          </p:cNvGrpSpPr>
          <p:nvPr/>
        </p:nvGrpSpPr>
        <p:grpSpPr bwMode="auto">
          <a:xfrm>
            <a:off x="5547519" y="4711699"/>
            <a:ext cx="1098550" cy="1096963"/>
            <a:chOff x="567056" y="1759856"/>
            <a:chExt cx="1083214" cy="110799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E09D4AB-255A-4848-B0E6-B43101B478FD}"/>
                </a:ext>
              </a:extLst>
            </p:cNvPr>
            <p:cNvSpPr/>
            <p:nvPr/>
          </p:nvSpPr>
          <p:spPr>
            <a:xfrm>
              <a:off x="567056" y="1759856"/>
              <a:ext cx="1083214" cy="11079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281B4402-8A14-48DD-9A24-7CE869B8E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6" y="2035652"/>
              <a:ext cx="1083214" cy="46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 panose="020B0503030101060003" pitchFamily="34" charset="0"/>
                </a:rPr>
                <a:t>6</a:t>
              </a:r>
              <a:endPara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endParaRPr>
            </a:p>
          </p:txBody>
        </p:sp>
      </p:grpSp>
      <p:sp>
        <p:nvSpPr>
          <p:cNvPr id="19" name="Rectangle 7">
            <a:extLst>
              <a:ext uri="{FF2B5EF4-FFF2-40B4-BE49-F238E27FC236}">
                <a16:creationId xmlns:a16="http://schemas.microsoft.com/office/drawing/2014/main" id="{EDB23F66-8983-43AD-993F-FDDF8697E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6719" y="5095874"/>
            <a:ext cx="4305300" cy="144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vysvětlení navrhovaného postupu</a:t>
            </a:r>
          </a:p>
          <a:p>
            <a:pPr marL="171450" indent="-171450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dodání odpovědí a dotazovaných informací</a:t>
            </a:r>
          </a:p>
          <a:p>
            <a:pPr marL="171450" indent="-171450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vysvětlení dalších možností, alternativ a případných následků</a:t>
            </a:r>
          </a:p>
          <a:p>
            <a:pPr marL="171450" indent="-171450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cs-CZ" sz="1200" b="1" dirty="0">
              <a:solidFill>
                <a:srgbClr val="117FCB"/>
              </a:solidFill>
              <a:latin typeface="Alegreya Sans" panose="00000500000000000000" pitchFamily="2" charset="-18"/>
            </a:endParaRPr>
          </a:p>
          <a:p>
            <a:pPr marL="171450" indent="-171450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A8595CE1-0608-4C4F-9D17-29E181A86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6719" y="4667249"/>
            <a:ext cx="4305300" cy="51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Prezentace možných řešení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3CD2391C-21D7-4B91-BA85-A4C6751BB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031" y="3115071"/>
            <a:ext cx="4305300" cy="199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algn="r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rešerše problematiky s ohledem na konkrétní případ</a:t>
            </a:r>
          </a:p>
          <a:p>
            <a:pPr marL="171450" indent="-171450" algn="r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 kompletace podkladů souvisejících a potřebných pro řešení</a:t>
            </a:r>
          </a:p>
          <a:p>
            <a:pPr marL="171450" indent="-171450" algn="r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2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sepsání jednotlivých možností postupu pro klienta</a:t>
            </a:r>
          </a:p>
          <a:p>
            <a:pPr marL="171450" indent="-171450" algn="r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cs-CZ" sz="1200" b="1" dirty="0">
              <a:solidFill>
                <a:srgbClr val="117FCB"/>
              </a:solidFill>
              <a:latin typeface="Alegreya Sans" panose="00000500000000000000" pitchFamily="2" charset="-18"/>
            </a:endParaRPr>
          </a:p>
          <a:p>
            <a:pPr marL="171450" indent="-171450" algn="r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cs-CZ" sz="1200" b="1" dirty="0">
              <a:solidFill>
                <a:srgbClr val="117FCB"/>
              </a:solidFill>
              <a:latin typeface="Alegreya Sans" panose="00000500000000000000" pitchFamily="2" charset="-18"/>
            </a:endParaRPr>
          </a:p>
          <a:p>
            <a:pPr algn="r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>
              <a:solidFill>
                <a:srgbClr val="117FCB"/>
              </a:solidFill>
              <a:latin typeface="Alegreya Sans" panose="00000500000000000000" pitchFamily="2" charset="-18"/>
            </a:endParaRPr>
          </a:p>
          <a:p>
            <a:pPr marL="171450" indent="-171450" algn="r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9AC8C160-AE11-475D-9B17-F511B563C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031" y="2686446"/>
            <a:ext cx="4305300" cy="51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7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117FCB"/>
                </a:solidFill>
                <a:latin typeface="Alegreya Sans" panose="00000500000000000000" pitchFamily="2" charset="-18"/>
              </a:rPr>
              <a:t>Zpracování požadavků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A5749AE-C916-4C3E-A90C-08B5F9382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4" y="173678"/>
            <a:ext cx="1905815" cy="11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813</Words>
  <Application>Microsoft Office PowerPoint</Application>
  <PresentationFormat>Widescreen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Alegreya Sans</vt:lpstr>
      <vt:lpstr>Arial</vt:lpstr>
      <vt:lpstr>Calibri</vt:lpstr>
      <vt:lpstr>Calibri Light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Steindler</dc:creator>
  <cp:lastModifiedBy>Daniel Steindler</cp:lastModifiedBy>
  <cp:revision>28</cp:revision>
  <dcterms:created xsi:type="dcterms:W3CDTF">2021-10-04T11:13:52Z</dcterms:created>
  <dcterms:modified xsi:type="dcterms:W3CDTF">2021-10-06T07:21:53Z</dcterms:modified>
</cp:coreProperties>
</file>