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1" r:id="rId1"/>
  </p:sldMasterIdLst>
  <p:notesMasterIdLst>
    <p:notesMasterId r:id="rId4"/>
  </p:notesMasterIdLst>
  <p:handoutMasterIdLst>
    <p:handoutMasterId r:id="rId5"/>
  </p:handoutMasterIdLst>
  <p:sldIdLst>
    <p:sldId id="366" r:id="rId2"/>
    <p:sldId id="256" r:id="rId3"/>
  </p:sldIdLst>
  <p:sldSz cx="9144000" cy="6858000" type="screen4x3"/>
  <p:notesSz cx="6797675" cy="9926638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Gill Sans" panose="020B0502020104020203" pitchFamily="34" charset="-79"/>
      <p:regular r:id="rId10"/>
      <p:bold r:id="rId11"/>
    </p:embeddedFont>
    <p:embeddedFont>
      <p:font typeface="Gill Sans MT" panose="020B0502020104020203" pitchFamily="34" charset="77"/>
      <p:regular r:id="rId12"/>
      <p:bold r:id="rId13"/>
      <p:italic r:id="rId14"/>
      <p:boldItalic r:id="rId15"/>
    </p:embeddedFont>
    <p:embeddedFont>
      <p:font typeface="Selawik" panose="020B0502040204020203" pitchFamily="34" charset="77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258"/>
    <a:srgbClr val="003B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B49A11-FD44-4FDE-B0A0-27E7B85C5078}">
  <a:tblStyle styleId="{98B49A11-FD44-4FDE-B0A0-27E7B85C5078}" styleName="Table_0">
    <a:wholeTbl>
      <a:tcTxStyle b="off" i="off">
        <a:font>
          <a:latin typeface="GillSans"/>
          <a:ea typeface="GillSans"/>
          <a:cs typeface="GillSans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Style>
        <a:tcBdr/>
        <a:fill>
          <a:solidFill>
            <a:srgbClr val="CAECDD"/>
          </a:solidFill>
        </a:fill>
      </a:tcStyle>
    </a:band1H>
    <a:band1V>
      <a:tcStyle>
        <a:tcBdr/>
        <a:fill>
          <a:solidFill>
            <a:srgbClr val="CAECDD"/>
          </a:solidFill>
        </a:fill>
      </a:tcStyle>
    </a:band1V>
    <a:lastCol>
      <a:tcTxStyle b="on" i="off">
        <a:font>
          <a:latin typeface="GillSans"/>
          <a:ea typeface="GillSans"/>
          <a:cs typeface="GillSans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GillSans"/>
          <a:ea typeface="GillSans"/>
          <a:cs typeface="GillSans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GillSans"/>
          <a:ea typeface="GillSans"/>
          <a:cs typeface="GillSans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GillSans"/>
          <a:ea typeface="GillSans"/>
          <a:cs typeface="GillSans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B63E070E-4EE6-439D-BCC3-5389503E0A41}" styleName="Table_1">
    <a:wholeTbl>
      <a:tcTxStyle b="off" i="off">
        <a:font>
          <a:latin typeface="GillSans"/>
          <a:ea typeface="GillSans"/>
          <a:cs typeface="GillSans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/>
          </a:solidFill>
        </a:fill>
      </a:tcStyle>
    </a:band1H>
    <a:band1V>
      <a:tcStyle>
        <a:tcBdr/>
        <a:fill>
          <a:solidFill>
            <a:schemeClr val="accent3"/>
          </a:solidFill>
        </a:fill>
      </a:tcStyle>
    </a:band1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GillSans"/>
          <a:ea typeface="GillSans"/>
          <a:cs typeface="GillSans"/>
        </a:font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33" autoAdjust="0"/>
    <p:restoredTop sz="94659"/>
  </p:normalViewPr>
  <p:slideViewPr>
    <p:cSldViewPr>
      <p:cViewPr varScale="1">
        <p:scale>
          <a:sx n="105" d="100"/>
          <a:sy n="105" d="100"/>
        </p:scale>
        <p:origin x="2072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handoutMaster" Target="handoutMasters/handout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175" cy="4956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956" y="0"/>
            <a:ext cx="2946175" cy="4956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9B4D3-8461-4A78-9D65-0493DC6736A0}" type="datetimeFigureOut">
              <a:rPr lang="cs-CZ" smtClean="0"/>
              <a:t>01.04.2022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288"/>
            <a:ext cx="2946175" cy="4956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956" y="9429288"/>
            <a:ext cx="2946175" cy="4956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22676C-DE0A-4C4C-AB5F-9D0A6561F5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1641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/>
        </p:nvSpPr>
        <p:spPr>
          <a:xfrm>
            <a:off x="0" y="1"/>
            <a:ext cx="6797675" cy="9926637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lIns="91450" tIns="45725" rIns="91450" bIns="457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Shape 4"/>
          <p:cNvSpPr txBox="1"/>
          <p:nvPr/>
        </p:nvSpPr>
        <p:spPr>
          <a:xfrm>
            <a:off x="0" y="0"/>
            <a:ext cx="2946399" cy="496888"/>
          </a:xfrm>
          <a:prstGeom prst="rect">
            <a:avLst/>
          </a:prstGeom>
          <a:noFill/>
          <a:ln>
            <a:noFill/>
          </a:ln>
        </p:spPr>
        <p:txBody>
          <a:bodyPr lIns="91450" tIns="45725" rIns="91450" bIns="457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Shape 5"/>
          <p:cNvSpPr txBox="1"/>
          <p:nvPr/>
        </p:nvSpPr>
        <p:spPr>
          <a:xfrm>
            <a:off x="3851275" y="0"/>
            <a:ext cx="2946399" cy="496888"/>
          </a:xfrm>
          <a:prstGeom prst="rect">
            <a:avLst/>
          </a:prstGeom>
          <a:noFill/>
          <a:ln>
            <a:noFill/>
          </a:ln>
        </p:spPr>
        <p:txBody>
          <a:bodyPr lIns="91450" tIns="45725" rIns="91450" bIns="457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hape 6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79451" y="4716463"/>
            <a:ext cx="5438775" cy="4465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28575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22860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22860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22860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/>
          <p:nvPr/>
        </p:nvSpPr>
        <p:spPr>
          <a:xfrm>
            <a:off x="0" y="9428162"/>
            <a:ext cx="2946399" cy="496887"/>
          </a:xfrm>
          <a:prstGeom prst="rect">
            <a:avLst/>
          </a:prstGeom>
          <a:noFill/>
          <a:ln>
            <a:noFill/>
          </a:ln>
        </p:spPr>
        <p:txBody>
          <a:bodyPr lIns="91450" tIns="45725" rIns="91450" bIns="457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3851275" y="9428162"/>
            <a:ext cx="2944813" cy="4953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cs-CZ"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4854011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1233487" y="1600200"/>
            <a:ext cx="6792911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1233487" y="1600200"/>
            <a:ext cx="3319461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2"/>
          </p:nvPr>
        </p:nvSpPr>
        <p:spPr>
          <a:xfrm>
            <a:off x="4705350" y="1600200"/>
            <a:ext cx="3321050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2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5" name="Shape 11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32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8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4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57200" marR="0" lvl="1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2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914400" marR="0" lvl="2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1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371600" marR="0" lvl="3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1828800" marR="0" lvl="4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286000" marR="0" lvl="5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743200" marR="0" lvl="6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200400" marR="0" lvl="7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657600" marR="0" lvl="8" indent="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 rot="5400000">
            <a:off x="2367756" y="465931"/>
            <a:ext cx="4524374" cy="67929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 rot="5400000">
            <a:off x="4115594" y="2213768"/>
            <a:ext cx="6124574" cy="16970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 rot="5400000">
            <a:off x="642938" y="590549"/>
            <a:ext cx="6124574" cy="4943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0C26C5-FCB9-4EF4-B563-EA63B701B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31DE9DF-758F-442F-AD92-29575C57C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5D7D3-5A77-4E27-A720-1F21DCAD1870}" type="datetimeFigureOut">
              <a:rPr lang="cs-CZ" smtClean="0"/>
              <a:t>01.04.2022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42865AF-E826-44F4-969C-D67092533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96365A1-60CF-4A3A-90F4-A1EAA44A5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7A1B0-7887-4A80-A7E9-853AE6EC4E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6757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3175" y="0"/>
            <a:ext cx="8024813" cy="1079499"/>
          </a:xfrm>
          <a:prstGeom prst="rect">
            <a:avLst/>
          </a:prstGeom>
          <a:solidFill>
            <a:srgbClr val="003D6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1233487" y="0"/>
            <a:ext cx="6792911" cy="1050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1233487" y="1600200"/>
            <a:ext cx="6792911" cy="4524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42950" marR="0" lvl="1" indent="-28575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143000" marR="0" lvl="2" indent="-228600" algn="l" rtl="0">
              <a:spcBef>
                <a:spcPts val="50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600200" marR="0" lvl="3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3D6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057400" marR="0" lvl="4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514600" marR="0" lvl="5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2971800" marR="0" lvl="6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429000" marR="0" lvl="7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3886200" marR="0" lvl="8" indent="-228600" algn="l" rtl="0">
              <a:spcBef>
                <a:spcPts val="5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85858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/>
          <p:nvPr/>
        </p:nvSpPr>
        <p:spPr>
          <a:xfrm>
            <a:off x="1233487" y="6110287"/>
            <a:ext cx="1371599" cy="611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Shape 71"/>
          <p:cNvSpPr txBox="1"/>
          <p:nvPr/>
        </p:nvSpPr>
        <p:spPr>
          <a:xfrm>
            <a:off x="2914650" y="6102350"/>
            <a:ext cx="2895600" cy="611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207125" y="6110287"/>
            <a:ext cx="1833563" cy="6095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cs-CZ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Shape 73"/>
          <p:cNvSpPr/>
          <p:nvPr/>
        </p:nvSpPr>
        <p:spPr>
          <a:xfrm>
            <a:off x="8628063" y="558800"/>
            <a:ext cx="522286" cy="522288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Shape 74"/>
          <p:cNvSpPr/>
          <p:nvPr/>
        </p:nvSpPr>
        <p:spPr>
          <a:xfrm>
            <a:off x="8621713" y="0"/>
            <a:ext cx="522286" cy="522288"/>
          </a:xfrm>
          <a:prstGeom prst="rect">
            <a:avLst/>
          </a:prstGeom>
          <a:solidFill>
            <a:srgbClr val="C2CD2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Shape 75"/>
          <p:cNvSpPr/>
          <p:nvPr/>
        </p:nvSpPr>
        <p:spPr>
          <a:xfrm>
            <a:off x="8066088" y="558800"/>
            <a:ext cx="522286" cy="522288"/>
          </a:xfrm>
          <a:prstGeom prst="rect">
            <a:avLst/>
          </a:prstGeom>
          <a:solidFill>
            <a:srgbClr val="003D6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Shape 76"/>
          <p:cNvSpPr/>
          <p:nvPr/>
        </p:nvSpPr>
        <p:spPr>
          <a:xfrm>
            <a:off x="8066088" y="0"/>
            <a:ext cx="522286" cy="522288"/>
          </a:xfrm>
          <a:prstGeom prst="rect">
            <a:avLst/>
          </a:prstGeom>
          <a:solidFill>
            <a:srgbClr val="FDBB3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3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" name="Shape 7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0" y="1341437"/>
            <a:ext cx="892174" cy="551656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68" r:id="rId7"/>
    <p:sldLayoutId id="2147483669" r:id="rId8"/>
    <p:sldLayoutId id="2147483672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acientskeorganizace.mzcr.cz/index.php?pg=home&amp;aid=159" TargetMode="External"/><Relationship Id="rId2" Type="http://schemas.openxmlformats.org/officeDocument/2006/relationships/hyperlink" Target="https://www.mzcr.cz/category/ukrajina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acientskeorganizace.mzcr.cz/index.php?pg=home&amp;aid=15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846886" cy="934292"/>
          </a:xfrm>
        </p:spPr>
        <p:txBody>
          <a:bodyPr/>
          <a:lstStyle/>
          <a:p>
            <a:r>
              <a:rPr lang="cs-CZ" sz="2400" dirty="0">
                <a:latin typeface="Gill Sans MT" panose="020B0502020104020203" pitchFamily="34" charset="-18"/>
              </a:rPr>
              <a:t>Pomoc Ukrajině – pacientské organizace a MZ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79512" y="1196752"/>
            <a:ext cx="8136904" cy="5328592"/>
          </a:xfrm>
        </p:spPr>
        <p:txBody>
          <a:bodyPr/>
          <a:lstStyle/>
          <a:p>
            <a:r>
              <a:rPr lang="cs-CZ" sz="1400" dirty="0">
                <a:solidFill>
                  <a:srgbClr val="003258"/>
                </a:solidFill>
                <a:latin typeface="Gill Sans MT" panose="020B0502020104020203" pitchFamily="34" charset="-18"/>
              </a:rPr>
              <a:t>Pomoc v ČR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400" b="0" dirty="0">
                <a:solidFill>
                  <a:srgbClr val="003258"/>
                </a:solidFill>
                <a:latin typeface="Gill Sans MT" panose="020B0502020104020203" pitchFamily="34" charset="-18"/>
              </a:rPr>
              <a:t>Informování ukrajinských pacientů s daným onemocněním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400" b="0" dirty="0">
                <a:solidFill>
                  <a:srgbClr val="003258"/>
                </a:solidFill>
                <a:latin typeface="Gill Sans MT" panose="020B0502020104020203" pitchFamily="34" charset="-18"/>
              </a:rPr>
              <a:t>Asistence ukrajinským pacientům při hledání odpovídající péče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400" b="0" dirty="0">
                <a:solidFill>
                  <a:srgbClr val="003258"/>
                </a:solidFill>
                <a:latin typeface="Gill Sans MT" panose="020B0502020104020203" pitchFamily="34" charset="-18"/>
              </a:rPr>
              <a:t>Další pomoc</a:t>
            </a:r>
          </a:p>
          <a:p>
            <a:pPr marL="0" indent="0"/>
            <a:endParaRPr lang="cs-CZ" sz="1400" dirty="0">
              <a:solidFill>
                <a:srgbClr val="003258"/>
              </a:solidFill>
              <a:latin typeface="Gill Sans MT" panose="020B0502020104020203" pitchFamily="34" charset="-18"/>
            </a:endParaRPr>
          </a:p>
          <a:p>
            <a:pPr marL="0" indent="0"/>
            <a:r>
              <a:rPr lang="cs-CZ" sz="1400" dirty="0">
                <a:hlinkClick r:id="rId2"/>
              </a:rPr>
              <a:t>Pomoc pro Ukrajinu / </a:t>
            </a:r>
            <a:r>
              <a:rPr lang="az-Cyrl-AZ" sz="1400" dirty="0">
                <a:hlinkClick r:id="rId2"/>
              </a:rPr>
              <a:t>Допомога для України – </a:t>
            </a:r>
            <a:r>
              <a:rPr lang="cs-CZ" sz="1400" dirty="0">
                <a:hlinkClick r:id="rId2"/>
              </a:rPr>
              <a:t>Ministerstvo zdravotnictví (mzcr.cz)</a:t>
            </a:r>
            <a:endParaRPr lang="cs-CZ" sz="1400" dirty="0">
              <a:solidFill>
                <a:srgbClr val="003258"/>
              </a:solidFill>
              <a:latin typeface="Gill Sans MT" panose="020B0502020104020203" pitchFamily="34" charset="-18"/>
            </a:endParaRPr>
          </a:p>
          <a:p>
            <a:endParaRPr lang="cs-CZ" sz="1400" b="0" dirty="0">
              <a:solidFill>
                <a:srgbClr val="003258"/>
              </a:solidFill>
              <a:latin typeface="Gill Sans MT" panose="020B0502020104020203" pitchFamily="34" charset="-18"/>
            </a:endParaRPr>
          </a:p>
          <a:p>
            <a:r>
              <a:rPr lang="cs-CZ" sz="1400" dirty="0">
                <a:hlinkClick r:id="rId3"/>
              </a:rPr>
              <a:t>Rozcestník pomoci pro ukrajinské pacienty s chronickým onemocněním či zdravotním postižením - Aktuality - Portál pro pacienty a pacientské organizace (mzcr.cz)</a:t>
            </a:r>
            <a:endParaRPr lang="cs-CZ" sz="1400" dirty="0"/>
          </a:p>
          <a:p>
            <a:endParaRPr lang="cs-CZ" sz="1400" dirty="0">
              <a:solidFill>
                <a:srgbClr val="003258"/>
              </a:solidFill>
              <a:latin typeface="Gill Sans MT" panose="020B0502020104020203" pitchFamily="34" charset="-18"/>
            </a:endParaRPr>
          </a:p>
          <a:p>
            <a:r>
              <a:rPr lang="cs-CZ" sz="1400" dirty="0">
                <a:hlinkClick r:id="rId4"/>
              </a:rPr>
              <a:t>Informování a pomoc osobám s chronickým onemocněním na Ukrajině či přicházejícím z Ukrajiny - Aktuality - Portál pro pacienty a pacientské organizace (mzcr.cz)</a:t>
            </a:r>
            <a:endParaRPr lang="cs-CZ" sz="1400" dirty="0"/>
          </a:p>
          <a:p>
            <a:endParaRPr lang="cs-CZ" sz="1400" dirty="0">
              <a:solidFill>
                <a:srgbClr val="003258"/>
              </a:solidFill>
              <a:latin typeface="Gill Sans MT" panose="020B0502020104020203" pitchFamily="34" charset="-18"/>
            </a:endParaRPr>
          </a:p>
          <a:p>
            <a:r>
              <a:rPr lang="cs-CZ" sz="1400" dirty="0">
                <a:solidFill>
                  <a:srgbClr val="003258"/>
                </a:solidFill>
                <a:latin typeface="Gill Sans MT" panose="020B0502020104020203" pitchFamily="34" charset="-18"/>
              </a:rPr>
              <a:t>Pomoc na Ukrajině: </a:t>
            </a:r>
            <a:r>
              <a:rPr lang="en-US" sz="1400" dirty="0">
                <a:solidFill>
                  <a:srgbClr val="FF0000"/>
                </a:solidFill>
                <a:latin typeface="Gill Sans MT" panose="020B0502020104020203" pitchFamily="34" charset="-18"/>
              </a:rPr>
              <a:t>UKRAJINA@</a:t>
            </a:r>
            <a:r>
              <a:rPr lang="cs-CZ" sz="1400" dirty="0">
                <a:solidFill>
                  <a:srgbClr val="FF0000"/>
                </a:solidFill>
                <a:latin typeface="Gill Sans MT" panose="020B0502020104020203" pitchFamily="34" charset="-18"/>
              </a:rPr>
              <a:t>MZCR.CZ</a:t>
            </a:r>
          </a:p>
          <a:p>
            <a:pPr lvl="1">
              <a:buFont typeface="Arial"/>
              <a:buChar char="•"/>
            </a:pPr>
            <a:r>
              <a:rPr lang="cs-CZ" sz="1400" b="0" dirty="0">
                <a:solidFill>
                  <a:srgbClr val="003258"/>
                </a:solidFill>
                <a:latin typeface="Gill Sans" panose="020B0604020202020204" charset="0"/>
              </a:rPr>
              <a:t>Darování léčivých přípravků skrze společný Mechanismus civilní ochrany EU (UCPM) a Středisko pro koordinaci odezvy na mimořádné události EU (ERCC).</a:t>
            </a:r>
          </a:p>
          <a:p>
            <a:pPr lvl="2">
              <a:buFont typeface="Arial"/>
              <a:buChar char="•"/>
            </a:pPr>
            <a:r>
              <a:rPr lang="cs-CZ" sz="1400" b="0" dirty="0">
                <a:solidFill>
                  <a:srgbClr val="003258"/>
                </a:solidFill>
                <a:latin typeface="Gill Sans" panose="020B0604020202020204" charset="0"/>
              </a:rPr>
              <a:t>MAH/distributor – MZ (skrze GŘ HZS a ERCC ve spolupráci se smluvním distributorem, doručení do UCMP logistického hubu v Polsku) – příjemce daru na Ukrajině</a:t>
            </a:r>
          </a:p>
          <a:p>
            <a:pPr lvl="1">
              <a:buFont typeface="Arial"/>
              <a:buChar char="•"/>
            </a:pPr>
            <a:endParaRPr lang="cs-CZ" b="0" dirty="0">
              <a:solidFill>
                <a:srgbClr val="003258"/>
              </a:solidFill>
              <a:latin typeface="Gill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186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BD87AAE-9953-4D89-AFE2-7F0B61D9F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8879"/>
            <a:ext cx="7803009" cy="1050924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chemeClr val="accent1">
                    <a:lumMod val="75000"/>
                  </a:schemeClr>
                </a:solidFill>
                <a:latin typeface="Selawik" panose="020B0502040204020203" pitchFamily="34" charset="-18"/>
              </a:rPr>
              <a:t>(NE)</a:t>
            </a:r>
            <a:r>
              <a:rPr lang="cs-CZ" sz="2400" dirty="0">
                <a:latin typeface="Selawik" panose="020B0502040204020203" pitchFamily="34" charset="-18"/>
              </a:rPr>
              <a:t>VIDITELNÍ HRDINOVÉ DO VŠECH KOUTŮ ČR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547CC99-910A-4E86-A6DE-C99A20205729}"/>
              </a:ext>
            </a:extLst>
          </p:cNvPr>
          <p:cNvSpPr txBox="1"/>
          <p:nvPr/>
        </p:nvSpPr>
        <p:spPr>
          <a:xfrm>
            <a:off x="628650" y="2006175"/>
            <a:ext cx="394335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b="1" dirty="0">
                <a:latin typeface="Selawik" panose="020B0502040204020203" pitchFamily="34" charset="-18"/>
                <a:ea typeface="Calibri" panose="020F0502020204030204" pitchFamily="34" charset="0"/>
              </a:rPr>
              <a:t>Parametry výstavy:</a:t>
            </a:r>
            <a:endParaRPr lang="cs-CZ" sz="1600" dirty="0">
              <a:latin typeface="Selawik" panose="020B0502040204020203" pitchFamily="34" charset="-18"/>
              <a:ea typeface="Calibri" panose="020F0502020204030204" pitchFamily="34" charset="0"/>
            </a:endParaRPr>
          </a:p>
          <a:p>
            <a:pPr marL="257175" indent="-257175">
              <a:buFont typeface="Calibri" panose="020F0502020204030204" pitchFamily="34" charset="0"/>
              <a:buChar char="•"/>
            </a:pPr>
            <a:r>
              <a:rPr lang="cs-CZ" sz="1600" dirty="0">
                <a:latin typeface="Selawik" panose="020B0502040204020203" pitchFamily="34" charset="-18"/>
                <a:ea typeface="Calibri" panose="020F0502020204030204" pitchFamily="34" charset="0"/>
              </a:rPr>
              <a:t>Formát: A0 (841 × 1189 mm) </a:t>
            </a:r>
          </a:p>
          <a:p>
            <a:pPr marL="257175" indent="-257175">
              <a:buFont typeface="Calibri" panose="020F0502020204030204" pitchFamily="34" charset="0"/>
              <a:buChar char="•"/>
            </a:pPr>
            <a:r>
              <a:rPr lang="cs-CZ" sz="1600" dirty="0">
                <a:latin typeface="Selawik" panose="020B0502040204020203" pitchFamily="34" charset="-18"/>
                <a:ea typeface="Calibri" panose="020F0502020204030204" pitchFamily="34" charset="0"/>
              </a:rPr>
              <a:t>Počet kusů: 14 </a:t>
            </a:r>
          </a:p>
          <a:p>
            <a:pPr marL="257175" indent="-257175">
              <a:buFont typeface="Calibri" panose="020F0502020204030204" pitchFamily="34" charset="0"/>
              <a:buChar char="•"/>
            </a:pPr>
            <a:r>
              <a:rPr lang="cs-CZ" sz="1600" dirty="0">
                <a:latin typeface="Selawik" panose="020B0502040204020203" pitchFamily="34" charset="-18"/>
                <a:ea typeface="Calibri" panose="020F0502020204030204" pitchFamily="34" charset="0"/>
              </a:rPr>
              <a:t>Materiál: </a:t>
            </a:r>
            <a:r>
              <a:rPr lang="cs-CZ" sz="1600" dirty="0" err="1">
                <a:latin typeface="Selawik" panose="020B0502040204020203" pitchFamily="34" charset="-18"/>
                <a:ea typeface="Calibri" panose="020F0502020204030204" pitchFamily="34" charset="0"/>
              </a:rPr>
              <a:t>hliníkovo</a:t>
            </a:r>
            <a:r>
              <a:rPr lang="cs-CZ" sz="1600" dirty="0">
                <a:latin typeface="Selawik" panose="020B0502040204020203" pitchFamily="34" charset="-18"/>
                <a:ea typeface="Calibri" panose="020F0502020204030204" pitchFamily="34" charset="0"/>
              </a:rPr>
              <a:t>-plastová sendvičová deska </a:t>
            </a:r>
          </a:p>
          <a:p>
            <a:pPr marL="257175" indent="-257175">
              <a:buFont typeface="Calibri" panose="020F0502020204030204" pitchFamily="34" charset="0"/>
              <a:buChar char="•"/>
            </a:pPr>
            <a:r>
              <a:rPr lang="cs-CZ" sz="1600" dirty="0">
                <a:latin typeface="Selawik" panose="020B0502040204020203" pitchFamily="34" charset="-18"/>
                <a:ea typeface="Calibri" panose="020F0502020204030204" pitchFamily="34" charset="0"/>
              </a:rPr>
              <a:t>Možnost zavěšení na stěnu pomocí háčku</a:t>
            </a:r>
          </a:p>
          <a:p>
            <a:pPr marL="257175" indent="-257175">
              <a:buFont typeface="Calibri" panose="020F0502020204030204" pitchFamily="34" charset="0"/>
              <a:buChar char="•"/>
            </a:pPr>
            <a:r>
              <a:rPr lang="cs-CZ" sz="1600" dirty="0">
                <a:latin typeface="Selawik" panose="020B0502040204020203" pitchFamily="34" charset="-18"/>
                <a:ea typeface="Calibri" panose="020F0502020204030204" pitchFamily="34" charset="0"/>
              </a:rPr>
              <a:t>Doprava ideálně vlastní / dle domluvy 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001210C-B7CC-4976-AF6F-35E81C668CAF}"/>
              </a:ext>
            </a:extLst>
          </p:cNvPr>
          <p:cNvSpPr txBox="1"/>
          <p:nvPr/>
        </p:nvSpPr>
        <p:spPr>
          <a:xfrm>
            <a:off x="628650" y="4221088"/>
            <a:ext cx="388435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b="1" dirty="0">
                <a:latin typeface="Selawik" panose="020B0502040204020203" pitchFamily="34" charset="-18"/>
                <a:ea typeface="Calibri" panose="020F0502020204030204" pitchFamily="34" charset="0"/>
              </a:rPr>
              <a:t>Pomozte nám dostat se na ta správná pracoviště a relevantní fakulty. </a:t>
            </a:r>
            <a:r>
              <a:rPr lang="cs-CZ" sz="1600" dirty="0">
                <a:latin typeface="Selawik" panose="020B0502040204020203" pitchFamily="34" charset="-18"/>
                <a:ea typeface="Calibri" panose="020F0502020204030204" pitchFamily="34" charset="0"/>
              </a:rPr>
              <a:t>Mohou to být nemocnice, výzkumné ústavy, knihovny, fakulty lékařských i nelékařských oborů – chceme dostat pacientské organizace do povědomí budoucích sociálních pracovníků, politiků a právníků, ekonomů i výzkumníků.</a:t>
            </a:r>
          </a:p>
        </p:txBody>
      </p:sp>
      <p:pic>
        <p:nvPicPr>
          <p:cNvPr id="15" name="Obrázek 14" descr="Obsah obrázku text&#10;&#10;Popis byl vytvořen automaticky">
            <a:extLst>
              <a:ext uri="{FF2B5EF4-FFF2-40B4-BE49-F238E27FC236}">
                <a16:creationId xmlns:a16="http://schemas.microsoft.com/office/drawing/2014/main" id="{47D089F3-49CC-47E8-84BA-2770D95B12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108" y="3564357"/>
            <a:ext cx="2714269" cy="1809512"/>
          </a:xfrm>
          <a:prstGeom prst="rect">
            <a:avLst/>
          </a:prstGeom>
        </p:spPr>
      </p:pic>
      <p:pic>
        <p:nvPicPr>
          <p:cNvPr id="13" name="Obrázek 12" descr="Obsah obrázku text, lůžkoviny&#10;&#10;Popis byl vytvořen automaticky">
            <a:extLst>
              <a:ext uri="{FF2B5EF4-FFF2-40B4-BE49-F238E27FC236}">
                <a16:creationId xmlns:a16="http://schemas.microsoft.com/office/drawing/2014/main" id="{08515E56-B65D-4CAD-B19E-E55C80CB84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47072" y="3476205"/>
            <a:ext cx="2741858" cy="1827905"/>
          </a:xfrm>
          <a:prstGeom prst="rect">
            <a:avLst/>
          </a:prstGeom>
        </p:spPr>
      </p:pic>
      <p:pic>
        <p:nvPicPr>
          <p:cNvPr id="11" name="Obrázek 10" descr="Ministr Vojtěch se zástupci PO pózují před nainstalovanou výstavou.">
            <a:extLst>
              <a:ext uri="{FF2B5EF4-FFF2-40B4-BE49-F238E27FC236}">
                <a16:creationId xmlns:a16="http://schemas.microsoft.com/office/drawing/2014/main" id="{2B34A0BA-75DF-4845-BCE1-C29B1201F1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532" y="1588248"/>
            <a:ext cx="2534878" cy="180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39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819</TotalTime>
  <Words>243</Words>
  <Application>Microsoft Macintosh PowerPoint</Application>
  <PresentationFormat>On-screen Show (4:3)</PresentationFormat>
  <Paragraphs>23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Calibri</vt:lpstr>
      <vt:lpstr>Arial</vt:lpstr>
      <vt:lpstr>Gill Sans</vt:lpstr>
      <vt:lpstr>Selawik</vt:lpstr>
      <vt:lpstr>Times New Roman</vt:lpstr>
      <vt:lpstr>Gill Sans MT</vt:lpstr>
      <vt:lpstr>Office Theme</vt:lpstr>
      <vt:lpstr>Pomoc Ukrajině – pacientské organizace a MZ</vt:lpstr>
      <vt:lpstr>(NE)VIDITELNÍ HRDINOVÉ DO VŠECH KOUTŮ ČR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Čížková Klára Mgr.</dc:creator>
  <cp:lastModifiedBy>Procházková Michaela Bc.</cp:lastModifiedBy>
  <cp:revision>79</cp:revision>
  <cp:lastPrinted>2017-12-05T13:44:08Z</cp:lastPrinted>
  <dcterms:modified xsi:type="dcterms:W3CDTF">2022-04-01T09:46:24Z</dcterms:modified>
</cp:coreProperties>
</file>