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4219" r:id="rId4"/>
  </p:sldMasterIdLst>
  <p:notesMasterIdLst>
    <p:notesMasterId r:id="rId57"/>
  </p:notesMasterIdLst>
  <p:handoutMasterIdLst>
    <p:handoutMasterId r:id="rId58"/>
  </p:handoutMasterIdLst>
  <p:sldIdLst>
    <p:sldId id="427" r:id="rId5"/>
    <p:sldId id="394" r:id="rId6"/>
    <p:sldId id="428" r:id="rId7"/>
    <p:sldId id="423" r:id="rId8"/>
    <p:sldId id="403" r:id="rId9"/>
    <p:sldId id="422" r:id="rId10"/>
    <p:sldId id="425" r:id="rId11"/>
    <p:sldId id="391" r:id="rId12"/>
    <p:sldId id="378" r:id="rId13"/>
    <p:sldId id="430" r:id="rId14"/>
    <p:sldId id="285" r:id="rId15"/>
    <p:sldId id="398" r:id="rId16"/>
    <p:sldId id="377" r:id="rId17"/>
    <p:sldId id="421" r:id="rId18"/>
    <p:sldId id="390" r:id="rId19"/>
    <p:sldId id="405" r:id="rId20"/>
    <p:sldId id="383" r:id="rId21"/>
    <p:sldId id="386" r:id="rId22"/>
    <p:sldId id="387" r:id="rId23"/>
    <p:sldId id="393" r:id="rId24"/>
    <p:sldId id="385" r:id="rId25"/>
    <p:sldId id="384" r:id="rId26"/>
    <p:sldId id="412" r:id="rId27"/>
    <p:sldId id="418" r:id="rId28"/>
    <p:sldId id="411" r:id="rId29"/>
    <p:sldId id="373" r:id="rId30"/>
    <p:sldId id="399" r:id="rId31"/>
    <p:sldId id="406" r:id="rId32"/>
    <p:sldId id="408" r:id="rId33"/>
    <p:sldId id="429" r:id="rId34"/>
    <p:sldId id="410" r:id="rId35"/>
    <p:sldId id="395" r:id="rId36"/>
    <p:sldId id="407" r:id="rId37"/>
    <p:sldId id="419" r:id="rId38"/>
    <p:sldId id="420" r:id="rId39"/>
    <p:sldId id="374" r:id="rId40"/>
    <p:sldId id="400" r:id="rId41"/>
    <p:sldId id="388" r:id="rId42"/>
    <p:sldId id="424" r:id="rId43"/>
    <p:sldId id="414" r:id="rId44"/>
    <p:sldId id="375" r:id="rId45"/>
    <p:sldId id="401" r:id="rId46"/>
    <p:sldId id="397" r:id="rId47"/>
    <p:sldId id="381" r:id="rId48"/>
    <p:sldId id="416" r:id="rId49"/>
    <p:sldId id="417" r:id="rId50"/>
    <p:sldId id="415" r:id="rId51"/>
    <p:sldId id="376" r:id="rId52"/>
    <p:sldId id="372" r:id="rId53"/>
    <p:sldId id="426" r:id="rId54"/>
    <p:sldId id="371" r:id="rId55"/>
    <p:sldId id="370" r:id="rId56"/>
  </p:sldIdLst>
  <p:sldSz cx="9144000" cy="6858000" type="screen4x3"/>
  <p:notesSz cx="7099300" cy="10234613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B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76" d="100"/>
          <a:sy n="76" d="100"/>
        </p:scale>
        <p:origin x="10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cs-CZ" sz="1300"/>
            </a:lvl1pPr>
            <a:extLst/>
          </a:lstStyle>
          <a:p>
            <a:endParaRPr lang="cs-CZ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cs-CZ" sz="1300"/>
            </a:lvl1pPr>
            <a:extLst/>
          </a:lstStyle>
          <a:p>
            <a:fld id="{6E7D018D-748F-47BF-843A-40349A141CAC}" type="datetimeFigureOut">
              <a:rPr lang="cs-CZ" smtClean="0"/>
              <a:pPr/>
              <a:t>28.3.2022</a:t>
            </a:fld>
            <a:endParaRPr lang="cs-CZ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cs-CZ" sz="1300"/>
            </a:lvl1pPr>
            <a:extLst/>
          </a:lstStyle>
          <a:p>
            <a:endParaRPr lang="cs-CZ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cs-CZ" sz="1300"/>
            </a:lvl1pPr>
            <a:extLst/>
          </a:lstStyle>
          <a:p>
            <a:fld id="{04AC5213-BACC-41AB-9B61-B40CF6C5296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24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cs-CZ" sz="1300"/>
            </a:lvl1pPr>
            <a:extLst/>
          </a:lstStyle>
          <a:p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cs-CZ" sz="1300"/>
            </a:lvl1pPr>
            <a:extLst/>
          </a:lstStyle>
          <a:p>
            <a:fld id="{23E9B8FB-2ABD-42C9-A6DA-A6789EAF441D}" type="datetimeFigureOut">
              <a:pPr/>
              <a:t>28.3.2022</a:t>
            </a:fld>
            <a:endParaRPr lang="cs-CZ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cs-CZ" sz="1300"/>
            </a:lvl1pPr>
            <a:extLst/>
          </a:lstStyle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cs-CZ" sz="13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89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58614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11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12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60203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13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897444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14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34283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15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635322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16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723843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17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81128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18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426432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19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56996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20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52430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712605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21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474920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22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27891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23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696830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24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267314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25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97884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26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776593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27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588750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28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994645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29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088035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30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62591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624401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31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951207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32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214878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33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814094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34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498092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35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396660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36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709050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37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118150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38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80095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39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217062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40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27328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5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416955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41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387542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42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585203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43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470770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44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263863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45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881311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46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575307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47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8745814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48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788223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49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7891861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50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413770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6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2338782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51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191457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06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7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03369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8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68402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9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99174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26C46-A990-40B0-AB36-C2379FE601DB}" type="slidenum">
              <a:rPr lang="de-DE" altLang="cs-CZ" sz="1300">
                <a:latin typeface="Times New Roman" pitchFamily="18" charset="0"/>
              </a:rPr>
              <a:pPr eaLnBrk="1" hangingPunct="1"/>
              <a:t>10</a:t>
            </a:fld>
            <a:endParaRPr lang="de-DE" altLang="cs-CZ" sz="13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57358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6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4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7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álka t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cs-CZ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cs-CZ"/>
              <a:t>Kliknutím přidáte název fotoalba.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cs-CZ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>
                <a:solidFill>
                  <a:schemeClr val="bg1"/>
                </a:solidFill>
              </a:rPr>
              <a:pPr algn="r"/>
              <a:t>28.3.2022</a:t>
            </a:fld>
            <a:endParaRPr kumimoji="0" lang="cs-CZ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cs-CZ">
                <a:solidFill>
                  <a:schemeClr val="bg1"/>
                </a:solidFill>
              </a:rPr>
              <a:pPr/>
              <a:t>‹#›</a:t>
            </a:fld>
            <a:endParaRPr kumimoji="0" lang="cs-CZ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cs-CZ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cs-CZ"/>
              <a:t>Kliknutím přidáte datum a další podrobnosti.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cs-CZ" smtClean="0"/>
              <a:pPr/>
              <a:t>28.3.2022</a:t>
            </a:fld>
            <a:endParaRPr kumimoji="0"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cs-CZ" smtClean="0"/>
              <a:pPr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179294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2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7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7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cs-CZ" smtClean="0"/>
              <a:pPr/>
              <a:t>28.3.2022</a:t>
            </a:fld>
            <a:endParaRPr kumimoji="0"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cs-CZ" smtClean="0"/>
              <a:pPr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109094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4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cs-CZ" smtClean="0">
                <a:solidFill>
                  <a:schemeClr val="bg1"/>
                </a:solidFill>
              </a:rPr>
              <a:pPr algn="r"/>
              <a:t>28.3.2022</a:t>
            </a:fld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kumimoji="0" lang="cs-CZ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cs-CZ" smtClean="0">
                <a:solidFill>
                  <a:schemeClr val="bg1"/>
                </a:solidFill>
              </a:rPr>
              <a:pPr/>
              <a:t>‹#›</a:t>
            </a:fld>
            <a:endParaRPr kumimoji="0"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5TzURY31kk" TargetMode="External"/><Relationship Id="rId13" Type="http://schemas.openxmlformats.org/officeDocument/2006/relationships/image" Target="../media/image2.png"/><Relationship Id="rId3" Type="http://schemas.openxmlformats.org/officeDocument/2006/relationships/video" Target="https://www.youtube.com/embed/8ZOiN7nU3e0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3.png"/><Relationship Id="rId2" Type="http://schemas.openxmlformats.org/officeDocument/2006/relationships/video" Target="https://www.youtube.com/embed/7QknDKXfLcg" TargetMode="External"/><Relationship Id="rId1" Type="http://schemas.openxmlformats.org/officeDocument/2006/relationships/video" Target="https://www.youtube.com/embed/x5TzURY31kk" TargetMode="External"/><Relationship Id="rId6" Type="http://schemas.openxmlformats.org/officeDocument/2006/relationships/hyperlink" Target="https://www.youtube.com/watch?v=7QknDKXfLcg" TargetMode="External"/><Relationship Id="rId11" Type="http://schemas.openxmlformats.org/officeDocument/2006/relationships/image" Target="../media/image9.jpeg"/><Relationship Id="rId5" Type="http://schemas.openxmlformats.org/officeDocument/2006/relationships/notesSlide" Target="../notesSlides/notesSlide10.xml"/><Relationship Id="rId10" Type="http://schemas.openxmlformats.org/officeDocument/2006/relationships/hyperlink" Target="https://www.youtube.com/watch?v=8ZOiN7nU3e0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z.nic.ppp&amp;hl=cs&amp;gl=U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ladyzdravotnik.cz/assets/uploads/sites/680/2017/12/CCK_OZP_Rozumime-si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ici-elearning.cz/repository/video/komunikace_s_postizenymi/nevidomi/nevidomi.mp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hyperlink" Target="https://www.youtube.com/watch?v=sigsVSjLvOA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igsVSjLvOA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ici-elearning.cz/repository/video/komunikace_s_postizenymi/neslysici/neslysici.mp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gazinparaple.cz/kdyz-bezenec-nebeha/?fbclid=IwAR1H-NfuH4ERKO-E8od6uE_J6UBzAMAwIIPJa9MGjwcMNTAZ67DU3Njs0i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debrief.substack.com/p/disability-debrief-on-the-war-in?s=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ici-elearning.cz/repository/video/komunikace_s_postizenymi/lide_na_voziku/na_voziku.mp4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ici-elearning.cz/repository/video/komunikace_s_postizenymi/postizeni_lide/postizeni_lide.mp4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rod.felagund/posts/10225442758830893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soubor/asistence-lidem-s-disabilitou-pri-katastrofach.asp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otnickydenik.cz/2022/03/velmi-nemocni-stari-i-lide-se-zdravotnim-postizenim-valka-na-ukrajine-na-ne-dopada-nejhure-utect-ale-nemohou/?fbclid=IwAR0Va-GN7Okmhn4VvcU7OarIDvwXQlHzl90a03NEOqDSNKLQNp_VaOESdP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andrewofpolesia/status/150454974554880001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Poskytněme první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		psychickou pomoc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10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700808"/>
            <a:ext cx="8784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800" b="1" i="1" dirty="0" smtClean="0">
              <a:solidFill>
                <a:srgbClr val="0070C0"/>
              </a:solidFill>
            </a:endParaRPr>
          </a:p>
          <a:p>
            <a:pPr algn="ctr"/>
            <a:r>
              <a:rPr lang="cs-CZ" sz="4800" b="1" i="1" dirty="0" smtClean="0">
                <a:solidFill>
                  <a:srgbClr val="0070C0"/>
                </a:solidFill>
              </a:rPr>
              <a:t>Lidská</a:t>
            </a:r>
            <a:r>
              <a:rPr lang="cs-CZ" sz="4800" b="1" i="1" dirty="0">
                <a:solidFill>
                  <a:srgbClr val="0070C0"/>
                </a:solidFill>
              </a:rPr>
              <a:t>, vstřícná podpora lidem, kteří trpí a potřebují pomoc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705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První psychická pomoc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11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19675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1.díl</a:t>
            </a:r>
            <a:r>
              <a:rPr lang="cs-CZ" b="1" dirty="0"/>
              <a:t>: </a:t>
            </a:r>
            <a:r>
              <a:rPr lang="cs-CZ" b="1" dirty="0" smtClean="0"/>
              <a:t>Co to je? </a:t>
            </a: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www.youtube.com/watch?v=7QknDKXfLcg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" name="x5TzURY31kk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08301" y="2250904"/>
            <a:ext cx="3657600" cy="20574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860032" y="11967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2.díl: Co </a:t>
            </a:r>
            <a:r>
              <a:rPr lang="cs-CZ" b="1" dirty="0"/>
              <a:t>je cílem?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www.youtube.com/watch?v=x5TzURY31kk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" name="7QknDKXfLcg"/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02940" y="2250904"/>
            <a:ext cx="3657600" cy="20574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02940" y="5085184"/>
            <a:ext cx="388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3.díl: Jak na to?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www.youtube.com/watch?v=8ZOiN7nU3e0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4" name="8ZOiN7nU3e0"/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4908301" y="4656648"/>
            <a:ext cx="3657600" cy="20574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16" name="OZP_logo_barevne_krivky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5089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Aplikace PPP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12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63888" y="126876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play.google.com/store/apps/details?id=cz.nic.ppp&amp;hl=cs&amp;gl=US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3703"/>
            <a:ext cx="2664296" cy="54766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42" y="1223703"/>
            <a:ext cx="2674590" cy="54977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10" name="OZP_logo_barevne_krivky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6432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Jak komunikovat s OZP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13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/>
          </a:p>
          <a:p>
            <a:pPr algn="ctr"/>
            <a:r>
              <a:rPr lang="cs-CZ" sz="3200" b="1" dirty="0" smtClean="0"/>
              <a:t>Rozumíme si, pomáháme si</a:t>
            </a:r>
          </a:p>
          <a:p>
            <a:pPr algn="ctr"/>
            <a:endParaRPr lang="cs-CZ" sz="3200" b="1" dirty="0" smtClean="0"/>
          </a:p>
          <a:p>
            <a:pPr algn="ctr"/>
            <a:r>
              <a:rPr lang="cs-CZ" sz="3200" b="1" dirty="0">
                <a:hlinkClick r:id="rId3"/>
              </a:rPr>
              <a:t>https://</a:t>
            </a:r>
            <a:r>
              <a:rPr lang="cs-CZ" sz="3200" b="1" dirty="0" smtClean="0">
                <a:hlinkClick r:id="rId3"/>
              </a:rPr>
              <a:t>mladyzdravotnik.cz/assets/uploads/sites/680/2017/12/CCK_OZP_Rozumime-si.pdf</a:t>
            </a:r>
            <a:endParaRPr lang="cs-CZ" sz="3200" b="1" dirty="0" smtClean="0"/>
          </a:p>
          <a:p>
            <a:pPr algn="ctr"/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05" y="1162646"/>
            <a:ext cx="3736497" cy="5301208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23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Vznik hendikepu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14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3200" b="1" dirty="0" smtClean="0"/>
          </a:p>
          <a:p>
            <a:r>
              <a:rPr lang="cs-CZ" sz="3200" b="1" dirty="0" smtClean="0"/>
              <a:t>1) Hendikep vzniklý před válečným stavem: OZP jsou na hendikep adaptovány</a:t>
            </a:r>
            <a:endParaRPr lang="cs-CZ" sz="3200" dirty="0"/>
          </a:p>
          <a:p>
            <a:endParaRPr lang="cs-CZ" sz="3200" b="1" dirty="0" smtClean="0"/>
          </a:p>
          <a:p>
            <a:pPr marL="285750" indent="-285750">
              <a:buFontTx/>
              <a:buChar char="-"/>
            </a:pPr>
            <a:endParaRPr lang="cs-CZ" sz="3200" b="1" dirty="0"/>
          </a:p>
          <a:p>
            <a:r>
              <a:rPr lang="cs-CZ" sz="3200" b="1" dirty="0" smtClean="0"/>
              <a:t>2) </a:t>
            </a:r>
            <a:r>
              <a:rPr lang="cs-CZ" sz="3200" b="1" dirty="0"/>
              <a:t>H</a:t>
            </a:r>
            <a:r>
              <a:rPr lang="cs-CZ" sz="3200" b="1" dirty="0" smtClean="0"/>
              <a:t>endikep vzniklý v důsledku válečného stavu, válečná zranění: OZP jako nová situace, není na stav adaptovaný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47" y="1308235"/>
            <a:ext cx="2114547" cy="54132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7379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Hendikepy obecně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15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6255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smtClean="0"/>
              <a:t>Charakter pomoci se u každého může odlišovat, stejně jako schopnosti mobility, vnímání, orientace, sebeobsluhy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Nabízíme pomoc, ptáme se, jak můžeme pomoci, co zvládne udělat </a:t>
            </a:r>
            <a:r>
              <a:rPr lang="cs-CZ" sz="2800" b="1" dirty="0" smtClean="0"/>
              <a:t>OZP </a:t>
            </a:r>
            <a:r>
              <a:rPr lang="cs-CZ" sz="2800" b="1" dirty="0"/>
              <a:t>sám</a:t>
            </a:r>
          </a:p>
          <a:p>
            <a:pPr marL="285750" indent="-285750">
              <a:buFontTx/>
              <a:buChar char="-"/>
            </a:pPr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Dbáme na to, aby měla OZP při sobě kompenzační pomůcky – v krizové situaci improvizujeme</a:t>
            </a:r>
          </a:p>
          <a:p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Neoddělujeme od OZP vodícího/asistenčního psa, evakuujeme ho společně s </a:t>
            </a:r>
            <a:r>
              <a:rPr lang="cs-CZ" sz="2800" b="1" dirty="0" smtClean="0"/>
              <a:t>OZP. </a:t>
            </a:r>
            <a:r>
              <a:rPr lang="cs-CZ" sz="2800" b="1" dirty="0" smtClean="0"/>
              <a:t>Psa nehladíme, nerozptylujeme.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9189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Hendikepy obecně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16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6255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3200" b="1" dirty="0" smtClean="0"/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Vždy mluvíme přímo s </a:t>
            </a:r>
            <a:r>
              <a:rPr lang="cs-CZ" sz="3200" b="1" dirty="0"/>
              <a:t>OZP, nikoli s průvodcem x na prvním místě je záchrana života a  zdraví, v těchto situacích lze postup </a:t>
            </a:r>
            <a:r>
              <a:rPr lang="cs-CZ" sz="3200" b="1" dirty="0" smtClean="0"/>
              <a:t>přizpůsobit situaci</a:t>
            </a:r>
            <a:endParaRPr lang="cs-CZ" sz="3200" dirty="0"/>
          </a:p>
          <a:p>
            <a:endParaRPr lang="cs-CZ" sz="3200" b="1" dirty="0" smtClean="0"/>
          </a:p>
          <a:p>
            <a:pPr marL="285750" indent="-285750">
              <a:buFontTx/>
              <a:buChar char="-"/>
            </a:pPr>
            <a:endParaRPr lang="cs-CZ" sz="3200" b="1" dirty="0"/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Používáme běžný slovník – např.  u nevidomých podívat se, kouknout se,… stejně tak si např. vozíčkář skočí na nákup </a:t>
            </a:r>
            <a:r>
              <a:rPr lang="cs-CZ" sz="3200" b="1" dirty="0" smtClean="0">
                <a:sym typeface="Wingdings" panose="05000000000000000000" pitchFamily="2" charset="2"/>
              </a:rPr>
              <a:t> x pozor u válečných zranění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594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Zrakové postižení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17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1484784"/>
            <a:ext cx="5220072" cy="52200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4980" y="1772816"/>
            <a:ext cx="3638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/>
          </a:p>
          <a:p>
            <a:endParaRPr lang="cs-CZ" sz="3200" b="1" dirty="0"/>
          </a:p>
          <a:p>
            <a:r>
              <a:rPr lang="cs-CZ" sz="3200" b="1" dirty="0" smtClean="0"/>
              <a:t>Různé typy i stupně zrakového postižení (slabozrací, zbytky zraku, nevidomí)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4069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Jak vidí?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18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" y="1199108"/>
            <a:ext cx="8198973" cy="54702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5133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Jak vidí?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19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2448" cy="26945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89" y="1196752"/>
            <a:ext cx="4016804" cy="26945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65041"/>
            <a:ext cx="4032448" cy="26840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92" y="4061352"/>
            <a:ext cx="4025401" cy="2687787"/>
          </a:xfrm>
          <a:prstGeom prst="rect">
            <a:avLst/>
          </a:prstGeom>
        </p:spPr>
      </p:pic>
      <p:pic>
        <p:nvPicPr>
          <p:cNvPr id="10" name="OZP_logo_barevne_krivky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 Když přijde náročná situace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7231" y="110532"/>
            <a:ext cx="1227257" cy="90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ovéPole 1"/>
          <p:cNvSpPr txBox="1"/>
          <p:nvPr/>
        </p:nvSpPr>
        <p:spPr>
          <a:xfrm>
            <a:off x="179512" y="1196752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 smtClean="0"/>
              <a:t>Katastrofy jsou velmi náročné pro zdravé osoby natož pro OZP</a:t>
            </a:r>
          </a:p>
          <a:p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OZP čelí </a:t>
            </a:r>
            <a:r>
              <a:rPr lang="cs-CZ" sz="2800" b="1" dirty="0"/>
              <a:t>větším překážkám v průběhu krizí a </a:t>
            </a:r>
            <a:r>
              <a:rPr lang="cs-CZ" sz="2800" b="1" dirty="0" smtClean="0"/>
              <a:t>katastrof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OZP jsou ohroženější skupinou a mohou tak celou situaci vnímat mnohem </a:t>
            </a:r>
            <a:r>
              <a:rPr lang="cs-CZ" sz="2800" b="1" dirty="0" smtClean="0"/>
              <a:t>hůře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OZP </a:t>
            </a:r>
            <a:r>
              <a:rPr lang="cs-CZ" sz="2800" b="1" dirty="0" smtClean="0"/>
              <a:t>více </a:t>
            </a:r>
            <a:r>
              <a:rPr lang="cs-CZ" sz="2800" b="1" dirty="0"/>
              <a:t>utrpí účinky mimořádných událostí v</a:t>
            </a:r>
            <a:r>
              <a:rPr lang="cs-CZ" sz="2800" b="1" dirty="0" smtClean="0"/>
              <a:t> </a:t>
            </a:r>
            <a:r>
              <a:rPr lang="cs-CZ" sz="2800" b="1" dirty="0"/>
              <a:t>tělesné, sociální a psychické </a:t>
            </a:r>
            <a:r>
              <a:rPr lang="cs-CZ" sz="2800" b="1" dirty="0" smtClean="0"/>
              <a:t>úrovni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9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První kontakt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20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89289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 smtClean="0"/>
              <a:t>Vždy </a:t>
            </a:r>
            <a:r>
              <a:rPr lang="cs-CZ" sz="2400" b="1" dirty="0"/>
              <a:t>se představíme a </a:t>
            </a:r>
            <a:r>
              <a:rPr lang="cs-CZ" sz="2400" b="1" dirty="0" smtClean="0"/>
              <a:t>uvedeme </a:t>
            </a:r>
            <a:r>
              <a:rPr lang="cs-CZ" sz="2400" b="1" dirty="0"/>
              <a:t>svojí </a:t>
            </a:r>
            <a:r>
              <a:rPr lang="cs-CZ" sz="2400" b="1" dirty="0" smtClean="0"/>
              <a:t>roli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</a:t>
            </a:r>
            <a:r>
              <a:rPr lang="cs-CZ" sz="2400" b="1" dirty="0" smtClean="0"/>
              <a:t>okud </a:t>
            </a:r>
            <a:r>
              <a:rPr lang="cs-CZ" sz="2400" b="1" dirty="0" smtClean="0"/>
              <a:t>podáváme ruku okomentujeme „podávám Vám ruku“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N</a:t>
            </a:r>
            <a:r>
              <a:rPr lang="cs-CZ" sz="2400" b="1" dirty="0" smtClean="0"/>
              <a:t>evidomého </a:t>
            </a:r>
            <a:r>
              <a:rPr lang="cs-CZ" sz="2400" b="1" dirty="0"/>
              <a:t>oslovujeme </a:t>
            </a:r>
            <a:r>
              <a:rPr lang="cs-CZ" sz="2400" b="1" dirty="0" smtClean="0"/>
              <a:t>jako první a jménem </a:t>
            </a:r>
            <a:r>
              <a:rPr lang="cs-CZ" sz="2400" b="1" dirty="0"/>
              <a:t>(s oslovením se lehce dotkneme jeho paže</a:t>
            </a:r>
            <a:r>
              <a:rPr lang="cs-CZ" sz="2400" b="1" dirty="0" smtClean="0"/>
              <a:t>), bude vědět, že mluvíte k němu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Ověříme, </a:t>
            </a:r>
            <a:r>
              <a:rPr lang="cs-CZ" sz="2400" b="1" dirty="0"/>
              <a:t>zda má </a:t>
            </a:r>
            <a:r>
              <a:rPr lang="cs-CZ" sz="2400" b="1" dirty="0" smtClean="0"/>
              <a:t>důležité kompenzační pomůcky – např. bílou hůl</a:t>
            </a:r>
            <a:endParaRPr lang="cs-CZ" sz="2400" b="1" dirty="0"/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I</a:t>
            </a:r>
            <a:r>
              <a:rPr lang="cs-CZ" sz="2400" b="1" dirty="0" smtClean="0"/>
              <a:t>nformujeme </a:t>
            </a:r>
            <a:r>
              <a:rPr lang="cs-CZ" sz="2400" b="1" dirty="0"/>
              <a:t>o </a:t>
            </a:r>
            <a:r>
              <a:rPr lang="cs-CZ" sz="2400" b="1" dirty="0" smtClean="0"/>
              <a:t>dění, </a:t>
            </a:r>
            <a:r>
              <a:rPr lang="cs-CZ" sz="2400" b="1" dirty="0"/>
              <a:t>popisujeme viděné </a:t>
            </a:r>
            <a:r>
              <a:rPr lang="cs-CZ" sz="2400" b="1" dirty="0" smtClean="0"/>
              <a:t>činnosti, </a:t>
            </a:r>
            <a:r>
              <a:rPr lang="cs-CZ" sz="2400" b="1" dirty="0"/>
              <a:t>říkáme co se bude </a:t>
            </a:r>
            <a:r>
              <a:rPr lang="cs-CZ" sz="2400" b="1" dirty="0" smtClean="0"/>
              <a:t>dít</a:t>
            </a:r>
            <a:endParaRPr lang="cs-CZ" sz="2400" b="1" dirty="0"/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Ne </a:t>
            </a:r>
            <a:r>
              <a:rPr lang="cs-CZ" sz="2400" b="1" dirty="0"/>
              <a:t>emotivní zvolání bez </a:t>
            </a:r>
            <a:r>
              <a:rPr lang="cs-CZ" sz="2400" b="1" dirty="0" smtClean="0"/>
              <a:t>vysvětlení </a:t>
            </a:r>
            <a:r>
              <a:rPr lang="cs-CZ" sz="2400" b="1" dirty="0"/>
              <a:t>(např. </a:t>
            </a:r>
            <a:r>
              <a:rPr lang="cs-CZ" sz="2400" b="1" dirty="0" err="1" smtClean="0"/>
              <a:t>ježíšmarja</a:t>
            </a:r>
            <a:r>
              <a:rPr lang="cs-CZ" sz="2400" b="1" dirty="0" smtClean="0"/>
              <a:t>, pozor), </a:t>
            </a:r>
            <a:r>
              <a:rPr lang="cs-CZ" sz="2400" b="1" dirty="0"/>
              <a:t>mohou zvyšovat </a:t>
            </a:r>
            <a:r>
              <a:rPr lang="cs-CZ" sz="2400" b="1" dirty="0" smtClean="0"/>
              <a:t>úzkost a </a:t>
            </a:r>
            <a:r>
              <a:rPr lang="cs-CZ" sz="2400" b="1" dirty="0" smtClean="0"/>
              <a:t>nevidomý</a:t>
            </a:r>
            <a:r>
              <a:rPr lang="cs-CZ" sz="2400" b="1" dirty="0" smtClean="0"/>
              <a:t> </a:t>
            </a:r>
            <a:r>
              <a:rPr lang="cs-CZ" sz="2400" b="1" dirty="0" smtClean="0"/>
              <a:t>neví, co se děje</a:t>
            </a:r>
            <a:endParaRPr lang="cs-CZ" sz="2400" b="1" dirty="0"/>
          </a:p>
          <a:p>
            <a:pPr marL="285750" indent="-285750">
              <a:buFontTx/>
              <a:buChar char="-"/>
            </a:pPr>
            <a:endParaRPr lang="cs-CZ" sz="2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52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		Doprovázení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21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86975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b="1" dirty="0" smtClean="0"/>
              <a:t>Nevidomému nabídneme rámě</a:t>
            </a:r>
            <a:r>
              <a:rPr lang="cs-CZ" sz="2000" b="1" dirty="0"/>
              <a:t> </a:t>
            </a:r>
            <a:r>
              <a:rPr lang="cs-CZ" sz="2000" b="1" dirty="0" smtClean="0"/>
              <a:t>- nevidomý </a:t>
            </a:r>
            <a:r>
              <a:rPr lang="cs-CZ" sz="2000" b="1" dirty="0"/>
              <a:t>se </a:t>
            </a:r>
            <a:r>
              <a:rPr lang="cs-CZ" sz="2000" b="1" dirty="0" smtClean="0"/>
              <a:t>zavěsí za paži a </a:t>
            </a:r>
            <a:r>
              <a:rPr lang="cs-CZ" sz="2000" b="1" dirty="0"/>
              <a:t>jde cca dva kroky za </a:t>
            </a:r>
            <a:r>
              <a:rPr lang="cs-CZ" sz="2000" b="1" dirty="0" smtClean="0"/>
              <a:t>průvodcem</a:t>
            </a:r>
          </a:p>
          <a:p>
            <a:pPr marL="285750" indent="-285750">
              <a:buFontTx/>
              <a:buChar char="-"/>
            </a:pPr>
            <a:endParaRPr lang="cs-CZ" sz="2000" b="1" dirty="0"/>
          </a:p>
          <a:p>
            <a:pPr marL="285750" indent="-285750">
              <a:buFontTx/>
              <a:buChar char="-"/>
            </a:pPr>
            <a:r>
              <a:rPr lang="cs-CZ" sz="2000" b="1" dirty="0" smtClean="0"/>
              <a:t>Nikdy nevidomého </a:t>
            </a:r>
            <a:r>
              <a:rPr lang="cs-CZ" sz="2000" b="1" dirty="0"/>
              <a:t>netlačíme před sebou ani netáhneme za sebou, průvodce jde vždy jako první (i v úzkém prostoru</a:t>
            </a:r>
            <a:r>
              <a:rPr lang="cs-CZ" sz="20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cs-CZ" sz="2000" b="1" dirty="0"/>
          </a:p>
          <a:p>
            <a:pPr marL="285750" indent="-285750">
              <a:buFontTx/>
              <a:buChar char="-"/>
            </a:pPr>
            <a:r>
              <a:rPr lang="cs-CZ" sz="2000" b="1" dirty="0"/>
              <a:t>Při chůzi po schodech se zeptáme, zda se </a:t>
            </a:r>
            <a:r>
              <a:rPr lang="cs-CZ" sz="2000" b="1" dirty="0" smtClean="0"/>
              <a:t>nevidomý chce </a:t>
            </a:r>
            <a:r>
              <a:rPr lang="cs-CZ" sz="2000" b="1" dirty="0"/>
              <a:t>držet zábradlí (pak se jednou rukou drží zábradlí a druhou naší paže), informujeme o směru schodů (schody nahoru, schody dolů), upozorníme první a poslední </a:t>
            </a:r>
            <a:r>
              <a:rPr lang="cs-CZ" sz="2000" b="1" dirty="0" smtClean="0"/>
              <a:t>schod</a:t>
            </a:r>
          </a:p>
          <a:p>
            <a:pPr marL="285750" indent="-285750">
              <a:buFontTx/>
              <a:buChar char="-"/>
            </a:pPr>
            <a:endParaRPr lang="cs-CZ" sz="2000" b="1" dirty="0"/>
          </a:p>
          <a:p>
            <a:pPr marL="285750" indent="-285750">
              <a:buFontTx/>
              <a:buChar char="-"/>
            </a:pPr>
            <a:r>
              <a:rPr lang="cs-CZ" sz="2000" b="1" dirty="0" smtClean="0"/>
              <a:t>Komentujeme další objekty jako např. </a:t>
            </a:r>
            <a:r>
              <a:rPr lang="cs-CZ" sz="2000" b="1" dirty="0"/>
              <a:t>obrubník či </a:t>
            </a:r>
            <a:r>
              <a:rPr lang="cs-CZ" sz="2000" b="1" dirty="0" smtClean="0"/>
              <a:t>překážky</a:t>
            </a:r>
          </a:p>
          <a:p>
            <a:pPr marL="285750" indent="-285750">
              <a:buFontTx/>
              <a:buChar char="-"/>
            </a:pPr>
            <a:endParaRPr lang="cs-CZ" sz="2000" b="1" dirty="0"/>
          </a:p>
          <a:p>
            <a:pPr marL="285750" indent="-285750">
              <a:buFontTx/>
              <a:buChar char="-"/>
            </a:pPr>
            <a:r>
              <a:rPr lang="cs-CZ" sz="2000" b="1" dirty="0"/>
              <a:t>Pozor na překážky (např. trosky na zemi, překážky v úrovni hlavy</a:t>
            </a:r>
            <a:r>
              <a:rPr lang="cs-CZ" sz="2000" b="1" dirty="0" smtClean="0"/>
              <a:t>), překážky v úrovni hlavy nejsou identifikovatelné bílou holí!</a:t>
            </a:r>
          </a:p>
          <a:p>
            <a:pPr marL="285750" indent="-285750">
              <a:buFontTx/>
              <a:buChar char="-"/>
            </a:pPr>
            <a:endParaRPr lang="cs-CZ" sz="2000" b="1" dirty="0"/>
          </a:p>
          <a:p>
            <a:pPr marL="285750" indent="-285750">
              <a:buFontTx/>
              <a:buChar char="-"/>
            </a:pPr>
            <a:r>
              <a:rPr lang="cs-CZ" sz="2000" b="1" dirty="0"/>
              <a:t>Nevidomého </a:t>
            </a:r>
            <a:r>
              <a:rPr lang="cs-CZ" sz="2000" b="1" dirty="0" smtClean="0"/>
              <a:t>neopouštíme </a:t>
            </a:r>
            <a:r>
              <a:rPr lang="cs-CZ" sz="2000" b="1" dirty="0"/>
              <a:t>bez upozornění, pokud se potřebujeme vzdálit, zanecháme ho u pevné opory a informujeme, za jak dlouho se </a:t>
            </a:r>
            <a:r>
              <a:rPr lang="cs-CZ" sz="2000" b="1" dirty="0" smtClean="0"/>
              <a:t>vrátíme</a:t>
            </a:r>
            <a:endParaRPr lang="cs-CZ" dirty="0"/>
          </a:p>
          <a:p>
            <a:endParaRPr lang="cs-CZ" dirty="0"/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89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	  V neznámém prostoru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22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1" y="1196752"/>
            <a:ext cx="862558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100" b="1" dirty="0" smtClean="0"/>
              <a:t>Neznámý prostor slovně popisujeme (sanitku</a:t>
            </a:r>
            <a:r>
              <a:rPr lang="cs-CZ" sz="2100" b="1" dirty="0"/>
              <a:t>, kryt</a:t>
            </a:r>
            <a:r>
              <a:rPr lang="cs-CZ" sz="2100" b="1" dirty="0" smtClean="0"/>
              <a:t>, …), </a:t>
            </a:r>
            <a:r>
              <a:rPr lang="cs-CZ" sz="2100" b="1" dirty="0" smtClean="0"/>
              <a:t>ukážeme, </a:t>
            </a:r>
            <a:r>
              <a:rPr lang="cs-CZ" sz="2100" b="1" dirty="0"/>
              <a:t>kde se nachází </a:t>
            </a:r>
            <a:r>
              <a:rPr lang="cs-CZ" sz="2100" b="1" dirty="0" smtClean="0"/>
              <a:t>toaleta a další důležité věci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Nenecháme nevidomého tápat v </a:t>
            </a:r>
            <a:r>
              <a:rPr lang="cs-CZ" sz="2100" b="1" dirty="0" smtClean="0"/>
              <a:t>prostoru</a:t>
            </a:r>
            <a:endParaRPr lang="cs-CZ" sz="2100" b="1" dirty="0"/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Nepoužíváme nic neříkající výrazy (támhle, tam…) </a:t>
            </a:r>
            <a:r>
              <a:rPr lang="cs-CZ" sz="2100" b="1" dirty="0" smtClean="0"/>
              <a:t>– navigujeme konkrétně </a:t>
            </a:r>
            <a:r>
              <a:rPr lang="cs-CZ" sz="2100" b="1" dirty="0"/>
              <a:t> </a:t>
            </a:r>
            <a:r>
              <a:rPr lang="cs-CZ" sz="2100" b="1" dirty="0" smtClean="0"/>
              <a:t>např. dva </a:t>
            </a:r>
            <a:r>
              <a:rPr lang="cs-CZ" sz="2100" b="1" dirty="0"/>
              <a:t>metry před vámi</a:t>
            </a:r>
          </a:p>
          <a:p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V hlučném prostředí nám nemusí nevidomý </a:t>
            </a:r>
            <a:r>
              <a:rPr lang="cs-CZ" sz="2100" b="1" dirty="0" smtClean="0"/>
              <a:t>rozumět – nevidomého vždy oslovujeme, aby věděl, že s ním mluvíme</a:t>
            </a:r>
            <a:endParaRPr lang="cs-CZ" sz="2100" b="1" dirty="0"/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S věcmi nevidomého </a:t>
            </a:r>
            <a:r>
              <a:rPr lang="cs-CZ" sz="2100" b="1" dirty="0" smtClean="0"/>
              <a:t>nemanipulujeme </a:t>
            </a:r>
            <a:r>
              <a:rPr lang="cs-CZ" sz="2100" b="1" dirty="0"/>
              <a:t>bez jeho vědomí (přesně ví, co kde má)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Při změnách rozmístění </a:t>
            </a:r>
            <a:r>
              <a:rPr lang="cs-CZ" sz="2100" b="1" dirty="0" smtClean="0"/>
              <a:t>věcí v místnosti vždy </a:t>
            </a:r>
            <a:r>
              <a:rPr lang="cs-CZ" sz="2100" b="1" dirty="0"/>
              <a:t>nevidomého informujeme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Upozorníme na věci </a:t>
            </a:r>
            <a:r>
              <a:rPr lang="cs-CZ" sz="2100" b="1" dirty="0" smtClean="0"/>
              <a:t>kolem </a:t>
            </a:r>
            <a:r>
              <a:rPr lang="cs-CZ" sz="2100" b="1" dirty="0" smtClean="0"/>
              <a:t>něj</a:t>
            </a:r>
            <a:r>
              <a:rPr lang="cs-CZ" sz="2100" b="1" dirty="0" smtClean="0"/>
              <a:t>, </a:t>
            </a:r>
            <a:r>
              <a:rPr lang="cs-CZ" sz="2100" b="1" dirty="0"/>
              <a:t>které by mohl </a:t>
            </a:r>
            <a:r>
              <a:rPr lang="cs-CZ" sz="2100" b="1" dirty="0" smtClean="0"/>
              <a:t>shodit či se o ně zranit</a:t>
            </a:r>
            <a:endParaRPr lang="cs-CZ" sz="21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9321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		Náhradní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ubytování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23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25213"/>
            <a:ext cx="86975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/>
              <a:t>Provést </a:t>
            </a:r>
            <a:r>
              <a:rPr lang="cs-CZ" sz="2200" b="1" dirty="0" smtClean="0"/>
              <a:t>nevidomého po </a:t>
            </a:r>
            <a:r>
              <a:rPr lang="cs-CZ" sz="2200" b="1" dirty="0"/>
              <a:t>náhradním ubytování a ukázat, kde co </a:t>
            </a:r>
            <a:r>
              <a:rPr lang="cs-CZ" sz="2200" b="1" dirty="0" smtClean="0"/>
              <a:t>je</a:t>
            </a:r>
            <a:r>
              <a:rPr lang="cs-CZ" sz="2200" b="1" dirty="0"/>
              <a:t> </a:t>
            </a:r>
            <a:r>
              <a:rPr lang="cs-CZ" sz="2200" b="1" dirty="0" smtClean="0"/>
              <a:t>- </a:t>
            </a:r>
            <a:r>
              <a:rPr lang="cs-CZ" sz="2200" b="1" dirty="0"/>
              <a:t>jak vypadá místnost, kde se </a:t>
            </a:r>
            <a:r>
              <a:rPr lang="cs-CZ" sz="2200" b="1" dirty="0" smtClean="0"/>
              <a:t>je </a:t>
            </a:r>
            <a:r>
              <a:rPr lang="cs-CZ" sz="2200" b="1" dirty="0"/>
              <a:t>lůžko, </a:t>
            </a:r>
            <a:r>
              <a:rPr lang="cs-CZ" sz="2200" b="1" dirty="0" smtClean="0"/>
              <a:t>WC</a:t>
            </a:r>
            <a:r>
              <a:rPr lang="cs-CZ" sz="2200" b="1" dirty="0" smtClean="0"/>
              <a:t>, </a:t>
            </a:r>
            <a:r>
              <a:rPr lang="cs-CZ" sz="2200" b="1" dirty="0"/>
              <a:t>jak se dovolá pomoci </a:t>
            </a:r>
            <a:endParaRPr lang="cs-CZ" sz="2200" b="1" dirty="0" smtClean="0"/>
          </a:p>
          <a:p>
            <a:endParaRPr lang="cs-CZ" sz="2200" b="1" dirty="0" smtClean="0"/>
          </a:p>
          <a:p>
            <a:pPr marL="285750" indent="-285750">
              <a:buFontTx/>
              <a:buChar char="-"/>
            </a:pPr>
            <a:r>
              <a:rPr lang="cs-CZ" sz="2200" b="1" dirty="0"/>
              <a:t>Pomoci najít WC, informovat o typu, kde je splachovadlo, kde papír, jaká je čistota, ev. požádat o pomoc osobu stejného pohlaví, jako je klient</a:t>
            </a:r>
            <a:r>
              <a:rPr lang="cs-CZ" sz="2200" b="1" dirty="0" smtClean="0"/>
              <a:t>.</a:t>
            </a:r>
          </a:p>
          <a:p>
            <a:endParaRPr lang="cs-CZ" sz="2200" b="1" dirty="0" smtClean="0"/>
          </a:p>
          <a:p>
            <a:pPr marL="285750" indent="-285750">
              <a:buFontTx/>
              <a:buChar char="-"/>
            </a:pPr>
            <a:r>
              <a:rPr lang="pl-PL" sz="2200" b="1" dirty="0"/>
              <a:t>Uložení věcí – tak, jak si osoba s poruchou zraku přeje, ev. jej informovat, věci </a:t>
            </a:r>
            <a:r>
              <a:rPr lang="pl-PL" sz="2200" b="1" dirty="0" smtClean="0"/>
              <a:t>nepřemisťovat</a:t>
            </a:r>
          </a:p>
          <a:p>
            <a:pPr marL="285750" indent="-285750">
              <a:buFontTx/>
              <a:buChar char="-"/>
            </a:pPr>
            <a:endParaRPr lang="pl-PL" sz="22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Při </a:t>
            </a:r>
            <a:r>
              <a:rPr lang="cs-CZ" sz="2400" b="1" dirty="0"/>
              <a:t>usazení nevidomého položíme jeho ruku na opěradlo, nevidomý se samostatně posadí</a:t>
            </a:r>
          </a:p>
          <a:p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pl-PL" sz="2200" b="1" dirty="0"/>
              <a:t>Říci, kdo sedí u stolu a kde, říci, kde je co na stole, co by mohl </a:t>
            </a:r>
            <a:r>
              <a:rPr lang="pl-PL" sz="2200" b="1" dirty="0" smtClean="0"/>
              <a:t>shodit</a:t>
            </a:r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33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		Náhradní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ubytování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24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4981" y="1124744"/>
            <a:ext cx="85201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pl-PL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Oznámit </a:t>
            </a:r>
            <a:r>
              <a:rPr lang="cs-CZ" sz="2800" b="1" dirty="0" smtClean="0"/>
              <a:t>náš odchod </a:t>
            </a:r>
            <a:r>
              <a:rPr lang="cs-CZ" sz="2800" b="1" dirty="0"/>
              <a:t>a </a:t>
            </a:r>
            <a:r>
              <a:rPr lang="cs-CZ" sz="2800" b="1" dirty="0" smtClean="0"/>
              <a:t>návrat</a:t>
            </a:r>
          </a:p>
          <a:p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V případě čekání </a:t>
            </a:r>
            <a:r>
              <a:rPr lang="cs-CZ" sz="2800" b="1" dirty="0"/>
              <a:t>najít osobě s poruchou zraku vhodné místo, kde může čekat (ne ve volném prostoru)</a:t>
            </a:r>
          </a:p>
          <a:p>
            <a:endParaRPr lang="pl-PL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Dveře/skříňky nechat buď </a:t>
            </a:r>
            <a:r>
              <a:rPr lang="cs-CZ" sz="2800" b="1" dirty="0"/>
              <a:t>úplně otevřené, nebo </a:t>
            </a:r>
            <a:r>
              <a:rPr lang="cs-CZ" sz="2800" b="1" dirty="0" smtClean="0"/>
              <a:t>zavřené</a:t>
            </a:r>
          </a:p>
          <a:p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/>
              <a:t>N</a:t>
            </a:r>
            <a:r>
              <a:rPr lang="cs-CZ" sz="2800" b="1" dirty="0" smtClean="0"/>
              <a:t>epovalovat </a:t>
            </a:r>
            <a:r>
              <a:rPr lang="cs-CZ" sz="2800" b="1" dirty="0"/>
              <a:t>nic na </a:t>
            </a:r>
            <a:r>
              <a:rPr lang="cs-CZ" sz="2800" b="1" dirty="0" smtClean="0"/>
              <a:t>podlaze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772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 			Hluchoslepí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25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3205" y="1340768"/>
            <a:ext cx="8697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 smtClean="0"/>
              <a:t>Kombinace různého typu a stupně zrakového i sluchového postižení</a:t>
            </a:r>
          </a:p>
          <a:p>
            <a:pPr marL="285750" indent="-285750">
              <a:buFontTx/>
              <a:buChar char="-"/>
            </a:pPr>
            <a:endParaRPr lang="cs-CZ" sz="3200" b="1" dirty="0"/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Podle hendikepu volíme komunikaci buď vizuální nebo verbální</a:t>
            </a:r>
          </a:p>
          <a:p>
            <a:pPr marL="285750" indent="-285750">
              <a:buFontTx/>
              <a:buChar char="-"/>
            </a:pPr>
            <a:endParaRPr lang="cs-CZ" sz="3200" b="1" dirty="0"/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Červenobílá hůl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3488002"/>
            <a:ext cx="2381250" cy="2381250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8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Nevidomí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26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784"/>
            <a:ext cx="9144000" cy="51435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1115616"/>
            <a:ext cx="880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www.hasici-elearning.cz/repository/video/komunikace_s_postizenymi/nevidomi/nevidomi.mp4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143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Neslyšící a nedoslýchaví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27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0" y="1200965"/>
            <a:ext cx="5661248" cy="56612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1700808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n</a:t>
            </a:r>
            <a:r>
              <a:rPr lang="cs-CZ" sz="3600" b="1" dirty="0" smtClean="0"/>
              <a:t>eslyšící </a:t>
            </a:r>
            <a:r>
              <a:rPr lang="cs-CZ" sz="3600" b="1" dirty="0"/>
              <a:t>od </a:t>
            </a:r>
            <a:r>
              <a:rPr lang="cs-CZ" sz="3600" b="1" dirty="0" smtClean="0"/>
              <a:t>narození</a:t>
            </a:r>
          </a:p>
          <a:p>
            <a:endParaRPr lang="cs-CZ" sz="3600" b="1" dirty="0"/>
          </a:p>
          <a:p>
            <a:r>
              <a:rPr lang="cs-CZ" sz="3600" b="1" dirty="0" smtClean="0"/>
              <a:t>později ohluchlí</a:t>
            </a:r>
          </a:p>
          <a:p>
            <a:endParaRPr lang="cs-CZ" sz="3600" b="1" dirty="0"/>
          </a:p>
          <a:p>
            <a:r>
              <a:rPr lang="cs-CZ" sz="3600" b="1" dirty="0" smtClean="0"/>
              <a:t>nedoslýchaví</a:t>
            </a:r>
            <a:endParaRPr lang="cs-CZ" sz="3600" b="1" dirty="0"/>
          </a:p>
          <a:p>
            <a:endParaRPr lang="cs-CZ" dirty="0"/>
          </a:p>
        </p:txBody>
      </p:sp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  Vhodné prostředí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28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15616"/>
            <a:ext cx="89644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300" b="1" dirty="0" smtClean="0"/>
              <a:t>Zajistěte </a:t>
            </a:r>
            <a:r>
              <a:rPr lang="cs-CZ" sz="2300" b="1" dirty="0"/>
              <a:t>dostatek světla, aby </a:t>
            </a:r>
            <a:r>
              <a:rPr lang="cs-CZ" sz="2300" b="1" dirty="0" smtClean="0"/>
              <a:t>neslyšící mohl </a:t>
            </a:r>
            <a:r>
              <a:rPr lang="cs-CZ" sz="2300" b="1" dirty="0"/>
              <a:t>sledovat vaši tvář a co se děje kolem </a:t>
            </a:r>
            <a:r>
              <a:rPr lang="cs-CZ" sz="2300" b="1" dirty="0" smtClean="0"/>
              <a:t>něj x nestojíme proti světlu</a:t>
            </a:r>
          </a:p>
          <a:p>
            <a:pPr marL="285750" indent="-285750">
              <a:buFontTx/>
              <a:buChar char="-"/>
            </a:pPr>
            <a:endParaRPr lang="cs-CZ" sz="2300" b="1" dirty="0"/>
          </a:p>
          <a:p>
            <a:pPr marL="285750" indent="-285750">
              <a:buFontTx/>
              <a:buChar char="-"/>
            </a:pPr>
            <a:r>
              <a:rPr lang="cs-CZ" sz="2300" b="1" dirty="0"/>
              <a:t>Při oslovení neslyšícího upoutáme jeho pozornost – </a:t>
            </a:r>
            <a:r>
              <a:rPr lang="cs-CZ" sz="2300" b="1" dirty="0" smtClean="0"/>
              <a:t>vizuálně</a:t>
            </a:r>
          </a:p>
          <a:p>
            <a:pPr marL="285750" indent="-285750">
              <a:buFontTx/>
              <a:buChar char="-"/>
            </a:pPr>
            <a:endParaRPr lang="cs-CZ" sz="2300" b="1" dirty="0"/>
          </a:p>
          <a:p>
            <a:pPr marL="285750" indent="-285750">
              <a:buFontTx/>
              <a:buChar char="-"/>
            </a:pPr>
            <a:r>
              <a:rPr lang="cs-CZ" sz="2300" b="1" dirty="0"/>
              <a:t>Na neslyšícího mluvíme tváří v tvář, nezakrýváme si </a:t>
            </a:r>
            <a:r>
              <a:rPr lang="cs-CZ" sz="2300" b="1" dirty="0" smtClean="0"/>
              <a:t>ústa, neotáčíme se</a:t>
            </a:r>
          </a:p>
          <a:p>
            <a:pPr marL="285750" indent="-285750">
              <a:buFontTx/>
              <a:buChar char="-"/>
            </a:pPr>
            <a:endParaRPr lang="cs-CZ" sz="2300" b="1" dirty="0"/>
          </a:p>
          <a:p>
            <a:pPr marL="285750" indent="-285750">
              <a:buFontTx/>
              <a:buChar char="-"/>
            </a:pPr>
            <a:r>
              <a:rPr lang="cs-CZ" sz="2300" b="1" dirty="0"/>
              <a:t>Nenoste helmu apod. na hlavě mimo zónu nebezpečí, aby </a:t>
            </a:r>
            <a:r>
              <a:rPr lang="cs-CZ" sz="2300" b="1" dirty="0" smtClean="0"/>
              <a:t>neslyšící </a:t>
            </a:r>
            <a:r>
              <a:rPr lang="cs-CZ" sz="2300" b="1" dirty="0" smtClean="0"/>
              <a:t>mohli odezírat </a:t>
            </a:r>
            <a:r>
              <a:rPr lang="cs-CZ" sz="2300" b="1" dirty="0"/>
              <a:t>ze rtů a </a:t>
            </a:r>
            <a:r>
              <a:rPr lang="cs-CZ" sz="2300" b="1" dirty="0" smtClean="0"/>
              <a:t>viděli </a:t>
            </a:r>
            <a:r>
              <a:rPr lang="cs-CZ" sz="2300" b="1" dirty="0"/>
              <a:t>výraz vaší </a:t>
            </a:r>
            <a:r>
              <a:rPr lang="cs-CZ" sz="2300" b="1" dirty="0" smtClean="0"/>
              <a:t>tváře</a:t>
            </a:r>
          </a:p>
          <a:p>
            <a:pPr marL="285750" indent="-285750">
              <a:buFontTx/>
              <a:buChar char="-"/>
            </a:pPr>
            <a:endParaRPr lang="cs-CZ" sz="2300" b="1" dirty="0"/>
          </a:p>
          <a:p>
            <a:pPr marL="285750" indent="-285750">
              <a:buFontTx/>
              <a:buChar char="-"/>
            </a:pPr>
            <a:r>
              <a:rPr lang="cs-CZ" sz="2300" b="1" dirty="0" smtClean="0"/>
              <a:t>Eliminujeme rušivé zvuky, příp. najdeme klidný prostor pro komunikaci</a:t>
            </a:r>
          </a:p>
          <a:p>
            <a:pPr marL="285750" indent="-285750">
              <a:buFontTx/>
              <a:buChar char="-"/>
            </a:pPr>
            <a:endParaRPr lang="cs-CZ" sz="2300" b="1" dirty="0"/>
          </a:p>
          <a:p>
            <a:pPr marL="285750" indent="-285750">
              <a:buFontTx/>
              <a:buChar char="-"/>
            </a:pPr>
            <a:r>
              <a:rPr lang="cs-CZ" sz="2300" b="1" dirty="0" smtClean="0"/>
              <a:t>Pokud nedoslýchavý slyší lépe na jednu stranu, preferujeme ji při komunikaci</a:t>
            </a:r>
            <a:endParaRPr lang="cs-CZ" sz="2300" b="1" dirty="0"/>
          </a:p>
          <a:p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92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Jak komunikovat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29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84784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Používáme všechny způsoby komunikace – </a:t>
            </a:r>
            <a:r>
              <a:rPr lang="cs-CZ" sz="2400" b="1" dirty="0" smtClean="0"/>
              <a:t>gesta, psaní </a:t>
            </a:r>
            <a:r>
              <a:rPr lang="cs-CZ" sz="2400" b="1" dirty="0"/>
              <a:t>na papír, předtištěné obrázky, </a:t>
            </a:r>
            <a:r>
              <a:rPr lang="cs-CZ" sz="2400" b="1" dirty="0" smtClean="0"/>
              <a:t>piktogramy</a:t>
            </a:r>
            <a:r>
              <a:rPr lang="cs-CZ" sz="2400" b="1" dirty="0"/>
              <a:t>, předtištěné věty, </a:t>
            </a:r>
            <a:r>
              <a:rPr lang="cs-CZ" sz="2400" b="1" dirty="0" smtClean="0"/>
              <a:t>text </a:t>
            </a:r>
            <a:r>
              <a:rPr lang="cs-CZ" sz="2400" b="1" dirty="0"/>
              <a:t>v mobilu, </a:t>
            </a:r>
            <a:r>
              <a:rPr lang="cs-CZ" sz="2400" b="1" dirty="0" smtClean="0"/>
              <a:t>notebooku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Ptejte </a:t>
            </a:r>
            <a:r>
              <a:rPr lang="cs-CZ" sz="2400" b="1" dirty="0"/>
              <a:t>se, jaký typ komunikace </a:t>
            </a:r>
            <a:r>
              <a:rPr lang="cs-CZ" sz="2400" b="1" dirty="0" smtClean="0"/>
              <a:t>neslyšící preferuje (znakový </a:t>
            </a:r>
            <a:r>
              <a:rPr lang="cs-CZ" sz="2400" b="1" dirty="0"/>
              <a:t>jazyk, mluvený jazyk, písemně</a:t>
            </a:r>
            <a:r>
              <a:rPr lang="cs-CZ" sz="24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 </a:t>
            </a:r>
            <a:r>
              <a:rPr lang="cs-CZ" sz="2400" b="1" dirty="0"/>
              <a:t>Nevadí, že neumíme znakový jazyk, používáme intuitivně </a:t>
            </a:r>
            <a:r>
              <a:rPr lang="cs-CZ" sz="2400" b="1" dirty="0" smtClean="0"/>
              <a:t>gesta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Používejte základní znaky, gesta, </a:t>
            </a:r>
            <a:r>
              <a:rPr lang="cs-CZ" sz="2400" b="1" dirty="0" smtClean="0"/>
              <a:t>které </a:t>
            </a:r>
            <a:r>
              <a:rPr lang="cs-CZ" sz="2400" b="1" dirty="0"/>
              <a:t>symbolizují soudržnost, pomoc, spolupráci, bezpečnost atd. </a:t>
            </a:r>
            <a:endParaRPr lang="cs-CZ" sz="2400" b="1" dirty="0" smtClean="0"/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Ne všichni </a:t>
            </a:r>
            <a:r>
              <a:rPr lang="cs-CZ" sz="2400" b="1" dirty="0" smtClean="0"/>
              <a:t>neslyšící umí </a:t>
            </a:r>
            <a:r>
              <a:rPr lang="cs-CZ" sz="2400" b="1" dirty="0"/>
              <a:t>znakový jazyk, odezírat, </a:t>
            </a:r>
            <a:r>
              <a:rPr lang="cs-CZ" sz="2400" b="1" dirty="0" smtClean="0"/>
              <a:t>dobře rozumět </a:t>
            </a:r>
            <a:r>
              <a:rPr lang="cs-CZ" sz="2400" b="1" dirty="0"/>
              <a:t>psanému </a:t>
            </a:r>
            <a:r>
              <a:rPr lang="cs-CZ" sz="2400" b="1" dirty="0" smtClean="0"/>
              <a:t>slovu</a:t>
            </a:r>
            <a:endParaRPr lang="cs-CZ" sz="2000" b="1" dirty="0" smtClean="0"/>
          </a:p>
          <a:p>
            <a:pPr marL="285750" indent="-285750">
              <a:buFontTx/>
              <a:buChar char="-"/>
            </a:pPr>
            <a:endParaRPr lang="cs-CZ" sz="2000" b="1" dirty="0"/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3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	Hendikep </a:t>
            </a:r>
            <a:r>
              <a:rPr lang="cs-CZ" b="1" dirty="0">
                <a:solidFill>
                  <a:schemeClr val="bg1"/>
                </a:solidFill>
              </a:rPr>
              <a:t>a katastrofy</a:t>
            </a: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7231" y="110532"/>
            <a:ext cx="1227257" cy="90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ovéPole 1"/>
          <p:cNvSpPr txBox="1"/>
          <p:nvPr/>
        </p:nvSpPr>
        <p:spPr>
          <a:xfrm>
            <a:off x="179512" y="1196752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800" b="1" dirty="0"/>
              <a:t>Nemožnost kontrolovat okolí smysly (např. zrakem), nemožnost/ ztížená možnost dostat se do bezpečí, ohroženo zdraví a život</a:t>
            </a:r>
          </a:p>
          <a:p>
            <a:pPr marL="342900" indent="-342900">
              <a:buFontTx/>
              <a:buChar char="-"/>
            </a:pPr>
            <a:endParaRPr lang="cs-CZ" sz="2800" b="1" dirty="0"/>
          </a:p>
          <a:p>
            <a:pPr marL="342900" indent="-342900">
              <a:buFontTx/>
              <a:buChar char="-"/>
            </a:pPr>
            <a:r>
              <a:rPr lang="cs-CZ" sz="2800" b="1" dirty="0"/>
              <a:t>Nemožnost dostat se do bezpečí díky potřebě bezbariérovosti, asistence, pomůcek, </a:t>
            </a:r>
            <a:r>
              <a:rPr lang="cs-CZ" sz="2800" b="1" dirty="0" smtClean="0"/>
              <a:t>speciálnímu </a:t>
            </a:r>
            <a:r>
              <a:rPr lang="cs-CZ" sz="2800" b="1" dirty="0"/>
              <a:t>transportu, rychlosti…</a:t>
            </a:r>
          </a:p>
          <a:p>
            <a:pPr marL="342900" indent="-342900">
              <a:buFontTx/>
              <a:buChar char="-"/>
            </a:pPr>
            <a:endParaRPr lang="cs-CZ" sz="2800" b="1" dirty="0"/>
          </a:p>
          <a:p>
            <a:pPr marL="342900" indent="-342900">
              <a:buFontTx/>
              <a:buChar char="-"/>
            </a:pPr>
            <a:r>
              <a:rPr lang="cs-CZ" sz="2800" b="1" dirty="0"/>
              <a:t>I po dostání se do bezpečí (např. úkryt, evakuační vlak, náhradní ubytování) opět další řada náročných situací, neznámé prostředí, lidi, </a:t>
            </a:r>
            <a:r>
              <a:rPr lang="cs-CZ" sz="2800" b="1" dirty="0" smtClean="0"/>
              <a:t>jazyk, bariéry…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dirty="0">
                <a:solidFill>
                  <a:schemeClr val="bg1"/>
                </a:solidFill>
              </a:rPr>
              <a:t>  </a:t>
            </a:r>
            <a:r>
              <a:rPr lang="cs-CZ" b="1" dirty="0" smtClean="0">
                <a:solidFill>
                  <a:schemeClr val="bg1"/>
                </a:solidFill>
              </a:rPr>
              <a:t>	Co národ, </a:t>
            </a:r>
            <a:r>
              <a:rPr lang="cs-CZ" b="1" smtClean="0">
                <a:solidFill>
                  <a:schemeClr val="bg1"/>
                </a:solidFill>
              </a:rPr>
              <a:t>to jazyk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30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586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Znakový </a:t>
            </a:r>
            <a:r>
              <a:rPr lang="cs-CZ" sz="4400" b="1" dirty="0" smtClean="0">
                <a:solidFill>
                  <a:srgbClr val="FF0000"/>
                </a:solidFill>
              </a:rPr>
              <a:t>jazyk není univerzální na celém světě! 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7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3" name="sigsVSjLvO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2304" y="2924944"/>
            <a:ext cx="5925367" cy="333301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04248" y="3284984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hlinkClick r:id="rId7"/>
              </a:rPr>
              <a:t>https://</a:t>
            </a:r>
            <a:r>
              <a:rPr lang="cs-CZ" sz="2000" dirty="0" smtClean="0">
                <a:hlinkClick r:id="rId7"/>
              </a:rPr>
              <a:t>www.youtube.com/watch?v=sigsVSjLvOA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455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Jak komunikovat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31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84784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b="1" dirty="0"/>
              <a:t>Zprostředkujeme kontakt s blízkou osobou, s </a:t>
            </a:r>
            <a:r>
              <a:rPr lang="cs-CZ" sz="2800" b="1" dirty="0" smtClean="0"/>
              <a:t>tlumočníkem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Mluvte </a:t>
            </a:r>
            <a:r>
              <a:rPr lang="cs-CZ" sz="2800" b="1" dirty="0"/>
              <a:t>pomalu a zřetelně, </a:t>
            </a:r>
            <a:r>
              <a:rPr lang="cs-CZ" sz="2800" b="1" dirty="0" smtClean="0"/>
              <a:t>používejte krátké věty, nezvyšujte </a:t>
            </a:r>
            <a:r>
              <a:rPr lang="cs-CZ" sz="2800" b="1" dirty="0"/>
              <a:t>hlas, </a:t>
            </a:r>
            <a:r>
              <a:rPr lang="cs-CZ" sz="2800" b="1" dirty="0" smtClean="0"/>
              <a:t>nekřičte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Mluvíme na neslyšícího, ne na tlumočníka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Pokud </a:t>
            </a:r>
            <a:r>
              <a:rPr lang="cs-CZ" sz="2800" b="1" dirty="0"/>
              <a:t>nelze zajistit přímé tlumočení, použijte tlumočení vzdálenou </a:t>
            </a:r>
            <a:r>
              <a:rPr lang="cs-CZ" sz="2800" b="1" dirty="0" smtClean="0"/>
              <a:t>formou – </a:t>
            </a:r>
            <a:r>
              <a:rPr lang="cs-CZ" sz="2800" b="1" dirty="0"/>
              <a:t>např. Tichá linka, </a:t>
            </a:r>
            <a:r>
              <a:rPr lang="cs-CZ" sz="2800" b="1" dirty="0" err="1"/>
              <a:t>Transkript</a:t>
            </a:r>
            <a:r>
              <a:rPr lang="cs-CZ" sz="2800" b="1" dirty="0"/>
              <a:t> online</a:t>
            </a:r>
          </a:p>
          <a:p>
            <a:pPr marL="285750" indent="-285750">
              <a:buFontTx/>
              <a:buChar char="-"/>
            </a:pPr>
            <a:endParaRPr lang="cs-CZ" sz="2000" dirty="0"/>
          </a:p>
          <a:p>
            <a:pPr marL="285750" indent="-285750">
              <a:buFontTx/>
              <a:buChar char="-"/>
            </a:pP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7923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Písemná a vizuální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	komunikace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32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48478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Neslyšící nemusí vždy dobře rozumět psanému textu</a:t>
            </a:r>
          </a:p>
          <a:p>
            <a:pPr marL="285750" indent="-285750">
              <a:buFontTx/>
              <a:buChar char="-"/>
            </a:pPr>
            <a:endParaRPr lang="cs-CZ" sz="2800" b="1" dirty="0" smtClean="0"/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Píšeme v jednoduchých větách</a:t>
            </a:r>
          </a:p>
          <a:p>
            <a:endParaRPr lang="cs-CZ" sz="2800" b="1" dirty="0"/>
          </a:p>
          <a:p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Používejte obrazové </a:t>
            </a:r>
            <a:r>
              <a:rPr lang="cs-CZ" sz="2800" b="1" dirty="0"/>
              <a:t>karty, </a:t>
            </a:r>
            <a:r>
              <a:rPr lang="cs-CZ" sz="2800" b="1" dirty="0" smtClean="0"/>
              <a:t>jednoduché předpřipravené věty pro danou krizovou situaci</a:t>
            </a:r>
            <a:endParaRPr lang="cs-CZ" sz="2800" b="1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5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Bezpečnost neslyšícího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33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8478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2000" b="1" dirty="0" smtClean="0"/>
          </a:p>
          <a:p>
            <a:pPr marL="285750" indent="-285750">
              <a:buFontTx/>
              <a:buChar char="-"/>
            </a:pP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6255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Neslyšící jsou </a:t>
            </a:r>
            <a:r>
              <a:rPr lang="cs-CZ" sz="2800" b="1" dirty="0"/>
              <a:t>nejvíce zranitelní ve tmě nebo ve spánku, protože nemohou sluchovou vadu kompenzovat zrakem.</a:t>
            </a:r>
          </a:p>
          <a:p>
            <a:endParaRPr lang="cs-CZ" sz="2800" b="1" dirty="0" smtClean="0"/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Používejte vizuální signální </a:t>
            </a:r>
            <a:r>
              <a:rPr lang="cs-CZ" sz="2800" b="1" dirty="0"/>
              <a:t>symboly (loga, reflexní </a:t>
            </a:r>
            <a:r>
              <a:rPr lang="cs-CZ" sz="2800" b="1" dirty="0" smtClean="0"/>
              <a:t>vesty) </a:t>
            </a:r>
            <a:r>
              <a:rPr lang="cs-CZ" sz="2800" b="1" dirty="0"/>
              <a:t>v chaotických situacích, aby se </a:t>
            </a:r>
            <a:r>
              <a:rPr lang="cs-CZ" sz="2800" b="1" dirty="0" smtClean="0"/>
              <a:t>neslyšící </a:t>
            </a:r>
            <a:r>
              <a:rPr lang="cs-CZ" sz="2800" b="1" dirty="0"/>
              <a:t>mohli orientovat zrakem</a:t>
            </a:r>
            <a:r>
              <a:rPr lang="cs-CZ" sz="2800" b="1" dirty="0" smtClean="0"/>
              <a:t>.</a:t>
            </a:r>
          </a:p>
          <a:p>
            <a:pPr marL="457200" indent="-457200">
              <a:buFontTx/>
              <a:buChar char="-"/>
            </a:pPr>
            <a:endParaRPr lang="cs-CZ" sz="2800" b="1" dirty="0"/>
          </a:p>
          <a:p>
            <a:pPr marL="457200" indent="-457200">
              <a:buFontTx/>
              <a:buChar char="-"/>
            </a:pPr>
            <a:r>
              <a:rPr lang="cs-CZ" sz="2800" b="1" dirty="0"/>
              <a:t>Pozor na nebezpečné </a:t>
            </a:r>
            <a:r>
              <a:rPr lang="cs-CZ" sz="2800" b="1" dirty="0" smtClean="0"/>
              <a:t>situace, </a:t>
            </a:r>
            <a:r>
              <a:rPr lang="cs-CZ" sz="2800" b="1" dirty="0"/>
              <a:t>které jsou </a:t>
            </a:r>
            <a:r>
              <a:rPr lang="cs-CZ" sz="2800" b="1" dirty="0" smtClean="0"/>
              <a:t>signalizovány </a:t>
            </a:r>
            <a:r>
              <a:rPr lang="cs-CZ" sz="2800" b="1" dirty="0"/>
              <a:t>zvukově (např. auta</a:t>
            </a:r>
            <a:r>
              <a:rPr lang="cs-CZ" sz="2800" b="1" dirty="0" smtClean="0"/>
              <a:t>)</a:t>
            </a:r>
          </a:p>
          <a:p>
            <a:pPr marL="457200" indent="-457200">
              <a:buFontTx/>
              <a:buChar char="-"/>
            </a:pPr>
            <a:endParaRPr lang="cs-CZ" sz="2800" b="1" dirty="0"/>
          </a:p>
          <a:p>
            <a:pPr marL="457200" indent="-457200">
              <a:buFontTx/>
              <a:buChar char="-"/>
            </a:pPr>
            <a:r>
              <a:rPr lang="cs-CZ" sz="2800" b="1" dirty="0"/>
              <a:t>Výstražné signály mají být zvukové - ve formě signálu i mluvené zprávy a také vizuální </a:t>
            </a:r>
            <a:r>
              <a:rPr lang="cs-CZ" sz="2800" b="1" dirty="0" smtClean="0"/>
              <a:t>(blikající </a:t>
            </a:r>
            <a:r>
              <a:rPr lang="cs-CZ" sz="2800" b="1" dirty="0"/>
              <a:t>světlo, psaná nebo obrazová zpráva)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132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Další bariéry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34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8478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2000" b="1" dirty="0" smtClean="0"/>
          </a:p>
          <a:p>
            <a:pPr marL="285750" indent="-285750">
              <a:buFontTx/>
              <a:buChar char="-"/>
            </a:pP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62558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cs-CZ" sz="2800" dirty="0" smtClean="0"/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 smtClean="0"/>
              <a:t>Velmi </a:t>
            </a:r>
            <a:r>
              <a:rPr lang="cs-CZ" sz="3200" dirty="0"/>
              <a:t>úzkostně může být pro neslyšícího </a:t>
            </a:r>
            <a:r>
              <a:rPr lang="cs-CZ" sz="3200" b="1" dirty="0"/>
              <a:t>nemožnost použít ruce</a:t>
            </a:r>
            <a:r>
              <a:rPr lang="cs-CZ" sz="3200" dirty="0"/>
              <a:t> např. z důvodu zranění – je to ztráta jeho komunikačního prostředku</a:t>
            </a:r>
          </a:p>
          <a:p>
            <a:pPr marL="457200" indent="-457200">
              <a:buFontTx/>
              <a:buChar char="-"/>
            </a:pPr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dirty="0"/>
              <a:t>Zhoršení sluchových možností a </a:t>
            </a:r>
            <a:r>
              <a:rPr lang="cs-CZ" sz="3200" dirty="0" smtClean="0"/>
              <a:t>ztráta </a:t>
            </a:r>
            <a:r>
              <a:rPr lang="cs-CZ" sz="3200" dirty="0"/>
              <a:t>dosavadních možností komunikace – ztráta sluchadla, nemožnost dobít sluchadla apod.  - nedoslýchavý → neadaptovaný neslyšící</a:t>
            </a:r>
          </a:p>
        </p:txBody>
      </p:sp>
      <p:pic>
        <p:nvPicPr>
          <p:cNvPr id="8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Náhradní ubytování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35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8478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sz="2000" b="1" dirty="0" smtClean="0"/>
          </a:p>
          <a:p>
            <a:pPr marL="285750" indent="-285750">
              <a:buFontTx/>
              <a:buChar char="-"/>
            </a:pP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6255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400" b="1" dirty="0" smtClean="0"/>
              <a:t>Provést </a:t>
            </a:r>
            <a:r>
              <a:rPr lang="cs-CZ" sz="2400" b="1" dirty="0"/>
              <a:t>neslyšící po náhradním ubytování a ukázat, kde co </a:t>
            </a:r>
            <a:r>
              <a:rPr lang="cs-CZ" sz="2400" b="1" dirty="0" smtClean="0"/>
              <a:t>je</a:t>
            </a:r>
          </a:p>
          <a:p>
            <a:pPr marL="457200" indent="-457200">
              <a:buFontTx/>
              <a:buChar char="-"/>
            </a:pPr>
            <a:endParaRPr lang="cs-CZ" sz="2400" b="1" dirty="0"/>
          </a:p>
          <a:p>
            <a:pPr marL="457200" indent="-457200">
              <a:buFontTx/>
              <a:buChar char="-"/>
            </a:pPr>
            <a:r>
              <a:rPr lang="cs-CZ" sz="2400" b="1" dirty="0" smtClean="0"/>
              <a:t>Zprávy </a:t>
            </a:r>
            <a:r>
              <a:rPr lang="cs-CZ" sz="2400" b="1" dirty="0"/>
              <a:t>nejen v psané formě, ale také formou znaků na obrázcích nebo videa se znakovanou zprávou. </a:t>
            </a:r>
            <a:r>
              <a:rPr lang="cs-CZ" sz="2400" b="1" dirty="0" smtClean="0"/>
              <a:t>V případě cizinců je </a:t>
            </a:r>
            <a:r>
              <a:rPr lang="cs-CZ" sz="2400" b="1" dirty="0"/>
              <a:t>dobré zvolit mezinárodně platné </a:t>
            </a:r>
            <a:r>
              <a:rPr lang="cs-CZ" sz="2400" b="1" dirty="0" smtClean="0"/>
              <a:t>znaky. </a:t>
            </a:r>
            <a:endParaRPr lang="cs-CZ" sz="2400" b="1" dirty="0"/>
          </a:p>
          <a:p>
            <a:pPr marL="457200" indent="-457200">
              <a:buFontTx/>
              <a:buChar char="-"/>
            </a:pPr>
            <a:endParaRPr lang="cs-CZ" sz="2400" b="1" dirty="0"/>
          </a:p>
          <a:p>
            <a:pPr marL="457200" indent="-457200">
              <a:buFontTx/>
              <a:buChar char="-"/>
            </a:pPr>
            <a:r>
              <a:rPr lang="cs-CZ" sz="2400" b="1" dirty="0"/>
              <a:t>Místa náhradního ubytování bývají hlučná. Sluchadla často tyto zvuky zvýrazňují. S osobou, která má sluchadlo, je nutné v takovém prostředí mluvit přímo a zblízka. Jít tam, kde je menší hluk</a:t>
            </a:r>
          </a:p>
          <a:p>
            <a:pPr marL="457200" indent="-457200">
              <a:buFontTx/>
              <a:buChar char="-"/>
            </a:pPr>
            <a:endParaRPr lang="cs-CZ" sz="2400" b="1" dirty="0"/>
          </a:p>
          <a:p>
            <a:pPr marL="457200" indent="-457200">
              <a:buFontTx/>
              <a:buChar char="-"/>
            </a:pPr>
            <a:r>
              <a:rPr lang="cs-CZ" sz="2400" b="1" dirty="0"/>
              <a:t>Pozor na to, že na noc se sluchadla sundávají – informovat v případě potřeby osobu s poruchou sluchu jinak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2616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Neslyšící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36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115616"/>
            <a:ext cx="880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www.hasici-elearning.cz/repository/video/komunikace_s_postizenymi/neslysici/neslysici.mp4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1432"/>
            <a:ext cx="8856984" cy="4982054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3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Vozíčkáři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37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705" y="1243782"/>
            <a:ext cx="3197771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U</a:t>
            </a:r>
            <a:r>
              <a:rPr lang="cs-CZ" sz="2600" dirty="0" smtClean="0"/>
              <a:t> </a:t>
            </a:r>
            <a:r>
              <a:rPr lang="cs-CZ" sz="2600" b="1" dirty="0" smtClean="0"/>
              <a:t>imobilního klienta </a:t>
            </a:r>
            <a:r>
              <a:rPr lang="cs-CZ" sz="2600" dirty="0" smtClean="0"/>
              <a:t>je </a:t>
            </a:r>
            <a:r>
              <a:rPr lang="cs-CZ" sz="2600" dirty="0"/>
              <a:t>každý </a:t>
            </a:r>
            <a:r>
              <a:rPr lang="cs-CZ" sz="2600" dirty="0" smtClean="0"/>
              <a:t>jeho </a:t>
            </a:r>
            <a:r>
              <a:rPr lang="cs-CZ" sz="2600" dirty="0"/>
              <a:t>pohyb závislý na vůli jiné osoby, ale </a:t>
            </a:r>
            <a:r>
              <a:rPr lang="cs-CZ" sz="2600" dirty="0" smtClean="0"/>
              <a:t>jeho </a:t>
            </a:r>
            <a:r>
              <a:rPr lang="cs-CZ" sz="2600" dirty="0"/>
              <a:t>schopnost vnímat okolí je zachována. </a:t>
            </a:r>
            <a:r>
              <a:rPr lang="cs-CZ" sz="2600" b="1" dirty="0"/>
              <a:t>Tito lidé jsou v situacích mimořádných událostí psychicky nejzranitelnější.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52" y="1173316"/>
            <a:ext cx="5661248" cy="56612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2199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Tělesné postižení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38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1115616"/>
            <a:ext cx="88050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/>
              <a:t>Variabilita postižení – postižení horních, dolních končetin, protézy, vozíčkáři…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Někdy může být i poškození mluvidel a obličeje – může budit dojem, že je člověk též mentálně postižený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Pozor na zvýšenou lámavost kostí, svalovou ochablost – při nevhodném zacházení riziko zranění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Někteří neudrží tělo bez opory, čím více „příslušenství na vozíku“, tím pravděpodobnost těžšího postižení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Při přenášení vozíčkáře pozor na jeho končetiny – nemusí je cítit a poznat, že někde končetina zavadí či se dokonce může zranit</a:t>
            </a: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1303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Příběhy…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39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25202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Když běženec </a:t>
            </a:r>
            <a:r>
              <a:rPr lang="cs-CZ" sz="3600" b="1" dirty="0" smtClean="0"/>
              <a:t>neběhá</a:t>
            </a:r>
            <a:endParaRPr lang="cs-CZ" sz="2400" b="1" dirty="0" smtClean="0">
              <a:hlinkClick r:id="rId3"/>
            </a:endParaRPr>
          </a:p>
          <a:p>
            <a:pPr marL="342900" indent="-342900">
              <a:buFontTx/>
              <a:buChar char="-"/>
            </a:pPr>
            <a:r>
              <a:rPr lang="cs-CZ" sz="2400" b="1" dirty="0" smtClean="0">
                <a:hlinkClick r:id="rId3"/>
              </a:rPr>
              <a:t>https</a:t>
            </a:r>
            <a:r>
              <a:rPr lang="cs-CZ" sz="2400" b="1" dirty="0">
                <a:hlinkClick r:id="rId3"/>
              </a:rPr>
              <a:t>://magazinparaple.cz/kdyz-bezenec-nebeha/?</a:t>
            </a:r>
            <a:r>
              <a:rPr lang="cs-CZ" sz="2400" b="1" dirty="0" smtClean="0">
                <a:hlinkClick r:id="rId3"/>
              </a:rPr>
              <a:t>fbclid=IwAR1H-NfuH4ERKO-E8od6uE_J6UBzAMAwIIPJa9MGjwcMNTAZ67DU3Njs0iU</a:t>
            </a:r>
            <a:endParaRPr lang="cs-CZ" sz="2400" b="1" dirty="0" smtClean="0"/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endParaRPr lang="cs-CZ" sz="2400" b="1" dirty="0"/>
          </a:p>
        </p:txBody>
      </p:sp>
      <p:pic>
        <p:nvPicPr>
          <p:cNvPr id="7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77" y="1628799"/>
            <a:ext cx="6062218" cy="50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4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Příběhy…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486308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disabilitydebrief.substack.com/p/disability-debrief-on-the-war-in?s=r</a:t>
            </a: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 water-colour painting: purple-red sky, black-and-white destroyed building, two children in the foreground. One, in green, sits in a wheelchair while the other, walking behind, pushes. They move in the devastation around them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4983"/>
            <a:ext cx="5308483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ercolour image shows a black outline of an attack helicopter facing a small outline of a wheelchair user with their hands up. The wheelchair user is on an elevated building, with the backgrounds to the buildings drenched in red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42" y="1124744"/>
            <a:ext cx="4078158" cy="35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37231" y="110532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317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Náhradní ubytování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40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/>
              <a:t>Problém bezbariérovosti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Z</a:t>
            </a:r>
            <a:r>
              <a:rPr lang="cs-CZ" sz="2400" b="1" dirty="0" smtClean="0"/>
              <a:t>ajistíme</a:t>
            </a:r>
            <a:r>
              <a:rPr lang="cs-CZ" sz="2400" b="1" dirty="0"/>
              <a:t>, aby mohl fungovat v evakuačním prostoru, </a:t>
            </a:r>
            <a:r>
              <a:rPr lang="cs-CZ" sz="2400" b="1" dirty="0" smtClean="0"/>
              <a:t>improvizujeme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Necháme si poradit, jak s </a:t>
            </a:r>
            <a:r>
              <a:rPr lang="cs-CZ" sz="2400" b="1" dirty="0" smtClean="0"/>
              <a:t>ním zacházet, ptejme se, co potřebuje a jak můžeme pomoci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Zjistíme schopnost sebeobsluhy včetně hygieny a podávání stravy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Snižme se při komunikaci na jeho úroveň očí</a:t>
            </a:r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2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6571" y="-3979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Vozíčkáři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41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115616"/>
            <a:ext cx="880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www.hasici-elearning.cz/repository/video/komunikace_s_postizenymi/lide_na_voziku/na_voziku.mp4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007"/>
            <a:ext cx="9144000" cy="5143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7624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Mentální postižení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42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3206899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sz="2800" b="1" dirty="0" smtClean="0"/>
              <a:t>Mimořádná </a:t>
            </a:r>
            <a:r>
              <a:rPr lang="cs-CZ" sz="2800" b="1" dirty="0"/>
              <a:t>událost může dekompenzovat </a:t>
            </a:r>
            <a:r>
              <a:rPr lang="cs-CZ" sz="2800" b="1" dirty="0" smtClean="0"/>
              <a:t>psychický </a:t>
            </a:r>
            <a:r>
              <a:rPr lang="cs-CZ" sz="2800" b="1" dirty="0"/>
              <a:t>stav </a:t>
            </a:r>
            <a:r>
              <a:rPr lang="cs-CZ" sz="2800" b="1" dirty="0" smtClean="0"/>
              <a:t>člověka s mentálním postižením/autismem</a:t>
            </a:r>
            <a:endParaRPr lang="cs-CZ" sz="2800" b="1" dirty="0"/>
          </a:p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15616"/>
            <a:ext cx="5652120" cy="5652120"/>
          </a:xfrm>
          <a:prstGeom prst="rect">
            <a:avLst/>
          </a:prstGeom>
        </p:spPr>
      </p:pic>
      <p:pic>
        <p:nvPicPr>
          <p:cNvPr id="7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2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Osoby s mentálním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	postižením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43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9417" y="1268760"/>
            <a:ext cx="82530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b="1" dirty="0"/>
              <a:t>● P</a:t>
            </a:r>
            <a:r>
              <a:rPr lang="cs-CZ" sz="2800" b="1" dirty="0" smtClean="0"/>
              <a:t>oruchy </a:t>
            </a:r>
            <a:r>
              <a:rPr lang="cs-CZ" sz="2800" b="1" dirty="0"/>
              <a:t>poznávacích funkcí mají silný vliv na to, jak lidé s těmito poruchami vnímají a rozumí informacím z vnějšího světa, jak se vyrovnávají se stresovými situacemi a mimořádnými </a:t>
            </a:r>
            <a:r>
              <a:rPr lang="cs-CZ" sz="2800" b="1" dirty="0" smtClean="0"/>
              <a:t>událostmi.</a:t>
            </a:r>
          </a:p>
          <a:p>
            <a:endParaRPr lang="cs-CZ" sz="2800" b="1" dirty="0"/>
          </a:p>
          <a:p>
            <a:r>
              <a:rPr lang="cs-CZ" sz="2800" b="1" dirty="0" smtClean="0"/>
              <a:t> </a:t>
            </a:r>
            <a:endParaRPr lang="cs-CZ" sz="2800" b="1" dirty="0"/>
          </a:p>
          <a:p>
            <a:r>
              <a:rPr lang="cs-CZ" sz="2800" b="1" dirty="0"/>
              <a:t>● Tito lidé mají horší schopnost adaptovat se na nové podmínky – zejména při náhlých, nečekaných událostech a změnách!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4668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Osoby s mentálním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	postižením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44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88569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Zásah do běžných stereotypů je může rozrušit, jednejme klidně, citlivě a trpělivě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Pomaleji chápou, na změny potřebují více </a:t>
            </a:r>
            <a:r>
              <a:rPr lang="cs-CZ" sz="2800" b="1" dirty="0" smtClean="0"/>
              <a:t>času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Uniformy, pomůcky a netypické zvuky je mohou vystrašit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Potřebují klidné a neměnné prostředí – problém u </a:t>
            </a:r>
            <a:r>
              <a:rPr lang="cs-CZ" sz="2800" b="1" dirty="0" smtClean="0"/>
              <a:t>krizí</a:t>
            </a:r>
            <a:endParaRPr lang="cs-CZ" sz="2800" b="1" dirty="0" smtClean="0"/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/>
              <a:t>Objevuje se neochota být evakuován a nedůvěra k neznámým lidem.</a:t>
            </a:r>
          </a:p>
          <a:p>
            <a:endParaRPr lang="cs-CZ" dirty="0"/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4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Kontakt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45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3" y="1115616"/>
            <a:ext cx="8757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/>
              <a:t>Dodáváme </a:t>
            </a:r>
            <a:r>
              <a:rPr lang="cs-CZ" sz="2400" b="1" dirty="0"/>
              <a:t>pocit bezpečí, nenecháváme je samotné, udržujeme oční </a:t>
            </a:r>
            <a:r>
              <a:rPr lang="cs-CZ" sz="2400" b="1" dirty="0" smtClean="0"/>
              <a:t>kontakt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Doprovázíme </a:t>
            </a:r>
            <a:r>
              <a:rPr lang="cs-CZ" sz="2400" b="1" dirty="0" smtClean="0"/>
              <a:t>je, např. během </a:t>
            </a:r>
            <a:r>
              <a:rPr lang="cs-CZ" sz="2400" b="1" dirty="0"/>
              <a:t>přesunu použijte fyzický kontakt (držení za ruku), dokud nepředáte klienta známé osobě. Nejlepší je </a:t>
            </a:r>
            <a:r>
              <a:rPr lang="cs-CZ" sz="2400" b="1" dirty="0" smtClean="0"/>
              <a:t>zapojit </a:t>
            </a:r>
            <a:r>
              <a:rPr lang="cs-CZ" sz="2400" b="1" dirty="0"/>
              <a:t>osoby, které klient zná</a:t>
            </a:r>
            <a:r>
              <a:rPr lang="cs-CZ" sz="2400" b="1" dirty="0" smtClean="0"/>
              <a:t>!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Mluvíme </a:t>
            </a:r>
            <a:r>
              <a:rPr lang="cs-CZ" sz="2400" b="1" dirty="0"/>
              <a:t>pomalu a </a:t>
            </a:r>
            <a:r>
              <a:rPr lang="cs-CZ" sz="2400" b="1" dirty="0" smtClean="0"/>
              <a:t>jednoduše, vše </a:t>
            </a:r>
            <a:r>
              <a:rPr lang="cs-CZ" sz="2400" b="1" dirty="0"/>
              <a:t>popisujeme, vysvětlujeme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Pomáhá </a:t>
            </a:r>
            <a:r>
              <a:rPr lang="cs-CZ" sz="2400" b="1" dirty="0" smtClean="0"/>
              <a:t>dotyk</a:t>
            </a:r>
            <a:r>
              <a:rPr lang="cs-CZ" sz="2400" b="1" dirty="0"/>
              <a:t>, jednoduché vysvětlování , vlídný </a:t>
            </a:r>
            <a:r>
              <a:rPr lang="cs-CZ" sz="2400" b="1" dirty="0" smtClean="0"/>
              <a:t>přístup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Mohou mít hněvivé záchvaty, sebepoškozování – naše bezpečí</a:t>
            </a:r>
            <a:endParaRPr lang="cs-CZ" sz="2400" b="1" dirty="0"/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Vyhněte se náhlým, nečekaným a rychlým pohybům</a:t>
            </a:r>
            <a:r>
              <a:rPr lang="cs-CZ" sz="2400" b="1" dirty="0" smtClean="0"/>
              <a:t>.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653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Komunikace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46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87624"/>
            <a:ext cx="878497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100" b="1" dirty="0"/>
              <a:t>H</a:t>
            </a:r>
            <a:r>
              <a:rPr lang="cs-CZ" sz="2100" b="1" dirty="0" smtClean="0"/>
              <a:t>orší schopnost </a:t>
            </a:r>
            <a:r>
              <a:rPr lang="cs-CZ" sz="2100" b="1" dirty="0"/>
              <a:t>porozumět instrukcím a </a:t>
            </a:r>
            <a:r>
              <a:rPr lang="cs-CZ" sz="2100" b="1" dirty="0" smtClean="0"/>
              <a:t>pokynům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Přizpůsobíme </a:t>
            </a:r>
            <a:r>
              <a:rPr lang="cs-CZ" sz="2100" b="1" dirty="0"/>
              <a:t>se schopnostem a komunikačním možnostem </a:t>
            </a:r>
            <a:r>
              <a:rPr lang="cs-CZ" sz="2100" b="1" dirty="0" smtClean="0"/>
              <a:t>postiženého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Používejme </a:t>
            </a:r>
            <a:r>
              <a:rPr lang="cs-CZ" sz="2100" b="1" dirty="0"/>
              <a:t>krátké, jednoduché věty, </a:t>
            </a:r>
            <a:r>
              <a:rPr lang="cs-CZ" sz="2100" b="1" dirty="0" smtClean="0"/>
              <a:t>buďme konkrétní, </a:t>
            </a:r>
            <a:r>
              <a:rPr lang="cs-CZ" sz="2100" b="1" dirty="0"/>
              <a:t>ale </a:t>
            </a:r>
            <a:r>
              <a:rPr lang="cs-CZ" sz="2100" b="1" dirty="0" smtClean="0"/>
              <a:t>nemluvme s nimi </a:t>
            </a:r>
            <a:r>
              <a:rPr lang="cs-CZ" sz="2100" b="1" dirty="0"/>
              <a:t>jako s malými </a:t>
            </a:r>
            <a:r>
              <a:rPr lang="cs-CZ" sz="2100" b="1" dirty="0" smtClean="0"/>
              <a:t>dětmi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Ne odborné, abstraktní pojmy, ironii, nadsázku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Používejme verbální ale i neverbální komunikaci např. Ilustrativní </a:t>
            </a:r>
            <a:r>
              <a:rPr lang="cs-CZ" sz="2100" b="1" dirty="0"/>
              <a:t>gesta – ukazujte přímo na tělo, na konkrétní předměty atd. </a:t>
            </a:r>
            <a:r>
              <a:rPr lang="cs-CZ" sz="2100" b="1" dirty="0" smtClean="0"/>
              <a:t>či můžeme použít obrázky/obrázkové </a:t>
            </a:r>
            <a:r>
              <a:rPr lang="cs-CZ" sz="2100" b="1" dirty="0"/>
              <a:t>karty</a:t>
            </a:r>
            <a:r>
              <a:rPr lang="cs-CZ" sz="2100" b="1" dirty="0" smtClean="0"/>
              <a:t>.</a:t>
            </a:r>
          </a:p>
          <a:p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Pokud umí číst, je často snížená schopnost porozumění textu – přečtěme text spolu a ověřme si, že rozumí, případně pomozme s vyplněním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Někdy i přes veškeré úsilí nám </a:t>
            </a:r>
            <a:r>
              <a:rPr lang="cs-CZ" sz="2100" b="1" dirty="0" smtClean="0"/>
              <a:t>stejně </a:t>
            </a:r>
            <a:r>
              <a:rPr lang="cs-CZ" sz="2100" b="1" dirty="0" smtClean="0"/>
              <a:t>neporozumí</a:t>
            </a:r>
            <a:endParaRPr lang="cs-CZ" sz="2100" b="1" dirty="0"/>
          </a:p>
          <a:p>
            <a:endParaRPr lang="cs-CZ" dirty="0"/>
          </a:p>
        </p:txBody>
      </p:sp>
      <p:pic>
        <p:nvPicPr>
          <p:cNvPr id="7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Náhradní ubytování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47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1115616"/>
            <a:ext cx="8784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100" b="1" dirty="0"/>
              <a:t>Mohou mít problémy při změně známého prostředí (problémy mohou nastat ve společných evakuačních centrech</a:t>
            </a:r>
            <a:r>
              <a:rPr lang="cs-CZ" sz="2100" b="1" dirty="0" smtClean="0"/>
              <a:t>).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Úkryty </a:t>
            </a:r>
            <a:r>
              <a:rPr lang="cs-CZ" sz="2100" b="1" dirty="0" smtClean="0"/>
              <a:t>mohou </a:t>
            </a:r>
            <a:r>
              <a:rPr lang="cs-CZ" sz="2100" b="1" dirty="0"/>
              <a:t>způsobit u </a:t>
            </a:r>
            <a:r>
              <a:rPr lang="cs-CZ" sz="2100" b="1" dirty="0" smtClean="0"/>
              <a:t>těchto osob dezorientaci</a:t>
            </a:r>
            <a:r>
              <a:rPr lang="cs-CZ" sz="2100" b="1" dirty="0"/>
              <a:t>. Chaos může být způsoben hlukem a vyšší a rychlejší aktivitou. </a:t>
            </a:r>
            <a:r>
              <a:rPr lang="cs-CZ" sz="2100" b="1" dirty="0" smtClean="0"/>
              <a:t>Hraje zde roli neznámé </a:t>
            </a:r>
            <a:r>
              <a:rPr lang="cs-CZ" sz="2100" b="1" dirty="0"/>
              <a:t>prostředí, </a:t>
            </a:r>
            <a:r>
              <a:rPr lang="cs-CZ" sz="2100" b="1" dirty="0" smtClean="0"/>
              <a:t>mnoho lidí </a:t>
            </a:r>
            <a:r>
              <a:rPr lang="cs-CZ" sz="2100" b="1" dirty="0"/>
              <a:t>na jednom místě a nedostatek </a:t>
            </a:r>
            <a:r>
              <a:rPr lang="cs-CZ" sz="2100" b="1" dirty="0" smtClean="0"/>
              <a:t>soukromí.</a:t>
            </a:r>
            <a:endParaRPr lang="cs-CZ" sz="2100" b="1" dirty="0"/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Očekávejte špatnou orientaci v neznámém prostředí</a:t>
            </a:r>
            <a:r>
              <a:rPr lang="cs-CZ" sz="2100" b="1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Pokud je evakuujeme do neznámých prostor, ujišťujeme, že budou v bezpečí a budou mít vše, co </a:t>
            </a:r>
            <a:r>
              <a:rPr lang="cs-CZ" sz="2100" b="1" dirty="0" smtClean="0"/>
              <a:t>potřebují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/>
              <a:t>Je třeba </a:t>
            </a:r>
            <a:r>
              <a:rPr lang="cs-CZ" sz="2100" b="1" dirty="0" smtClean="0"/>
              <a:t>je podporovat v </a:t>
            </a:r>
            <a:r>
              <a:rPr lang="cs-CZ" sz="2100" b="1" dirty="0"/>
              <a:t>přizpůsobení se novému prostředí – </a:t>
            </a:r>
            <a:r>
              <a:rPr lang="cs-CZ" sz="2100" b="1" dirty="0" smtClean="0"/>
              <a:t>je </a:t>
            </a:r>
            <a:r>
              <a:rPr lang="cs-CZ" sz="2100" b="1" dirty="0"/>
              <a:t>důležité minimalizovat zmatek a co nejdříve obnovit strukturu</a:t>
            </a:r>
            <a:r>
              <a:rPr lang="cs-CZ" sz="2100" b="1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sz="2100" b="1" dirty="0"/>
          </a:p>
          <a:p>
            <a:pPr marL="285750" indent="-285750">
              <a:buFontTx/>
              <a:buChar char="-"/>
            </a:pPr>
            <a:r>
              <a:rPr lang="cs-CZ" sz="2100" b="1" dirty="0" smtClean="0"/>
              <a:t>Eliminujte možný zdroj hluku</a:t>
            </a:r>
            <a:endParaRPr lang="cs-CZ" sz="21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154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6571" y="-3979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Mentální postižení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48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115616"/>
            <a:ext cx="880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www.hasici-elearning.cz/repository/video/komunikace_s_postizenymi/postizeni_lide/postizeni_lide.mp4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1" y="1844824"/>
            <a:ext cx="9144000" cy="5143500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8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49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5" y="1844824"/>
            <a:ext cx="8337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Ne všechna postižení jsou </a:t>
            </a:r>
            <a:r>
              <a:rPr lang="cs-CZ" sz="2800" b="1" dirty="0"/>
              <a:t>na první pohled </a:t>
            </a:r>
            <a:r>
              <a:rPr lang="cs-CZ" sz="2800" b="1" dirty="0" smtClean="0"/>
              <a:t>vidět</a:t>
            </a:r>
          </a:p>
          <a:p>
            <a:endParaRPr lang="cs-CZ" sz="2800" b="1" dirty="0"/>
          </a:p>
          <a:p>
            <a:endParaRPr lang="cs-CZ" sz="2800" b="1" dirty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Hendikep v </a:t>
            </a:r>
            <a:r>
              <a:rPr lang="cs-CZ" sz="2800" b="1" dirty="0"/>
              <a:t>době </a:t>
            </a:r>
            <a:r>
              <a:rPr lang="cs-CZ" sz="2800" b="1" dirty="0" smtClean="0"/>
              <a:t>katastrofy komplikuje/znemožňuje evakuaci</a:t>
            </a:r>
            <a:r>
              <a:rPr lang="cs-CZ" sz="2800" b="1" dirty="0"/>
              <a:t>, její průběh a </a:t>
            </a:r>
            <a:r>
              <a:rPr lang="cs-CZ" sz="2800" b="1" dirty="0" smtClean="0"/>
              <a:t>rychlost</a:t>
            </a:r>
          </a:p>
          <a:p>
            <a:pPr marL="285750" indent="-285750">
              <a:buFontTx/>
              <a:buChar char="-"/>
            </a:pPr>
            <a:endParaRPr lang="cs-CZ" sz="2800" b="1" dirty="0"/>
          </a:p>
          <a:p>
            <a:pPr marL="285750" indent="-285750">
              <a:buFontTx/>
              <a:buChar char="-"/>
            </a:pPr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OZP často potřebují </a:t>
            </a:r>
            <a:r>
              <a:rPr lang="cs-CZ" sz="2800" b="1" dirty="0" smtClean="0"/>
              <a:t>speciální asistenci/pomůcky/dopravu</a:t>
            </a:r>
            <a:r>
              <a:rPr lang="cs-CZ" sz="2800" b="1" dirty="0" smtClean="0"/>
              <a:t>, </a:t>
            </a:r>
            <a:r>
              <a:rPr lang="cs-CZ" sz="2800" b="1" dirty="0"/>
              <a:t>aby unikli z místa nebezpečí.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875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Zotavení z katastrofy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5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OZP </a:t>
            </a:r>
            <a:r>
              <a:rPr lang="cs-CZ" sz="3200" b="1" dirty="0"/>
              <a:t>se </a:t>
            </a:r>
            <a:r>
              <a:rPr lang="cs-CZ" sz="3200" b="1" dirty="0" smtClean="0"/>
              <a:t>zotavují </a:t>
            </a:r>
            <a:r>
              <a:rPr lang="cs-CZ" sz="3200" b="1" dirty="0"/>
              <a:t>z následků mimořádné události pomaleji a méně </a:t>
            </a:r>
            <a:r>
              <a:rPr lang="cs-CZ" sz="3200" b="1" dirty="0" smtClean="0"/>
              <a:t>úspěšně</a:t>
            </a:r>
          </a:p>
          <a:p>
            <a:pPr marL="457200" indent="-457200">
              <a:buFontTx/>
              <a:buChar char="-"/>
            </a:pPr>
            <a:endParaRPr lang="cs-CZ" sz="3200" b="1" dirty="0" smtClean="0"/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 smtClean="0"/>
              <a:t>Mimořádná </a:t>
            </a:r>
            <a:r>
              <a:rPr lang="cs-CZ" sz="3200" b="1" dirty="0"/>
              <a:t>událost má dlouhodobý negativní účinek na </a:t>
            </a:r>
            <a:r>
              <a:rPr lang="cs-CZ" sz="3200" b="1" dirty="0" smtClean="0"/>
              <a:t>OZP, které vykazují vyšší </a:t>
            </a:r>
            <a:r>
              <a:rPr lang="cs-CZ" sz="3200" b="1" dirty="0"/>
              <a:t>riziko vzniku psychických problémů a symptomů posttraumatické stresové poruchy než </a:t>
            </a:r>
            <a:r>
              <a:rPr lang="cs-CZ" sz="3200" b="1" dirty="0" smtClean="0"/>
              <a:t>zdravá populace</a:t>
            </a:r>
            <a:endParaRPr lang="cs-CZ" sz="3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79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0352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8945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	Senioři…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50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4981" y="1196753"/>
            <a:ext cx="86795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„Bylo </a:t>
            </a:r>
            <a:r>
              <a:rPr lang="cs-CZ" sz="2800" dirty="0"/>
              <a:t>to nesnesitelné. Nikdy, nikdy si nepřeji, aby si někdo, ani můj největší nepřítel, vybíral mezi svým dítětem a svými rodiči</a:t>
            </a:r>
            <a:r>
              <a:rPr lang="cs-CZ" sz="2800" dirty="0" smtClean="0"/>
              <a:t>.</a:t>
            </a:r>
          </a:p>
          <a:p>
            <a:endParaRPr lang="cs-CZ" sz="2800" b="1" dirty="0"/>
          </a:p>
          <a:p>
            <a:r>
              <a:rPr lang="cs-CZ" sz="2800" dirty="0"/>
              <a:t>Opustila jsem rodiče. V charkovském Stalingradu. Otec a matka upoutaní na lůžko, 80 let. Opustila jsem své město. Ano, </a:t>
            </a:r>
            <a:r>
              <a:rPr lang="cs-CZ" sz="2800"/>
              <a:t>několik </a:t>
            </a:r>
            <a:r>
              <a:rPr lang="cs-CZ" sz="2800" smtClean="0"/>
              <a:t>dnů </a:t>
            </a:r>
            <a:r>
              <a:rPr lang="cs-CZ" sz="2800" dirty="0"/>
              <a:t>jsem jim nosila jídlo a léky pod </a:t>
            </a:r>
            <a:r>
              <a:rPr lang="cs-CZ" sz="2800" smtClean="0"/>
              <a:t>bombami….“</a:t>
            </a:r>
            <a:endParaRPr lang="cs-CZ" sz="2800" dirty="0" smtClean="0"/>
          </a:p>
          <a:p>
            <a:endParaRPr lang="cs-CZ" sz="2800" b="1" dirty="0"/>
          </a:p>
          <a:p>
            <a:r>
              <a:rPr lang="cs-CZ" sz="2800" b="1" dirty="0">
                <a:hlinkClick r:id="rId3"/>
              </a:rPr>
              <a:t>https://</a:t>
            </a:r>
            <a:r>
              <a:rPr lang="cs-CZ" sz="2800" b="1" dirty="0" smtClean="0">
                <a:hlinkClick r:id="rId3"/>
              </a:rPr>
              <a:t>www.facebook.com/finrod.felagund/posts/10225442758830893</a:t>
            </a:r>
            <a:endParaRPr lang="cs-CZ" sz="2800" b="1" dirty="0" smtClean="0"/>
          </a:p>
          <a:p>
            <a:endParaRPr lang="cs-CZ" sz="2800" b="1" dirty="0"/>
          </a:p>
          <a:p>
            <a:pPr marL="342900" indent="-342900">
              <a:buFontTx/>
              <a:buChar char="-"/>
            </a:pPr>
            <a:endParaRPr lang="cs-CZ" sz="2400" b="1" dirty="0"/>
          </a:p>
        </p:txBody>
      </p:sp>
      <p:pic>
        <p:nvPicPr>
          <p:cNvPr id="7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0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K počtení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51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41764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/>
          </a:p>
          <a:p>
            <a:pPr algn="ctr"/>
            <a:r>
              <a:rPr lang="cs-CZ" sz="3200" b="1" dirty="0" smtClean="0"/>
              <a:t>Asistence lidem s disabilitou při katastrofách</a:t>
            </a:r>
          </a:p>
          <a:p>
            <a:pPr algn="ctr"/>
            <a:endParaRPr lang="cs-CZ" sz="3200" b="1" dirty="0"/>
          </a:p>
          <a:p>
            <a:pPr algn="ctr"/>
            <a:r>
              <a:rPr lang="cs-CZ" dirty="0">
                <a:hlinkClick r:id="rId3" tooltip="https://www.mvcr.cz/soubor/asistence-lidem-s-disabilitou-pri-katastrofach.aspx"/>
              </a:rPr>
              <a:t>https://www.mvcr.cz/soubor/asistence-lidem-s-disabilitou-pri-katastrofach.aspx</a:t>
            </a:r>
            <a:endParaRPr lang="cs-CZ" dirty="0"/>
          </a:p>
          <a:p>
            <a:pPr algn="ctr"/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27" y="1196752"/>
            <a:ext cx="3990267" cy="56612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97"/>
            <a:ext cx="833671" cy="833671"/>
          </a:xfrm>
          <a:prstGeom prst="rect">
            <a:avLst/>
          </a:prstGeom>
        </p:spPr>
      </p:pic>
      <p:pic>
        <p:nvPicPr>
          <p:cNvPr id="9" name="OZP_logo_barevne_krivky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3148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5474171"/>
            <a:ext cx="8892480" cy="12382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cs-CZ" sz="2000" dirty="0"/>
              <a:t>			</a:t>
            </a:r>
          </a:p>
          <a:p>
            <a:r>
              <a:rPr lang="cs-CZ" sz="2000" b="1" dirty="0"/>
              <a:t>			OZP AKADEMIE, z. </a:t>
            </a:r>
            <a:r>
              <a:rPr lang="cs-CZ" sz="2000" b="1" dirty="0" err="1"/>
              <a:t>ú.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dirty="0"/>
              <a:t>			Kubánské náměstí 11, Praha 10</a:t>
            </a:r>
          </a:p>
          <a:p>
            <a:r>
              <a:rPr lang="cs-CZ" sz="2000" dirty="0"/>
              <a:t>			</a:t>
            </a:r>
            <a:r>
              <a:rPr lang="cs-CZ" sz="2000" dirty="0" smtClean="0"/>
              <a:t>info@ozpakademie.cz., </a:t>
            </a:r>
            <a:r>
              <a:rPr lang="cs-CZ" sz="2000" dirty="0"/>
              <a:t>tel.: 721 551 650</a:t>
            </a:r>
          </a:p>
          <a:p>
            <a:endParaRPr lang="cs-CZ" sz="200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b="1" smtClean="0"/>
              <a:t>Učíme </a:t>
            </a:r>
            <a:r>
              <a:rPr lang="cs-CZ" b="1" dirty="0"/>
              <a:t>prožitkem, zážitkem a vlastní zkušeností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ZP_logo_barevne_krivk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5635996"/>
            <a:ext cx="1584176" cy="100811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ovéPole 9"/>
          <p:cNvSpPr txBox="1"/>
          <p:nvPr/>
        </p:nvSpPr>
        <p:spPr>
          <a:xfrm>
            <a:off x="246063" y="4635673"/>
            <a:ext cx="35338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Mgr. et Mgr. Petra Helebrantová</a:t>
            </a:r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613522BD-E164-3A4E-BA8E-1DE6FC21F6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r="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7532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Příběhy…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6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6255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/>
          </a:p>
          <a:p>
            <a:r>
              <a:rPr lang="cs-CZ" sz="3200" b="1" dirty="0" smtClean="0"/>
              <a:t>Matka postiženého dítěte:</a:t>
            </a:r>
          </a:p>
          <a:p>
            <a:endParaRPr lang="cs-CZ" sz="3200" dirty="0"/>
          </a:p>
          <a:p>
            <a:r>
              <a:rPr lang="cs-CZ" sz="4400" dirty="0" smtClean="0"/>
              <a:t>„Nemůžeme </a:t>
            </a:r>
            <a:r>
              <a:rPr lang="cs-CZ" sz="4400" dirty="0"/>
              <a:t>ani seběhnout dolů po schodech do protileteckých krytů. Většinou se schováváme na chodbě bytu, v koupelně nebo na záchodě</a:t>
            </a:r>
            <a:r>
              <a:rPr lang="cs-CZ" sz="4400" dirty="0" smtClean="0"/>
              <a:t>.“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2547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	Příběhy…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7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6255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Velmi nemocní, staří i lidé se zdravotním postižením. Válka na Ukrajině na ně dopadá nejhůře, utéct ale nemohou</a:t>
            </a:r>
          </a:p>
          <a:p>
            <a:endParaRPr lang="cs-CZ" sz="2400" b="1" dirty="0" smtClean="0"/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hlinkClick r:id="rId3"/>
              </a:rPr>
              <a:t>https://www.zdravotnickydenik.cz/2022/03/velmi-nemocni-stari-i-lide-se-zdravotnim-postizenim-valka-na-ukrajine-na-ne-dopada-nejhure-utect-ale-nemohou/?</a:t>
            </a:r>
            <a:r>
              <a:rPr lang="cs-CZ" sz="2400" b="1" dirty="0" smtClean="0">
                <a:hlinkClick r:id="rId3"/>
              </a:rPr>
              <a:t>fbclid=IwAR0Va-GN7Okmhn4VvcU7OarIDvwXQlHzl90a03NEOqDSNKLQNp_VaOESdPw</a:t>
            </a:r>
            <a:endParaRPr lang="cs-CZ" sz="2400" b="1" dirty="0" smtClean="0"/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4001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  Zkusme </a:t>
            </a:r>
            <a:r>
              <a:rPr lang="cs-CZ" b="1" smtClean="0">
                <a:solidFill>
                  <a:schemeClr val="bg1"/>
                </a:solidFill>
              </a:rPr>
              <a:t>si představit </a:t>
            </a:r>
            <a:r>
              <a:rPr lang="cs-CZ" b="1" dirty="0" smtClean="0">
                <a:solidFill>
                  <a:schemeClr val="bg1"/>
                </a:solidFill>
              </a:rPr>
              <a:t>…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8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96752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Při zaznění sirén se vozíčkář/nevidomý nedokáže sám a včas dostat do krytu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Neslyšící sirény neslyší a neví, co se děje, co má dělat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Prostředí poznamenané válkou (trosky budov, překážky na ulicích…) ztěžují nebo naprosto znemožňují pohyb osob s tělesným postižením/nevidomých a to i s asistentem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Lidé s mentálním postižením/autismem nerozumí, co se děje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Evakuace těchto osob je často nerealizovatelná – zůstávají svému osudu v extrémně náročné situaci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OZP se dostávají na hranici svých možností, strategie, které jim pomáhají překonat hendikep při standardních situacích zde nelze aplikovat (např. dostatek času, bezbariérovost, pomůcky, asistent…)</a:t>
            </a: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4430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	</a:t>
            </a:r>
            <a:r>
              <a:rPr lang="cs-CZ" b="1" smtClean="0">
                <a:solidFill>
                  <a:schemeClr val="bg1"/>
                </a:solidFill>
              </a:rPr>
              <a:t> Hendikepovaní hrdinové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242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000" dirty="0" smtClean="0"/>
              <a:t>Strana</a:t>
            </a:r>
            <a:r>
              <a:rPr lang="de-DE" altLang="cs-CZ" sz="1000" dirty="0" smtClean="0">
                <a:sym typeface="Wingdings" pitchFamily="2" charset="2"/>
              </a:rPr>
              <a:t></a:t>
            </a:r>
            <a:r>
              <a:rPr lang="de-DE" altLang="cs-CZ" sz="1000" dirty="0" smtClean="0"/>
              <a:t> </a:t>
            </a:r>
            <a:fld id="{DCA48496-3319-4616-94DB-1DD55303738C}" type="slidenum">
              <a:rPr lang="de-DE" altLang="cs-CZ" sz="1000"/>
              <a:pPr eaLnBrk="1" hangingPunct="1"/>
              <a:t>9</a:t>
            </a:fld>
            <a:endParaRPr lang="de-DE" altLang="cs-CZ" sz="1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4981" y="1196752"/>
            <a:ext cx="8520113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cs-CZ" sz="2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0"/>
            <a:ext cx="833671" cy="833671"/>
          </a:xfrm>
          <a:prstGeom prst="rect">
            <a:avLst/>
          </a:prstGeom>
        </p:spPr>
      </p:pic>
      <p:pic>
        <p:nvPicPr>
          <p:cNvPr id="8" name="OZP_logo_barevne_krivky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68344" y="93297"/>
            <a:ext cx="1227257" cy="901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2" y="1118101"/>
            <a:ext cx="4829116" cy="573989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80112" y="177281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twitter.com/andrewofpolesia/status/1504549745548800013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647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1F497D"/>
      </a:accent5>
      <a:accent6>
        <a:srgbClr val="E36C09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B3EB8B0228D6419ED9CA12826FF1D0" ma:contentTypeVersion="7" ma:contentTypeDescription="Vytvoří nový dokument" ma:contentTypeScope="" ma:versionID="7053ebd41d13751164b5639f4bb31490">
  <xsd:schema xmlns:xsd="http://www.w3.org/2001/XMLSchema" xmlns:xs="http://www.w3.org/2001/XMLSchema" xmlns:p="http://schemas.microsoft.com/office/2006/metadata/properties" xmlns:ns2="710ce1e0-5031-479a-b605-5fefbd5fa91d" targetNamespace="http://schemas.microsoft.com/office/2006/metadata/properties" ma:root="true" ma:fieldsID="10899f38e13739bbcc980104130004c6" ns2:_="">
    <xsd:import namespace="710ce1e0-5031-479a-b605-5fefbd5fa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ce1e0-5031-479a-b605-5fefbd5fa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EA7E9-3727-4D02-B638-D95A17127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ce1e0-5031-479a-b605-5fefbd5fa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10A0A3-0DAB-4FE1-9B7C-E161859AD3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F2A15-22DA-4100-9506-80E3AA22CE53}">
  <ds:schemaRefs>
    <ds:schemaRef ds:uri="http://schemas.microsoft.com/office/2006/metadata/properties"/>
    <ds:schemaRef ds:uri="http://schemas.openxmlformats.org/package/2006/metadata/core-properties"/>
    <ds:schemaRef ds:uri="710ce1e0-5031-479a-b605-5fefbd5fa91d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2667</Words>
  <Application>Microsoft Office PowerPoint</Application>
  <PresentationFormat>Předvádění na obrazovce (4:3)</PresentationFormat>
  <Paragraphs>434</Paragraphs>
  <Slides>52</Slides>
  <Notes>51</Notes>
  <HiddenSlides>0</HiddenSlides>
  <MMClips>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Motiv systému Office</vt:lpstr>
      <vt:lpstr>Prezentace aplikace PowerPoint</vt:lpstr>
      <vt:lpstr>  Když přijde náročná situace</vt:lpstr>
      <vt:lpstr>   Hendikep a katastrofy</vt:lpstr>
      <vt:lpstr>  Příběhy…</vt:lpstr>
      <vt:lpstr>  Zotavení z katastrofy</vt:lpstr>
      <vt:lpstr>  Příběhy…</vt:lpstr>
      <vt:lpstr>  Příběhy…</vt:lpstr>
      <vt:lpstr>   Zkusme si představit …</vt:lpstr>
      <vt:lpstr>  Hendikepovaní hrdinové</vt:lpstr>
      <vt:lpstr>  Poskytněme první   psychickou pomoc</vt:lpstr>
      <vt:lpstr>  První psychická pomoc</vt:lpstr>
      <vt:lpstr>  Aplikace PPP</vt:lpstr>
      <vt:lpstr>  Jak komunikovat s OZP</vt:lpstr>
      <vt:lpstr>  Vznik hendikepu</vt:lpstr>
      <vt:lpstr>  Hendikepy obecně</vt:lpstr>
      <vt:lpstr>  Hendikepy obecně</vt:lpstr>
      <vt:lpstr>  Zrakové postižení</vt:lpstr>
      <vt:lpstr>   Jak vidí?</vt:lpstr>
      <vt:lpstr>   Jak vidí?</vt:lpstr>
      <vt:lpstr>  První kontakt</vt:lpstr>
      <vt:lpstr>   Doprovázení </vt:lpstr>
      <vt:lpstr>    V neznámém prostoru </vt:lpstr>
      <vt:lpstr>   Náhradní ubytování </vt:lpstr>
      <vt:lpstr>   Náhradní ubytování </vt:lpstr>
      <vt:lpstr>    Hluchoslepí </vt:lpstr>
      <vt:lpstr>  Nevidomí</vt:lpstr>
      <vt:lpstr>  Neslyšící a nedoslýchaví</vt:lpstr>
      <vt:lpstr>   Vhodné prostředí</vt:lpstr>
      <vt:lpstr>  Jak komunikovat</vt:lpstr>
      <vt:lpstr>    Co národ, to jazyk</vt:lpstr>
      <vt:lpstr>  Jak komunikovat</vt:lpstr>
      <vt:lpstr>  Písemná a vizuální    komunikace</vt:lpstr>
      <vt:lpstr>  Bezpečnost neslyšícího</vt:lpstr>
      <vt:lpstr>   Další bariéry</vt:lpstr>
      <vt:lpstr>  Náhradní ubytování</vt:lpstr>
      <vt:lpstr>   Neslyšící</vt:lpstr>
      <vt:lpstr>  Vozíčkáři</vt:lpstr>
      <vt:lpstr>  Tělesné postižení</vt:lpstr>
      <vt:lpstr>   Příběhy…</vt:lpstr>
      <vt:lpstr>  Náhradní ubytování</vt:lpstr>
      <vt:lpstr>  Vozíčkáři</vt:lpstr>
      <vt:lpstr>  Mentální postižení</vt:lpstr>
      <vt:lpstr>  Osoby s mentálním    postižením</vt:lpstr>
      <vt:lpstr>  Osoby s mentálním    postižením</vt:lpstr>
      <vt:lpstr>  Kontakt</vt:lpstr>
      <vt:lpstr>   Komunikace</vt:lpstr>
      <vt:lpstr>  Náhradní ubytování</vt:lpstr>
      <vt:lpstr>  Mentální postižení</vt:lpstr>
      <vt:lpstr>Prezentace aplikace PowerPoint</vt:lpstr>
      <vt:lpstr>   Senioři…</vt:lpstr>
      <vt:lpstr>  K počtení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2014-10-01T11:17:27Z</dcterms:created>
  <dcterms:modified xsi:type="dcterms:W3CDTF">2022-03-28T09:54:28Z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0x010100A1B3EB8B0228D6419ED9CA12826FF1D0</vt:lpwstr>
  </property>
</Properties>
</file>