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5" r:id="rId8"/>
    <p:sldId id="260" r:id="rId9"/>
    <p:sldId id="267" r:id="rId10"/>
    <p:sldId id="268" r:id="rId11"/>
    <p:sldId id="261" r:id="rId12"/>
    <p:sldId id="266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March 30,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4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March 30,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920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March 30,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4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March 30,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9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March 30,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5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March 30, 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66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March 30,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540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March 30,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5544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March 30,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2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March 30,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4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March 30,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2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March 30, 2023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7516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itkaoborska@seznam.cz" TargetMode="External"/><Relationship Id="rId2" Type="http://schemas.openxmlformats.org/officeDocument/2006/relationships/hyperlink" Target="mailto:cavo@vzacna-onemocneni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skova.pavla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revné vzory na nebe">
            <a:extLst>
              <a:ext uri="{FF2B5EF4-FFF2-40B4-BE49-F238E27FC236}">
                <a16:creationId xmlns:a16="http://schemas.microsoft.com/office/drawing/2014/main" id="{63E85BDF-8A6E-4B33-6000-D977A92699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3" r="15054" b="2"/>
          <a:stretch/>
        </p:blipFill>
        <p:spPr>
          <a:xfrm>
            <a:off x="3584196" y="-1"/>
            <a:ext cx="8607807" cy="6871647"/>
          </a:xfrm>
          <a:custGeom>
            <a:avLst/>
            <a:gdLst/>
            <a:ahLst/>
            <a:cxnLst/>
            <a:rect l="l" t="t" r="r" b="b"/>
            <a:pathLst>
              <a:path w="8607807" h="6858000">
                <a:moveTo>
                  <a:pt x="8607807" y="0"/>
                </a:moveTo>
                <a:lnTo>
                  <a:pt x="8607807" y="6858000"/>
                </a:lnTo>
                <a:lnTo>
                  <a:pt x="2049693" y="6858000"/>
                </a:lnTo>
                <a:lnTo>
                  <a:pt x="1546051" y="6858000"/>
                </a:lnTo>
                <a:lnTo>
                  <a:pt x="1535751" y="6815348"/>
                </a:lnTo>
                <a:cubicBezTo>
                  <a:pt x="1530460" y="6761684"/>
                  <a:pt x="1515370" y="6604898"/>
                  <a:pt x="1514301" y="6536022"/>
                </a:cubicBezTo>
                <a:cubicBezTo>
                  <a:pt x="1518045" y="6478504"/>
                  <a:pt x="1528503" y="6437797"/>
                  <a:pt x="1529339" y="6402088"/>
                </a:cubicBezTo>
                <a:cubicBezTo>
                  <a:pt x="1525062" y="6346650"/>
                  <a:pt x="1502062" y="6294623"/>
                  <a:pt x="1493941" y="6256398"/>
                </a:cubicBezTo>
                <a:cubicBezTo>
                  <a:pt x="1502669" y="6241770"/>
                  <a:pt x="1469920" y="6187857"/>
                  <a:pt x="1480613" y="6172741"/>
                </a:cubicBezTo>
                <a:cubicBezTo>
                  <a:pt x="1481020" y="6152279"/>
                  <a:pt x="1458164" y="6048753"/>
                  <a:pt x="1443364" y="6006407"/>
                </a:cubicBezTo>
                <a:cubicBezTo>
                  <a:pt x="1426694" y="5958900"/>
                  <a:pt x="1390307" y="5908317"/>
                  <a:pt x="1380584" y="5887691"/>
                </a:cubicBezTo>
                <a:cubicBezTo>
                  <a:pt x="1370860" y="5867065"/>
                  <a:pt x="1392244" y="5909118"/>
                  <a:pt x="1385023" y="5882650"/>
                </a:cubicBezTo>
                <a:cubicBezTo>
                  <a:pt x="1377800" y="5856181"/>
                  <a:pt x="1345702" y="5759038"/>
                  <a:pt x="1337254" y="5728879"/>
                </a:cubicBezTo>
                <a:cubicBezTo>
                  <a:pt x="1353956" y="5727462"/>
                  <a:pt x="1323673" y="5710676"/>
                  <a:pt x="1334321" y="5701696"/>
                </a:cubicBezTo>
                <a:cubicBezTo>
                  <a:pt x="1343675" y="5695367"/>
                  <a:pt x="1336672" y="5688797"/>
                  <a:pt x="1335877" y="5681564"/>
                </a:cubicBezTo>
                <a:cubicBezTo>
                  <a:pt x="1343201" y="5672524"/>
                  <a:pt x="1329617" y="5640839"/>
                  <a:pt x="1319978" y="5632219"/>
                </a:cubicBezTo>
                <a:cubicBezTo>
                  <a:pt x="1286551" y="5611011"/>
                  <a:pt x="1310947" y="5568721"/>
                  <a:pt x="1285321" y="5551224"/>
                </a:cubicBezTo>
                <a:cubicBezTo>
                  <a:pt x="1281540" y="5545203"/>
                  <a:pt x="1279983" y="5539432"/>
                  <a:pt x="1279815" y="5533855"/>
                </a:cubicBezTo>
                <a:lnTo>
                  <a:pt x="1282507" y="5518422"/>
                </a:lnTo>
                <a:lnTo>
                  <a:pt x="1289604" y="5514404"/>
                </a:lnTo>
                <a:lnTo>
                  <a:pt x="1287766" y="5504772"/>
                </a:lnTo>
                <a:lnTo>
                  <a:pt x="1288829" y="5502102"/>
                </a:lnTo>
                <a:cubicBezTo>
                  <a:pt x="1290896" y="5497007"/>
                  <a:pt x="1292688" y="5491968"/>
                  <a:pt x="1293373" y="5486914"/>
                </a:cubicBezTo>
                <a:cubicBezTo>
                  <a:pt x="1288690" y="5472938"/>
                  <a:pt x="1272696" y="5448436"/>
                  <a:pt x="1260736" y="5418245"/>
                </a:cubicBezTo>
                <a:cubicBezTo>
                  <a:pt x="1238579" y="5385699"/>
                  <a:pt x="1238884" y="5340972"/>
                  <a:pt x="1221610" y="5305770"/>
                </a:cubicBezTo>
                <a:lnTo>
                  <a:pt x="1216099" y="5298785"/>
                </a:lnTo>
                <a:lnTo>
                  <a:pt x="1217278" y="5268992"/>
                </a:lnTo>
                <a:cubicBezTo>
                  <a:pt x="1221588" y="5263843"/>
                  <a:pt x="1222716" y="5256480"/>
                  <a:pt x="1218469" y="5250149"/>
                </a:cubicBezTo>
                <a:lnTo>
                  <a:pt x="1206220" y="5142322"/>
                </a:lnTo>
                <a:cubicBezTo>
                  <a:pt x="1205294" y="5106716"/>
                  <a:pt x="1196908" y="5091595"/>
                  <a:pt x="1212921" y="5036513"/>
                </a:cubicBezTo>
                <a:cubicBezTo>
                  <a:pt x="1234138" y="4978012"/>
                  <a:pt x="1204801" y="4893378"/>
                  <a:pt x="1212183" y="4827738"/>
                </a:cubicBezTo>
                <a:cubicBezTo>
                  <a:pt x="1183151" y="4792886"/>
                  <a:pt x="1209228" y="4811487"/>
                  <a:pt x="1202048" y="4774693"/>
                </a:cubicBezTo>
                <a:cubicBezTo>
                  <a:pt x="1202483" y="4751423"/>
                  <a:pt x="1202919" y="4728152"/>
                  <a:pt x="1203354" y="4704882"/>
                </a:cubicBezTo>
                <a:lnTo>
                  <a:pt x="1201502" y="4691500"/>
                </a:lnTo>
                <a:lnTo>
                  <a:pt x="1194919" y="4687895"/>
                </a:lnTo>
                <a:lnTo>
                  <a:pt x="1187792" y="4667873"/>
                </a:lnTo>
                <a:cubicBezTo>
                  <a:pt x="1186060" y="4660351"/>
                  <a:pt x="1185291" y="4652220"/>
                  <a:pt x="1186080" y="4643189"/>
                </a:cubicBezTo>
                <a:cubicBezTo>
                  <a:pt x="1199189" y="4613276"/>
                  <a:pt x="1167081" y="4562691"/>
                  <a:pt x="1184722" y="4525834"/>
                </a:cubicBezTo>
                <a:cubicBezTo>
                  <a:pt x="1182407" y="4490142"/>
                  <a:pt x="1175424" y="4451369"/>
                  <a:pt x="1172188" y="4429037"/>
                </a:cubicBezTo>
                <a:cubicBezTo>
                  <a:pt x="1161331" y="4419671"/>
                  <a:pt x="1178123" y="4389539"/>
                  <a:pt x="1165306" y="4391841"/>
                </a:cubicBezTo>
                <a:cubicBezTo>
                  <a:pt x="1171061" y="4381101"/>
                  <a:pt x="1173552" y="4338138"/>
                  <a:pt x="1168602" y="4327040"/>
                </a:cubicBezTo>
                <a:lnTo>
                  <a:pt x="1178384" y="4271714"/>
                </a:lnTo>
                <a:lnTo>
                  <a:pt x="1177294" y="4266170"/>
                </a:lnTo>
                <a:cubicBezTo>
                  <a:pt x="1177138" y="4260404"/>
                  <a:pt x="1177520" y="4242660"/>
                  <a:pt x="1177448" y="4237120"/>
                </a:cubicBezTo>
                <a:cubicBezTo>
                  <a:pt x="1177252" y="4235726"/>
                  <a:pt x="1177058" y="4234331"/>
                  <a:pt x="1176863" y="4232937"/>
                </a:cubicBezTo>
                <a:lnTo>
                  <a:pt x="1162386" y="4198811"/>
                </a:lnTo>
                <a:cubicBezTo>
                  <a:pt x="1162950" y="4194190"/>
                  <a:pt x="1174655" y="4191224"/>
                  <a:pt x="1174343" y="4184054"/>
                </a:cubicBezTo>
                <a:lnTo>
                  <a:pt x="1160516" y="4155792"/>
                </a:lnTo>
                <a:lnTo>
                  <a:pt x="1161365" y="4150364"/>
                </a:lnTo>
                <a:lnTo>
                  <a:pt x="1144878" y="4068165"/>
                </a:lnTo>
                <a:lnTo>
                  <a:pt x="1123687" y="3997737"/>
                </a:lnTo>
                <a:lnTo>
                  <a:pt x="1096720" y="3746801"/>
                </a:lnTo>
                <a:cubicBezTo>
                  <a:pt x="1083618" y="3632695"/>
                  <a:pt x="1064313" y="3629437"/>
                  <a:pt x="1047682" y="3510652"/>
                </a:cubicBezTo>
                <a:cubicBezTo>
                  <a:pt x="1048550" y="3470281"/>
                  <a:pt x="1049418" y="3429910"/>
                  <a:pt x="1050285" y="3389539"/>
                </a:cubicBezTo>
                <a:lnTo>
                  <a:pt x="1030166" y="3314219"/>
                </a:lnTo>
                <a:lnTo>
                  <a:pt x="1034128" y="3253967"/>
                </a:lnTo>
                <a:lnTo>
                  <a:pt x="1007751" y="3192563"/>
                </a:lnTo>
                <a:cubicBezTo>
                  <a:pt x="1003323" y="3186732"/>
                  <a:pt x="1001150" y="3181063"/>
                  <a:pt x="1000384" y="3175520"/>
                </a:cubicBezTo>
                <a:cubicBezTo>
                  <a:pt x="1000734" y="3170366"/>
                  <a:pt x="1001085" y="3165212"/>
                  <a:pt x="1001435" y="3160058"/>
                </a:cubicBezTo>
                <a:lnTo>
                  <a:pt x="968918" y="3106456"/>
                </a:lnTo>
                <a:cubicBezTo>
                  <a:pt x="957125" y="3086347"/>
                  <a:pt x="955617" y="3059144"/>
                  <a:pt x="934483" y="3025607"/>
                </a:cubicBezTo>
                <a:cubicBezTo>
                  <a:pt x="914631" y="2991085"/>
                  <a:pt x="908933" y="2999692"/>
                  <a:pt x="879229" y="2942341"/>
                </a:cubicBezTo>
                <a:cubicBezTo>
                  <a:pt x="850845" y="2891400"/>
                  <a:pt x="820829" y="2801223"/>
                  <a:pt x="798666" y="2755714"/>
                </a:cubicBezTo>
                <a:cubicBezTo>
                  <a:pt x="773970" y="2709171"/>
                  <a:pt x="758278" y="2710053"/>
                  <a:pt x="746962" y="2689587"/>
                </a:cubicBezTo>
                <a:lnTo>
                  <a:pt x="712796" y="2609586"/>
                </a:lnTo>
                <a:lnTo>
                  <a:pt x="697701" y="2594856"/>
                </a:lnTo>
                <a:cubicBezTo>
                  <a:pt x="697743" y="2593626"/>
                  <a:pt x="697784" y="2592396"/>
                  <a:pt x="697823" y="2591165"/>
                </a:cubicBezTo>
                <a:lnTo>
                  <a:pt x="679645" y="2567493"/>
                </a:lnTo>
                <a:lnTo>
                  <a:pt x="680789" y="2566723"/>
                </a:lnTo>
                <a:cubicBezTo>
                  <a:pt x="682946" y="2564457"/>
                  <a:pt x="683757" y="2561765"/>
                  <a:pt x="681771" y="2558109"/>
                </a:cubicBezTo>
                <a:cubicBezTo>
                  <a:pt x="705290" y="2557210"/>
                  <a:pt x="688388" y="2553357"/>
                  <a:pt x="680456" y="2542663"/>
                </a:cubicBezTo>
                <a:cubicBezTo>
                  <a:pt x="679482" y="2529115"/>
                  <a:pt x="677183" y="2488664"/>
                  <a:pt x="675922" y="2476820"/>
                </a:cubicBezTo>
                <a:lnTo>
                  <a:pt x="672894" y="2471591"/>
                </a:lnTo>
                <a:lnTo>
                  <a:pt x="673143" y="2471379"/>
                </a:lnTo>
                <a:cubicBezTo>
                  <a:pt x="673152" y="2470017"/>
                  <a:pt x="672405" y="2468214"/>
                  <a:pt x="670567" y="2465654"/>
                </a:cubicBezTo>
                <a:lnTo>
                  <a:pt x="667369" y="2462052"/>
                </a:lnTo>
                <a:lnTo>
                  <a:pt x="661495" y="2451906"/>
                </a:lnTo>
                <a:cubicBezTo>
                  <a:pt x="661510" y="2450510"/>
                  <a:pt x="661525" y="2449113"/>
                  <a:pt x="661540" y="2447717"/>
                </a:cubicBezTo>
                <a:lnTo>
                  <a:pt x="664540" y="2445047"/>
                </a:lnTo>
                <a:lnTo>
                  <a:pt x="663581" y="2444265"/>
                </a:lnTo>
                <a:cubicBezTo>
                  <a:pt x="653014" y="2439598"/>
                  <a:pt x="642406" y="2441014"/>
                  <a:pt x="663129" y="2421760"/>
                </a:cubicBezTo>
                <a:cubicBezTo>
                  <a:pt x="643271" y="2409372"/>
                  <a:pt x="657229" y="2399993"/>
                  <a:pt x="650205" y="2375201"/>
                </a:cubicBezTo>
                <a:cubicBezTo>
                  <a:pt x="634911" y="2369643"/>
                  <a:pt x="634260" y="2360648"/>
                  <a:pt x="638008" y="2350147"/>
                </a:cubicBezTo>
                <a:cubicBezTo>
                  <a:pt x="621083" y="2329939"/>
                  <a:pt x="620949" y="2305558"/>
                  <a:pt x="609851" y="2279762"/>
                </a:cubicBezTo>
                <a:lnTo>
                  <a:pt x="585585" y="2151458"/>
                </a:lnTo>
                <a:lnTo>
                  <a:pt x="581391" y="2148616"/>
                </a:lnTo>
                <a:cubicBezTo>
                  <a:pt x="578821" y="2146496"/>
                  <a:pt x="577525" y="2144881"/>
                  <a:pt x="577083" y="2143541"/>
                </a:cubicBezTo>
                <a:lnTo>
                  <a:pt x="577251" y="2143279"/>
                </a:lnTo>
                <a:lnTo>
                  <a:pt x="546845" y="2081459"/>
                </a:lnTo>
                <a:cubicBezTo>
                  <a:pt x="538270" y="2069798"/>
                  <a:pt x="486356" y="1952009"/>
                  <a:pt x="470837" y="1927526"/>
                </a:cubicBezTo>
                <a:lnTo>
                  <a:pt x="428154" y="1653876"/>
                </a:lnTo>
                <a:lnTo>
                  <a:pt x="392797" y="1507176"/>
                </a:lnTo>
                <a:cubicBezTo>
                  <a:pt x="380165" y="1501458"/>
                  <a:pt x="369910" y="1448213"/>
                  <a:pt x="372847" y="1437646"/>
                </a:cubicBezTo>
                <a:cubicBezTo>
                  <a:pt x="369015" y="1430935"/>
                  <a:pt x="338503" y="1373479"/>
                  <a:pt x="344479" y="1364974"/>
                </a:cubicBezTo>
                <a:cubicBezTo>
                  <a:pt x="332264" y="1339484"/>
                  <a:pt x="321736" y="1307918"/>
                  <a:pt x="299558" y="1284709"/>
                </a:cubicBezTo>
                <a:cubicBezTo>
                  <a:pt x="277380" y="1261500"/>
                  <a:pt x="259203" y="1267387"/>
                  <a:pt x="243216" y="1246922"/>
                </a:cubicBezTo>
                <a:cubicBezTo>
                  <a:pt x="227230" y="1226457"/>
                  <a:pt x="218454" y="1164523"/>
                  <a:pt x="203639" y="1161920"/>
                </a:cubicBezTo>
                <a:cubicBezTo>
                  <a:pt x="192352" y="1142649"/>
                  <a:pt x="198158" y="1131546"/>
                  <a:pt x="169195" y="1085737"/>
                </a:cubicBezTo>
                <a:cubicBezTo>
                  <a:pt x="139228" y="1000958"/>
                  <a:pt x="140891" y="967704"/>
                  <a:pt x="98775" y="908263"/>
                </a:cubicBezTo>
                <a:cubicBezTo>
                  <a:pt x="45025" y="829417"/>
                  <a:pt x="34038" y="815844"/>
                  <a:pt x="43820" y="711217"/>
                </a:cubicBezTo>
                <a:cubicBezTo>
                  <a:pt x="34816" y="658186"/>
                  <a:pt x="43273" y="612368"/>
                  <a:pt x="44748" y="590072"/>
                </a:cubicBezTo>
                <a:lnTo>
                  <a:pt x="36767" y="545639"/>
                </a:lnTo>
                <a:cubicBezTo>
                  <a:pt x="36093" y="527311"/>
                  <a:pt x="35418" y="508983"/>
                  <a:pt x="34744" y="490655"/>
                </a:cubicBezTo>
                <a:cubicBezTo>
                  <a:pt x="34670" y="457530"/>
                  <a:pt x="29296" y="472114"/>
                  <a:pt x="29222" y="438989"/>
                </a:cubicBezTo>
                <a:cubicBezTo>
                  <a:pt x="29152" y="438889"/>
                  <a:pt x="2578" y="396379"/>
                  <a:pt x="2507" y="396276"/>
                </a:cubicBezTo>
                <a:cubicBezTo>
                  <a:pt x="-7796" y="384713"/>
                  <a:pt x="17492" y="336163"/>
                  <a:pt x="9810" y="316602"/>
                </a:cubicBezTo>
                <a:lnTo>
                  <a:pt x="25323" y="268307"/>
                </a:lnTo>
                <a:cubicBezTo>
                  <a:pt x="20582" y="240926"/>
                  <a:pt x="55391" y="238035"/>
                  <a:pt x="50278" y="194719"/>
                </a:cubicBezTo>
                <a:cubicBezTo>
                  <a:pt x="49891" y="157325"/>
                  <a:pt x="41873" y="124589"/>
                  <a:pt x="47653" y="93227"/>
                </a:cubicBezTo>
                <a:cubicBezTo>
                  <a:pt x="41389" y="80085"/>
                  <a:pt x="38874" y="67855"/>
                  <a:pt x="48323" y="56555"/>
                </a:cubicBezTo>
                <a:cubicBezTo>
                  <a:pt x="46028" y="30289"/>
                  <a:pt x="37896" y="18621"/>
                  <a:pt x="38423" y="5312"/>
                </a:cubicBezTo>
                <a:lnTo>
                  <a:pt x="39875" y="1"/>
                </a:lnTo>
                <a:close/>
              </a:path>
            </a:pathLst>
          </a:cu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1C0EEB9C-20F9-185D-E098-165013F48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305" y="1046368"/>
            <a:ext cx="10467763" cy="2640247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Problémy zdravotní péče v zahraničí v praxi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9BC322E-DA29-16BD-5335-0826761E7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645" y="3951467"/>
            <a:ext cx="6667041" cy="1860165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Jitka Oborská</a:t>
            </a:r>
          </a:p>
          <a:p>
            <a:pPr algn="l"/>
            <a:r>
              <a:rPr lang="cs-CZ" dirty="0"/>
              <a:t>Pavla Mašková</a:t>
            </a:r>
          </a:p>
          <a:p>
            <a:pPr algn="l"/>
            <a:r>
              <a:rPr lang="cs-CZ" dirty="0"/>
              <a:t>Anna </a:t>
            </a:r>
            <a:r>
              <a:rPr lang="cs-CZ" dirty="0" err="1"/>
              <a:t>Arellanesová</a:t>
            </a:r>
            <a:endParaRPr lang="cs-CZ" dirty="0"/>
          </a:p>
        </p:txBody>
      </p:sp>
      <p:pic>
        <p:nvPicPr>
          <p:cNvPr id="5" name="Google Shape;227;p27">
            <a:extLst>
              <a:ext uri="{FF2B5EF4-FFF2-40B4-BE49-F238E27FC236}">
                <a16:creationId xmlns:a16="http://schemas.microsoft.com/office/drawing/2014/main" id="{34A1A9A3-8BEA-0858-7256-A125F968139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9652" y="455829"/>
            <a:ext cx="3073308" cy="1413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E75BB9E1-6A78-071F-62BF-6F6E98AA1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8960" y="4232803"/>
            <a:ext cx="2245359" cy="21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76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D1AC2B-5A2E-FBFA-5017-21D3C6112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02" y="227938"/>
            <a:ext cx="9810604" cy="932952"/>
          </a:xfrm>
          <a:gradFill>
            <a:gsLst>
              <a:gs pos="7000">
                <a:srgbClr val="E8F1EB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cs-CZ" dirty="0"/>
              <a:t>Otázky – EU úroveň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BCE9DD-4587-E6F4-C2A7-A68B44B06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786" y="1248354"/>
            <a:ext cx="10575235" cy="5446644"/>
          </a:xfrm>
        </p:spPr>
        <p:txBody>
          <a:bodyPr>
            <a:normAutofit lnSpcReduction="10000"/>
          </a:bodyPr>
          <a:lstStyle/>
          <a:p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Jaká je perspektiva vyřešit problematiku úhrad přeshraniční zdravotní péče v případech vzácných onemocnění systémově celoevropsky?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oblasti vzácných onemocnění vydává česká zdravotní pojišťovna souhlas s léčbou v zahraničí především na základě §16 zákona o veřejném zdravotním pojištění (48/1997 Sb.). Přičemž tento §16 je v zákoně uveden od jeho vzniku v roce 1997, nezávisle na koordinačních nařízeních EU či směrnici pro přeshraniční péči.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Směrnice o přeshraniční péči 2001/24/EU problematiku reálné přeshraniční péče v oblasti vzácných onemocnění vlastně neřeší, odkazuje na koordinační nařízení 883/2004. Přínosem jsou samozřejmě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ERNy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ale ty existují mimo problematiku faktického vycestování za zdravotní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péčí.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Koordinační nařízení (883/2004 a 1408/71) dávají spíše rámcový podklad. Logika evropského práva spočívá v tom, že pokud zdravotní péče patří do okruhu zdravotní péče normálně hrazené v dané zemi a přitom ta péče není dostupná (časově), je na souhlas pojišťovny právní nárok.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 vzácných onemocnění však nastává situace, že daná zdravotní péče není v dané zemi dostupná (neexistuje), tudíž není jasné, zda patří mezi hrazenou zdravotní péči. 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cs-CZ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Obecný problém předběžného souhlasu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je potřeba klinické posouzení lékařem jmenovaným národní autoritou (pojišťovnou), který má však nedostatek zkušeností s daným vzácným onemocněním, což je dáno základním aspektem vzácného onemocnění - že je vzácné a jsou s ním malé zkušenosti“ (EPF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Position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Statement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2016). </a:t>
            </a:r>
            <a:r>
              <a:rPr lang="cs-CZ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Jsou pacienti </a:t>
            </a:r>
            <a:r>
              <a:rPr lang="cs-CZ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jiných zemích EU v podobně těžké situaci?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8987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CAF74B-744D-3CD7-5AD8-ED56AFE48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62" y="323352"/>
            <a:ext cx="10367175" cy="1107881"/>
          </a:xfrm>
          <a:gradFill>
            <a:gsLst>
              <a:gs pos="0">
                <a:schemeClr val="bg1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cs-CZ" dirty="0"/>
              <a:t>Otázky – lékaři a odborníci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5D82A4-799F-6E74-6E6D-1CED28452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397" y="1574358"/>
            <a:ext cx="10273086" cy="5128592"/>
          </a:xfrm>
        </p:spPr>
        <p:txBody>
          <a:bodyPr>
            <a:normAutofit/>
          </a:bodyPr>
          <a:lstStyle/>
          <a:p>
            <a:pPr algn="l" fontAlgn="base"/>
            <a:r>
              <a:rPr lang="cs-CZ" sz="2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jsou lékaři motivování k informování pacientů o možnosti léčby v zahraničí, když jsou vyčerpány možnosti léčby v ČR? Spadá tato informace do oblasti práva pacienta na informaci o všech metodách léčby včetně alternativních postupů?</a:t>
            </a:r>
          </a:p>
          <a:p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Jak zajistit revizní lékaře, kteří se orientují v problematice vzácných onemocnění nebo jsou schopni spolupracovat s dalšími odborníky, aby se do problematiky vžili? </a:t>
            </a:r>
            <a:r>
              <a:rPr lang="cs-CZ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má revizní lékař posoudit případ, když dané vzácné onemocnění nezná, nemá s ním zkušenosti? Právě proto, že v ČR neexistuje žádný specialista na dané vzácné onemocnění, tak se pacient obrací na zahraničí. Je rozhodnutí revizního lékaře relevantní?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8030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41D074-2494-BBA2-D215-5DE5224B58CF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7000">
                <a:srgbClr val="E8F1EB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cs-CZ" dirty="0"/>
              <a:t>Nabídka spolupráce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2E29DA-E509-2A50-CDA9-E53586826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ČAVO bude rádo spolupracovat na zlepšení a zjednodušení přístupu k přeshraniční péči pro pacienty nejen se vzácným onemocněním!</a:t>
            </a:r>
          </a:p>
          <a:p>
            <a:endParaRPr lang="cs-CZ" dirty="0"/>
          </a:p>
          <a:p>
            <a:r>
              <a:rPr lang="cs-CZ" dirty="0"/>
              <a:t>Kontakty: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cavo@vzacna-onemocneni.cz</a:t>
            </a:r>
            <a:endParaRPr lang="cs-CZ" dirty="0"/>
          </a:p>
          <a:p>
            <a:pPr marL="0" indent="0">
              <a:buNone/>
            </a:pPr>
            <a:r>
              <a:rPr lang="cs-CZ" dirty="0" err="1">
                <a:hlinkClick r:id="rId3"/>
              </a:rPr>
              <a:t>jitkaoborska</a:t>
            </a:r>
            <a:r>
              <a:rPr lang="en-US" dirty="0">
                <a:hlinkClick r:id="rId3"/>
              </a:rPr>
              <a:t>@</a:t>
            </a:r>
            <a:r>
              <a:rPr lang="cs-CZ" dirty="0">
                <a:hlinkClick r:id="rId3"/>
              </a:rPr>
              <a:t>seznam.cz</a:t>
            </a:r>
            <a:endParaRPr lang="cs-CZ" dirty="0"/>
          </a:p>
          <a:p>
            <a:pPr marL="0" indent="0">
              <a:buNone/>
            </a:pPr>
            <a:r>
              <a:rPr lang="cs-CZ" dirty="0" err="1">
                <a:hlinkClick r:id="rId4"/>
              </a:rPr>
              <a:t>maskova.pavla</a:t>
            </a:r>
            <a:r>
              <a:rPr lang="en-US" dirty="0">
                <a:hlinkClick r:id="rId4"/>
              </a:rPr>
              <a:t>@</a:t>
            </a:r>
            <a:r>
              <a:rPr lang="cs-CZ" dirty="0">
                <a:hlinkClick r:id="rId4"/>
              </a:rPr>
              <a:t>gmail.com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7162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2F1CB4-F4EA-73B7-08E2-E7E6BF122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98" y="196133"/>
            <a:ext cx="9810604" cy="1216024"/>
          </a:xfrm>
          <a:gradFill>
            <a:gsLst>
              <a:gs pos="38258">
                <a:srgbClr val="DDEAE0"/>
              </a:gs>
              <a:gs pos="0">
                <a:schemeClr val="accent1">
                  <a:lumMod val="5000"/>
                  <a:lumOff val="95000"/>
                </a:schemeClr>
              </a:gs>
              <a:gs pos="78500">
                <a:srgbClr val="E2EDE4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cs-CZ" b="1" dirty="0" err="1"/>
              <a:t>PříběH</a:t>
            </a:r>
            <a:r>
              <a:rPr lang="cs-CZ" b="1" dirty="0"/>
              <a:t> 1.  </a:t>
            </a:r>
            <a:r>
              <a:rPr lang="cs-CZ" dirty="0"/>
              <a:t>řada selhání na cestě za zdravotní péčí v zahraničí (Německo)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E21BD9-E163-F951-4C0A-AE8A0E92B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226" y="1842655"/>
            <a:ext cx="9948358" cy="4650910"/>
          </a:xfrm>
        </p:spPr>
        <p:txBody>
          <a:bodyPr>
            <a:normAutofit fontScale="92500" lnSpcReduction="10000"/>
          </a:bodyPr>
          <a:lstStyle/>
          <a:p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roce 2013 byl mému partnerovi panu Vladimírovi diagnostikován difuzní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velkobuněčný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lymfom v pánevní oblasti. Proběhla ambulantní chemoterapeutická léčba, došlo k remisi a můj partner byl průběžně sledován na oddělení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hemato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-onkologie ve FN Plzeň.</a:t>
            </a:r>
          </a:p>
          <a:p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červenci 2018 došlo k relapsu lymfomu, který byl díky chybné diagnóze neurologa 0,5 roku léčen jako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radikulopatie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Díky tomuto prodlení byl stav velmi vážný. Byla zahájena léčba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vysokodávkovou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chemoterapií (celkem 4 cykly) a následnou autologní transplantací kostní dřeně, stav vypadal nadějně.</a:t>
            </a:r>
          </a:p>
          <a:p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únoru 2019 prokázána metabolická aktivita v místě původního lymfomu. Vladimírovi byla nabídnuta experimentální léčba přípravkem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Blinatumomab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Během zdlouhavého procesu schvalování této léčby došlo k rozšíření lymfomových infiltrátů do CNS a léčba byla zamítnuta. </a:t>
            </a:r>
          </a:p>
          <a:p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30.4. 2019 nám bylo sděleno, že jiná možnost léčby neexistuje a byla navržena paliativní péče.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náš výslovný dotaz, zda existuje jiná léčba v zahraničí, jsme dostali od FNP zamítavou odpověď.</a:t>
            </a:r>
          </a:p>
          <a:p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2767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7507C1-7878-D7D3-7F91-0F0579B0A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490" y="155050"/>
            <a:ext cx="11298804" cy="791155"/>
          </a:xfrm>
          <a:gradFill>
            <a:gsLst>
              <a:gs pos="38258">
                <a:srgbClr val="DDEAE0"/>
              </a:gs>
              <a:gs pos="0">
                <a:schemeClr val="accent1">
                  <a:lumMod val="5000"/>
                  <a:lumOff val="95000"/>
                </a:schemeClr>
              </a:gs>
              <a:gs pos="78500">
                <a:srgbClr val="E2EDE4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cs-CZ" dirty="0"/>
              <a:t>Pokračování </a:t>
            </a:r>
            <a:r>
              <a:rPr lang="cs-CZ" b="1" dirty="0"/>
              <a:t>příběhu1.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768AAC-5547-14A4-D2C1-8953496B2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025718"/>
            <a:ext cx="10917141" cy="5832282"/>
          </a:xfrm>
        </p:spPr>
        <p:txBody>
          <a:bodyPr>
            <a:normAutofit fontScale="55000" lnSpcReduction="20000"/>
          </a:bodyPr>
          <a:lstStyle/>
          <a:p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mnoha telefonátech, mailech a dotazech </a:t>
            </a:r>
            <a:r>
              <a:rPr lang="cs-CZ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konzultace </a:t>
            </a: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Univerzitní klinice v Mnichově s prof. Schmidtem, který nám navrhnul novou léčbu geneticky upravenými T-lymfocyty plus dodal informace, jak vše zařídit.</a:t>
            </a:r>
          </a:p>
          <a:p>
            <a:r>
              <a:rPr lang="cs-CZ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na </a:t>
            </a: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OZP o schválení léčby </a:t>
            </a:r>
            <a:r>
              <a:rPr lang="cs-CZ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- 8.6.2019 obdržen formulář S2 (zdržení při získávání </a:t>
            </a: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doporučení léčby od FN Plzeň)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egistrace u německé zdravotní pojišťovny DAK, která žádá nadřízený orgán - MDK o schválení financování této léčby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Déle než za 3 týdny a po naší urgenci zamítavá odpověď - DAK </a:t>
            </a:r>
            <a:r>
              <a:rPr lang="cs-CZ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„nemůže převzít náklady za léčbu“. Přesto, že měla příslib úhrady naší zdravotní pojišťovnou! Následovalo odvolání prof. Schmidta a druhé odmítnutí léčby německou zdravotní pojišťovnou.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Kontaktování české Kanceláře zdravotního pojištění, odpověď - </a:t>
            </a: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 touto situací nedokáže pomoci.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Získání souhlas</a:t>
            </a:r>
            <a:r>
              <a:rPr lang="cs-CZ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s</a:t>
            </a: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léčbou na klinice v Curychu, kde nebylo nutné se registrovat u švýcarské zdravotní pojišťovny. Nutnost přepsat formulář S2 na jinou kliniku. Vzhledem k tomu, že tou dobou měla již v řádu dní být tato léčba schválena i v ČR, konkrétně v ÚHKT, nám OZP již formulář S2 pro kliniku v Curychu nevydala.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Obrátila jsem se na ÚHKT a setkala jsem se s maximální vstřícností, včetně konzultace primáře Vydry s prof. Schmidtem. ÚHKT souhlasila s léčbou a termín odběru T- lymfocytů byl stanoven na 12.8. 2019.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 tím měla ještě proběhnout hospitalizace ve FN Plzeň, kvůli potřebným vyšetřením. V den nástupu k této hospitalizaci 8.8.2019 Vladimír při příjmu zemřel.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vyšetření PET CT ze dne 21.2.2019, kde byl zjištěn relaps, do jeho smrti uběhlo dlouhých 171 dní.  </a:t>
            </a:r>
          </a:p>
          <a:p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2347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C61058-2EDC-4E88-3AD6-BE83227D2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8" y="609601"/>
            <a:ext cx="10017455" cy="121602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cs-CZ" b="1" dirty="0"/>
              <a:t>Příběh2: </a:t>
            </a:r>
            <a:r>
              <a:rPr lang="cs-CZ" dirty="0"/>
              <a:t>Přeshraniční péče v Německu</a:t>
            </a:r>
            <a:br>
              <a:rPr lang="cs-CZ" dirty="0"/>
            </a:br>
            <a:r>
              <a:rPr lang="cs-CZ" dirty="0"/>
              <a:t>vzácné onemocnění –nekonečné nejistoty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D96BCD-63D5-3E53-2A9E-517A7705E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878" y="2433098"/>
            <a:ext cx="9880979" cy="4026067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Rok 2014 - informace o léčbě v Německu pacientka získala sérií náhod (po skoro dvaceti letech nemoci), dané německé pracoviště a odborníka na dané vzácné onemocnění oslovila emailem sama bez jakékoliv podpory lékařů v ČR</a:t>
            </a:r>
          </a:p>
          <a:p>
            <a:pPr>
              <a:lnSpc>
                <a:spcPct val="90000"/>
              </a:lnSpc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Rok 2015 – plánovaná konzultace, pracoviště v univerzitní nemocnici </a:t>
            </a:r>
            <a:r>
              <a:rPr lang="cs-CZ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Regensburg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formulář S2 bez problémů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(evropská koordinační nařízení 883/2004 a 987/2009 plus §16 zákona o veřejném zdravotním pojištění), poprvé stanovena diagnóza</a:t>
            </a:r>
          </a:p>
          <a:p>
            <a:pPr algn="just">
              <a:lnSpc>
                <a:spcPct val="90000"/>
              </a:lnSpc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Rok 2016 - plánovaná konzultace, stejné pracoviště, stejný odborník, </a:t>
            </a: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formulář S2 bez problémů</a:t>
            </a:r>
          </a:p>
          <a:p>
            <a:pPr>
              <a:lnSpc>
                <a:spcPct val="90000"/>
              </a:lnSpc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Rok 2017 – plánovaná konzultace, stejný pan profesor, ale na nově založeném pracovišti pro danou skupinu vzácných onemocnění v univerzitní nemocnici Halle, </a:t>
            </a:r>
            <a:r>
              <a:rPr lang="cs-CZ" sz="2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zamítnutí žádosti o S2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ani na odvolání nevyhověno</a:t>
            </a:r>
          </a:p>
          <a:p>
            <a:pPr>
              <a:lnSpc>
                <a:spcPct val="90000"/>
              </a:lnSpc>
            </a:pPr>
            <a:endParaRPr lang="cs-CZ" dirty="0"/>
          </a:p>
          <a:p>
            <a:pPr>
              <a:lnSpc>
                <a:spcPct val="90000"/>
              </a:lnSpc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68690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54AE15-33BD-109E-19B6-7064D38A3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482" y="178905"/>
            <a:ext cx="9810604" cy="624177"/>
          </a:xfr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cs-CZ" dirty="0"/>
              <a:t>zamítnutí žádosti S2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C1E107-B384-3230-6CAE-FE3D46EFF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82" y="938255"/>
            <a:ext cx="10923786" cy="574084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Důvody zamítnutí: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ové pracoviště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(ale stejný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odborník na dané vzácné onemocnění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který se jen přestěhoval v rámci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ěmecka a založil pro danou skupinu vzácných onemocnění nové odborné pracoviště v jiné univerzitní nemocnici)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cs-CZ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dravotní stav pacientky je dle nukleární magnetické rezonance (NMR) stacionární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není potřeba kontrola, když se stav nezhoršil, případně není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potřeba osobní přítomnost pacienta, pouze telefonát (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 pacientka užívala experimentální léčbu schválenou na §16, ošetřující lékařka v ČR žádného podobného pacienta neměla, dávkování léku určovalo pracoviště v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ěmecku)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Stejné předchozí žádosti (žádost o konzultaci) sice byly schváleny a proplaceny, ale to nemá vliv na toto řízení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Požadavek postrádá racionální a přesvědčivé medicínské odůvodnění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Ošetřující lékařka konzultaci pouze doporučuje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ale to nestačí, musí vyjádřit formulaci, která bude akceptovatelná (jakou formulaci považuje pojišťovna za akceptovatelnou?)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Postřehy z nahlížení do spisu: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Revizní lékař z oboru klinické onkologie, přičemž vůbec nejde o onkologické onemocnění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ale o systémové vzácné onemocnění – revizní lékař v situaci, kdy pracuje pouze s odbornou literaturou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nepřesnosti odborné a faktické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(např. jméno pacientky, data, názvy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Výsledek: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pacientka si </a:t>
            </a:r>
            <a:r>
              <a:rPr lang="cs-CZ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platí u této žádosti konzultaci z vlastních zdrojů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0662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CA658D-BCDE-00ED-5947-A60109AD6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31" y="259743"/>
            <a:ext cx="11410122" cy="734170"/>
          </a:xfr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cs-CZ" b="1" dirty="0"/>
              <a:t>Příběh 2: </a:t>
            </a:r>
            <a:r>
              <a:rPr lang="cs-CZ" dirty="0"/>
              <a:t>pokračování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E59DD2-609F-E85B-218E-66D5FD644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1" y="1298229"/>
            <a:ext cx="10749620" cy="5300028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Rok 2018 – dvě hospitalizace,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bezproblémové schválení S2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pacientka za každý zákrok 1 000 Euro doplatek – doplatek za excelenci (operuje zkušený odborník)- (sice jde o vzácné onemocnění a pacientka nemá na výběr, nikdo jiný to neumí, ale německý pacient je na tom zřejmě stejně, jen v jiných cenových relacích)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Konec roku 2018 – plánovaná kontrola (konzultace a NMR) – schválena S2, ale vyvstal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v Německu – za vyšetření dostanou jen paušál 150 Euro a faktický účet je 900 Euro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Rok 2019 – schválena S2 (konzultace a NMR) – v Německu stejný problém jako v roce 2018</a:t>
            </a:r>
          </a:p>
          <a:p>
            <a:pPr marL="0" indent="0">
              <a:buNone/>
            </a:pP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 </a:t>
            </a:r>
            <a:r>
              <a:rPr lang="cs-CZ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Formulář S2 nestačí, pacient musí vejít v kontakt s německou zdravotní pojišťovnou (např. AOK) a požádat o příslib, že vyšetření pojišťovna zaplatí.“ 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Rok 2021 – pacientka na tak komplikované žádosti nemá sílu, na VZP neporadí, konzultaci a NMR zaplatí ze svého a žádá zpětně o úhradu do výše českých cen (získá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cca jednu třetinu skutečné úhrady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Rok 2023 – pacientka chce opět zkusit cestu S2, když požádá v Halle o předběžnou kalkulaci nákladů jako podklad pro žádost na VZP,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německá odpověď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Hallo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Pavla!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Für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ambulante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Untersuchungen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akzeptieren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wir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den S2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Schein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nicht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weil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deutsche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Krankenkasse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nur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150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Pauschale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anstatt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ca. 900 €  </a:t>
            </a:r>
            <a:r>
              <a:rPr lang="cs-CZ" sz="1700" kern="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zahlt</a:t>
            </a:r>
            <a:r>
              <a:rPr lang="cs-CZ" sz="1700" kern="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.“ </a:t>
            </a:r>
            <a:r>
              <a:rPr lang="cs-CZ" sz="1700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 ambulantní vyšetření formulář S2 neakceptujeme!!!</a:t>
            </a:r>
            <a:r>
              <a:rPr lang="cs-CZ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Pacientka opět na kontrolu jede a platí ji sama…</a:t>
            </a:r>
          </a:p>
        </p:txBody>
      </p:sp>
    </p:spTree>
    <p:extLst>
      <p:ext uri="{BB962C8B-B14F-4D97-AF65-F5344CB8AC3E}">
        <p14:creationId xmlns:p14="http://schemas.microsoft.com/office/powerpoint/2010/main" val="2170770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4D14C6-9123-779A-9618-9145263E9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575143"/>
          </a:xfrm>
        </p:spPr>
        <p:txBody>
          <a:bodyPr/>
          <a:lstStyle/>
          <a:p>
            <a:r>
              <a:rPr lang="cs-CZ" b="1" dirty="0"/>
              <a:t>poznámky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682A46-37A8-7A15-DA01-CA4D105F6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445" y="1184744"/>
            <a:ext cx="10281038" cy="5069633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Informace v prezentaci jsou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souhrnné, zjednodušené, předchází jim spousty emailů v angličtině, němčině, studium dokumentů atd.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Pacienti se opravdu snaží a většinou mají odbornou erudici.</a:t>
            </a:r>
          </a:p>
          <a:p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Zdravotní pojišťovny, ani Kancelář zdravotního pojištění zatím v zásadních situacích neporadily.</a:t>
            </a:r>
          </a:p>
          <a:p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Když si bude pacientka opakovaně platit sama péči v zahraničí, VZP to může v budoucnu zneužít jako precedens.</a:t>
            </a:r>
          </a:p>
          <a:p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Uvedené německé pracoviště je jediné pracoviště, které za 30 let vzácné nemoci zná a léčí její diagnózu, pacientka nechce vyvolávat problémy s úhradou, je ráda, že našla nějaké pracoviště. Navíc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pracoviště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již několikrát vyšlo vstříc - např.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jednou odpuštěno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1000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uro za excelenci, víceoborové konzultace bezplatně</a:t>
            </a:r>
          </a:p>
          <a:p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příbězích je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zmíněna řada paradoxů, prodlení, nezájmu, nemožnosti získat validní informace. Skoro se zdá, že vše záleží spíše na lidském přístupu než na jasných předpisech a pravidlech.</a:t>
            </a:r>
          </a:p>
        </p:txBody>
      </p:sp>
    </p:spTree>
    <p:extLst>
      <p:ext uri="{BB962C8B-B14F-4D97-AF65-F5344CB8AC3E}">
        <p14:creationId xmlns:p14="http://schemas.microsoft.com/office/powerpoint/2010/main" val="2237374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2F54B2-FF7D-9B07-5BD0-0706925D0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01" y="235890"/>
            <a:ext cx="10288989" cy="1004514"/>
          </a:xfrm>
          <a:gradFill>
            <a:gsLst>
              <a:gs pos="0">
                <a:schemeClr val="bg1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cs-CZ" dirty="0"/>
              <a:t>Otázky – zdravotní péče v Německu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C4EEB5-5E00-C7F6-2A90-33B12F437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84" y="1669774"/>
            <a:ext cx="10288989" cy="4842344"/>
          </a:xfrm>
        </p:spPr>
        <p:txBody>
          <a:bodyPr>
            <a:normAutofit fontScale="32500" lnSpcReduction="20000"/>
          </a:bodyPr>
          <a:lstStyle/>
          <a:p>
            <a:r>
              <a:rPr lang="cs-CZ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Proč musí Pacient nejdříve v ČR získat S2 a pak vlastně podobnou žádost uplatnit na německé straně? Kam se na německé straně obrátit? Na jakou konkrétní zdravotní pojišťovnu, na jaké oddělení, na koho?</a:t>
            </a:r>
          </a:p>
          <a:p>
            <a:r>
              <a:rPr lang="cs-CZ" sz="72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Jaká je v SRN úloha MDK v přeshraniční péči? Konkrétně proč zdravotní pojišťovna (DAK) žádá MDK o stanovisko k léčbě, když má k dispozici schválený formulář S2? Je i v jiných státech EU podobná komplikace, kdy není prioritně zohledněn formulář S2?</a:t>
            </a:r>
          </a:p>
          <a:p>
            <a:r>
              <a:rPr lang="cs-CZ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Proč je formulář S2 vydáván v českém jazyce, když jde o formulář souhlasu se zahraniční zdravotní péčí? (VZP na tento dotaz reagovala, že formulář je dostupný v jiných jazycích, ať si ho vytisknu v němčině a prázdný dodám k tomu českému)</a:t>
            </a:r>
            <a:endParaRPr lang="cs-CZ" sz="7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cs-CZ" sz="7200" b="0" i="0" dirty="0">
              <a:solidFill>
                <a:srgbClr val="24242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cs-CZ" sz="2400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1138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BD8F39-B8AC-D9D5-4F88-84A0036B0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245" y="136498"/>
            <a:ext cx="11880592" cy="909099"/>
          </a:xfrm>
          <a:gradFill>
            <a:gsLst>
              <a:gs pos="7000">
                <a:srgbClr val="E8F1EB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cs-CZ" dirty="0"/>
              <a:t>Otázky - zdravotnický systém a role KZP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4C7A06-C3EE-2DF9-B9D2-DE9891B11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83" y="1311964"/>
            <a:ext cx="10632238" cy="5295569"/>
          </a:xfrm>
        </p:spPr>
        <p:txBody>
          <a:bodyPr>
            <a:normAutofit/>
          </a:bodyPr>
          <a:lstStyle/>
          <a:p>
            <a:r>
              <a:rPr lang="cs-CZ" sz="2000" i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Jaká je role Kanceláře zdravotního pojištění (KZP) jako </a:t>
            </a:r>
            <a:r>
              <a:rPr lang="cs-CZ" sz="2000" i="1" dirty="0" err="1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cs-CZ" sz="2000" i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i="1" dirty="0" err="1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  <a:r>
              <a:rPr lang="cs-CZ" sz="2000" i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Point pro přeshraniční péči a jak reálně pomáhá našim pacientům?</a:t>
            </a:r>
            <a:r>
              <a:rPr lang="cs-CZ" dirty="0">
                <a:solidFill>
                  <a:srgbClr val="2424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cs-CZ" dirty="0">
                <a:solidFill>
                  <a:srgbClr val="2424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Jakou roli hrají v procesu dosažení léčby na základě doporučení zvoleného poskytovatele zdravotní péče a schváleného formuláře S2 zdravotní pojišťovny a jakou Kancelář zdravotního pojištění?</a:t>
            </a:r>
          </a:p>
          <a:p>
            <a:r>
              <a:rPr lang="cs-CZ" i="1" dirty="0">
                <a:solidFill>
                  <a:srgbClr val="2424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Jaká je spolupráce Kanceláře zdravotního pojištění se zdravotními pojišťovnami v ČR v případech, kdy konkrétní zdravotní pojišťovna schválí pacientovi přeshraniční léčbu? </a:t>
            </a:r>
          </a:p>
          <a:p>
            <a:r>
              <a:rPr lang="cs-CZ" sz="20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by mohlo MZ ve spolupráci s KZP zjednodušit proces žádostí o přeshraniční péči o pacienty se vzácným onemocněním? </a:t>
            </a:r>
          </a:p>
          <a:p>
            <a:r>
              <a:rPr lang="cs-CZ" sz="20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budoucnosti bychom si představovali, že KZP by plnila úlohu jakéhosi průvodce v zajištění přeshraniční péče pro pacienty se vzácným onemocněním a zjednodušeně zajišťovala tuto péči v rámci již existujících Evropských referenčních sítí pro vzácná onemocnění (</a:t>
            </a:r>
            <a:r>
              <a:rPr lang="cs-CZ" sz="2000" dirty="0" err="1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cs-CZ" sz="20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Reference </a:t>
            </a:r>
            <a:r>
              <a:rPr lang="cs-CZ" sz="2000" dirty="0" err="1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Networks</a:t>
            </a:r>
            <a:r>
              <a:rPr lang="cs-CZ" sz="20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ERN). Vidíte v tomto možnou cestu, jak pomoci těmto lidem s velmi těžkou situací?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5619140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nalogousFromLightSeedRightStep">
      <a:dk1>
        <a:srgbClr val="000000"/>
      </a:dk1>
      <a:lt1>
        <a:srgbClr val="FFFFFF"/>
      </a:lt1>
      <a:dk2>
        <a:srgbClr val="243341"/>
      </a:dk2>
      <a:lt2>
        <a:srgbClr val="E8E2E7"/>
      </a:lt2>
      <a:accent1>
        <a:srgbClr val="7DAD88"/>
      </a:accent1>
      <a:accent2>
        <a:srgbClr val="6FAC96"/>
      </a:accent2>
      <a:accent3>
        <a:srgbClr val="7DA9AC"/>
      </a:accent3>
      <a:accent4>
        <a:srgbClr val="7B9EBE"/>
      </a:accent4>
      <a:accent5>
        <a:srgbClr val="9399CA"/>
      </a:accent5>
      <a:accent6>
        <a:srgbClr val="8F7BBE"/>
      </a:accent6>
      <a:hlink>
        <a:srgbClr val="AE699F"/>
      </a:hlink>
      <a:folHlink>
        <a:srgbClr val="7F7F7F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1809</TotalTime>
  <Words>1932</Words>
  <Application>Microsoft Office PowerPoint</Application>
  <PresentationFormat>Širokoúhlá obrazovka</PresentationFormat>
  <Paragraphs>81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Bembo</vt:lpstr>
      <vt:lpstr>Calibri</vt:lpstr>
      <vt:lpstr>Courier New</vt:lpstr>
      <vt:lpstr>Times New Roman</vt:lpstr>
      <vt:lpstr>Wingdings</vt:lpstr>
      <vt:lpstr>ArchiveVTI</vt:lpstr>
      <vt:lpstr>Problémy zdravotní péče v zahraničí v praxi</vt:lpstr>
      <vt:lpstr>PříběH 1.  řada selhání na cestě za zdravotní péčí v zahraničí (Německo)</vt:lpstr>
      <vt:lpstr>Pokračování příběhu1.</vt:lpstr>
      <vt:lpstr>Příběh2: Přeshraniční péče v Německu vzácné onemocnění –nekonečné nejistoty</vt:lpstr>
      <vt:lpstr>zamítnutí žádosti S2</vt:lpstr>
      <vt:lpstr>Příběh 2: pokračování </vt:lpstr>
      <vt:lpstr>poznámky</vt:lpstr>
      <vt:lpstr>Otázky – zdravotní péče v Německu</vt:lpstr>
      <vt:lpstr>Otázky - zdravotnický systém a role KZP</vt:lpstr>
      <vt:lpstr>Otázky – EU úroveň</vt:lpstr>
      <vt:lpstr>Otázky – lékaři a odborníci</vt:lpstr>
      <vt:lpstr>Nabídka spolupráce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Problémy v praxi</dc:title>
  <dc:creator>Pavla Mašková</dc:creator>
  <cp:lastModifiedBy>Pavla Mašková</cp:lastModifiedBy>
  <cp:revision>35</cp:revision>
  <dcterms:created xsi:type="dcterms:W3CDTF">2023-03-14T09:45:07Z</dcterms:created>
  <dcterms:modified xsi:type="dcterms:W3CDTF">2023-03-30T06:55:51Z</dcterms:modified>
</cp:coreProperties>
</file>