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5" r:id="rId8"/>
    <p:sldId id="260" r:id="rId9"/>
    <p:sldId id="267" r:id="rId10"/>
    <p:sldId id="268" r:id="rId11"/>
    <p:sldId id="261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920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4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9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5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30,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6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30,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54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30,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544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30,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2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30,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30,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2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30,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516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itkaoborska@seznam.cz" TargetMode="External"/><Relationship Id="rId2" Type="http://schemas.openxmlformats.org/officeDocument/2006/relationships/hyperlink" Target="mailto:cavo@vzacna-onemocne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skova.pavl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revné vzory na nebe">
            <a:extLst>
              <a:ext uri="{FF2B5EF4-FFF2-40B4-BE49-F238E27FC236}">
                <a16:creationId xmlns:a16="http://schemas.microsoft.com/office/drawing/2014/main" id="{63E85BDF-8A6E-4B33-6000-D977A92699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" r="15054" b="2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C0EEB9C-20F9-185D-E098-165013F48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05" y="1046368"/>
            <a:ext cx="10467763" cy="2640247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Problémy zdravotní péče v zahraničí v praxi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BC322E-DA29-16BD-5335-0826761E7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645" y="3951467"/>
            <a:ext cx="6667041" cy="1860165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Jitka Oborská</a:t>
            </a:r>
          </a:p>
          <a:p>
            <a:pPr algn="l"/>
            <a:r>
              <a:rPr lang="cs-CZ" dirty="0"/>
              <a:t>Pavla Mašková</a:t>
            </a:r>
          </a:p>
          <a:p>
            <a:pPr algn="l"/>
            <a:r>
              <a:rPr lang="cs-CZ" dirty="0"/>
              <a:t>Anna </a:t>
            </a:r>
            <a:r>
              <a:rPr lang="cs-CZ" dirty="0" err="1"/>
              <a:t>Arellanesová</a:t>
            </a:r>
            <a:endParaRPr lang="cs-CZ" dirty="0"/>
          </a:p>
        </p:txBody>
      </p:sp>
      <p:pic>
        <p:nvPicPr>
          <p:cNvPr id="5" name="Google Shape;227;p27">
            <a:extLst>
              <a:ext uri="{FF2B5EF4-FFF2-40B4-BE49-F238E27FC236}">
                <a16:creationId xmlns:a16="http://schemas.microsoft.com/office/drawing/2014/main" id="{34A1A9A3-8BEA-0858-7256-A125F968139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652" y="455829"/>
            <a:ext cx="3073308" cy="1413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75BB9E1-6A78-071F-62BF-6F6E98AA1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960" y="4232803"/>
            <a:ext cx="2245359" cy="219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1AC2B-5A2E-FBFA-5017-21D3C61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02" y="227938"/>
            <a:ext cx="9810604" cy="932952"/>
          </a:xfrm>
          <a:gradFill>
            <a:gsLst>
              <a:gs pos="7000">
                <a:srgbClr val="E8F1EB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dirty="0"/>
              <a:t>Otázky – EU úroveň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CE9DD-4587-E6F4-C2A7-A68B44B06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86" y="1248354"/>
            <a:ext cx="10575235" cy="5446644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Jaká je perspektiva vyřešit problematiku úhrad přeshraniční zdravotní péče v případech vzácných onemocnění systémově celoevropsky?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oblasti vzácných onemocnění vydává česká zdravotní pojišťovna souhlas s léčbou v zahraničí především na základě §16 zákona o veřejném zdravotním pojištění (48/1997 Sb.). Přičemž tento §16 je v zákoně uveden od jeho vzniku v roce 1997, nezávisle na koordinačních nařízeních EU či směrnici pro přeshraniční péči.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Směrnice o přeshraniční péči 2001/24/EU problematiku reálné přeshraniční péče v oblasti vzácných onemocnění vlastně neřeší, odkazuje na koordinační nařízení 883/2004. Přínosem jsou samozřejmě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ERNy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ty existují mimo problematiku faktického vycestování za zdravotní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péčí.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Koordinační nařízení (883/2004 a 1408/71) dávají spíše rámcový podklad. Logika evropského práva spočívá v tom, že pokud zdravotní péče patří do okruhu zdravotní péče normálně hrazené v dané zemi a přitom ta péče není dostupná (časově), je na souhlas pojišťovny právní nárok.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vzácných onemocnění však nastává situace, že daná zdravotní péče není v dané zemi dostupná (neexistuje), tudíž není jasné, zda patří mezi hrazenou zdravotní péči.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Obecný problém předběžného souhlasu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je potřeba klinické posouzení lékařem jmenovaným národní autoritou (pojišťovnou), který má však nedostatek zkušeností s daným vzácným onemocněním, což je dáno základním aspektem vzácného onemocnění - že je vzácné a jsou s ním malé zkušenosti“ (EPF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2016). 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pacienti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jiných zemích EU v podobně těžké situaci?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98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AF74B-744D-3CD7-5AD8-ED56AFE4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62" y="323352"/>
            <a:ext cx="10367175" cy="1107881"/>
          </a:xfr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dirty="0"/>
              <a:t>Otázky – lékaři a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D82A4-799F-6E74-6E6D-1CED2845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97" y="1574358"/>
            <a:ext cx="10273086" cy="5128592"/>
          </a:xfrm>
        </p:spPr>
        <p:txBody>
          <a:bodyPr>
            <a:normAutofit/>
          </a:bodyPr>
          <a:lstStyle/>
          <a:p>
            <a:pPr algn="l" fontAlgn="base"/>
            <a:r>
              <a:rPr lang="cs-CZ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jsou lékaři motivování k informování pacientů o možnosti léčby v zahraničí, když jsou vyčerpány možnosti léčby v ČR? Spadá tato informace do oblasti práva pacienta na informaci o všech metodách léčby včetně alternativních postupů?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Jak zajistit revizní lékaře, kteří se orientují v problematice vzácných onemocnění nebo jsou schopni spolupracovat s dalšími odborníky, aby se do problematiky vžili? </a:t>
            </a:r>
            <a:r>
              <a:rPr lang="cs-CZ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má revizní lékař posoudit případ, když dané vzácné onemocnění nezná, nemá s ním zkušenosti? Právě proto, že v ČR neexistuje žádný specialista na dané vzácné onemocnění, tak se pacient obrací na zahraničí. Je rozhodnutí revizního lékaře relevantní?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03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1D074-2494-BBA2-D215-5DE5224B58C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7000">
                <a:srgbClr val="E8F1EB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dirty="0"/>
              <a:t>Nabídka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E29DA-E509-2A50-CDA9-E5358682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ČAVO bude rádo spolupracovat na zlepšení a zjednodušení přístupu k přeshraniční péči pro pacienty nejen se vzácným onemocněním!</a:t>
            </a:r>
          </a:p>
          <a:p>
            <a:endParaRPr lang="cs-CZ" dirty="0"/>
          </a:p>
          <a:p>
            <a:r>
              <a:rPr lang="cs-CZ" dirty="0"/>
              <a:t>Kontakty: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cavo@vzacna-onemocneni.cz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hlinkClick r:id="rId3"/>
              </a:rPr>
              <a:t>jitkaoborska</a:t>
            </a:r>
            <a:r>
              <a:rPr lang="en-US" dirty="0">
                <a:hlinkClick r:id="rId3"/>
              </a:rPr>
              <a:t>@</a:t>
            </a:r>
            <a:r>
              <a:rPr lang="cs-CZ" dirty="0">
                <a:hlinkClick r:id="rId3"/>
              </a:rPr>
              <a:t>seznam.cz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hlinkClick r:id="rId4"/>
              </a:rPr>
              <a:t>maskova.pavla</a:t>
            </a:r>
            <a:r>
              <a:rPr lang="en-US" dirty="0">
                <a:hlinkClick r:id="rId4"/>
              </a:rPr>
              <a:t>@</a:t>
            </a:r>
            <a:r>
              <a:rPr lang="cs-CZ" dirty="0">
                <a:hlinkClick r:id="rId4"/>
              </a:rPr>
              <a:t>gmail.com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16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F1CB4-F4EA-73B7-08E2-E7E6BF12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98" y="196133"/>
            <a:ext cx="9810604" cy="1216024"/>
          </a:xfrm>
          <a:gradFill>
            <a:gsLst>
              <a:gs pos="38258">
                <a:srgbClr val="DDEAE0"/>
              </a:gs>
              <a:gs pos="0">
                <a:schemeClr val="accent1">
                  <a:lumMod val="5000"/>
                  <a:lumOff val="95000"/>
                </a:schemeClr>
              </a:gs>
              <a:gs pos="78500">
                <a:srgbClr val="E2EDE4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b="1" dirty="0" err="1"/>
              <a:t>PříběH</a:t>
            </a:r>
            <a:r>
              <a:rPr lang="cs-CZ" b="1" dirty="0"/>
              <a:t> 1.  </a:t>
            </a:r>
            <a:r>
              <a:rPr lang="cs-CZ" dirty="0"/>
              <a:t>řada selhání na cestě za zdravotní péčí v zahraničí (Německo)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21BD9-E163-F951-4C0A-AE8A0E92B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26" y="1842655"/>
            <a:ext cx="9948358" cy="465091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2013 byl mému partnerovi panu Vladimírovi diagnostikován difuzní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velkobuněčný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lymfom v pánevní oblasti. Proběhla ambulantní chemoterapeutická léčba, došlo k remisi a můj partner byl průběžně sledován na oddělení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hemato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-onkologie ve FN Plzeň.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červenci 2018 došlo k relapsu lymfomu, který byl díky chybné diagnóze neurologa 0,5 roku léčen jako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radikulopatie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Díky tomuto prodlení byl stav velmi vážný. Byla zahájena léčba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vysokodávkovou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chemoterapií (celkem 4 cykly) a následnou autologní transplantací kostní dřeně, stav vypadal nadějně.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únoru 2019 prokázána metabolická aktivita v místě původního lymfomu. Vladimírovi byla nabídnuta experimentální léčba přípravkem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Blinatumomab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Během zdlouhavého procesu schvalování této léčby došlo k rozšíření lymfomových infiltrátů do CNS a léčba byla zamítnuta. </a:t>
            </a:r>
          </a:p>
          <a:p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30.4. 2019 nám bylo sděleno, že jiná možnost léčby neexistuje a byla navržena paliativní péče.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náš výslovný dotaz, zda existuje jiná léčba v zahraničí, jsme dostali od FNP zamítavou odpověď.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76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507C1-7878-D7D3-7F91-0F0579B0A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" y="155050"/>
            <a:ext cx="11298804" cy="791155"/>
          </a:xfrm>
          <a:gradFill>
            <a:gsLst>
              <a:gs pos="38258">
                <a:srgbClr val="DDEAE0"/>
              </a:gs>
              <a:gs pos="0">
                <a:schemeClr val="accent1">
                  <a:lumMod val="5000"/>
                  <a:lumOff val="95000"/>
                </a:schemeClr>
              </a:gs>
              <a:gs pos="78500">
                <a:srgbClr val="E2EDE4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dirty="0"/>
              <a:t>Pokračování </a:t>
            </a:r>
            <a:r>
              <a:rPr lang="cs-CZ" b="1" dirty="0"/>
              <a:t>příběhu1.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68AAC-5547-14A4-D2C1-8953496B2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025718"/>
            <a:ext cx="10917141" cy="5832282"/>
          </a:xfrm>
        </p:spPr>
        <p:txBody>
          <a:bodyPr>
            <a:normAutofit fontScale="55000" lnSpcReduction="20000"/>
          </a:bodyPr>
          <a:lstStyle/>
          <a:p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mnoha telefonátech, mailech a dotazech </a:t>
            </a: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konzultace 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Univerzitní klinice v Mnichově s prof. Schmidtem, který nám navrhnul novou léčbu geneticky upravenými T-lymfocyty plus dodal informace, jak vše zařídit.</a:t>
            </a:r>
          </a:p>
          <a:p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na 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OZP o schválení léčby </a:t>
            </a: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- 8.6.2019 obdržen formulář S2 (zdržení při získávání 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doporučení léčby od FN Plzeň)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egistrace u německé zdravotní pojišťovny DAK, která žádá nadřízený orgán - MDK o schválení financování této léčby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Déle než za 3 týdny a po naší urgenci zamítavá odpověď - DAK </a:t>
            </a: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„nemůže převzít náklady za léčbu“. Přesto, že měla příslib úhrady naší zdravotní pojišťovnou! Následovalo odvolání prof. Schmidta a druhé odmítnutí léčby německou zdravotní pojišťovnou.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Kontaktování české Kanceláře zdravotního pojištění, odpověď - 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touto situací nedokáže pomoci.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Získání souhlas</a:t>
            </a:r>
            <a:r>
              <a:rPr lang="cs-CZ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léčbou na klinice v Curychu, kde nebylo nutné se registrovat u švýcarské zdravotní pojišťovny. Nutnost přepsat formulář S2 na jinou kliniku. Vzhledem k tomu, že tou dobou měla již v řádu dní být tato léčba schválena i v ČR, konkrétně v ÚHKT, nám OZP již formulář S2 pro kliniku v Curychu nevydala.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Obrátila jsem se na ÚHKT a setkala jsem se s maximální vstřícností, včetně konzultace primáře Vydry s prof. Schmidtem. ÚHKT souhlasila s léčbou a termín odběru T- lymfocytů byl stanoven na 12.8. 2019.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tím měla ještě proběhnout hospitalizace ve FN Plzeň, kvůli potřebným vyšetřením. V den nástupu k této hospitalizaci 8.8.2019 Vladimír při příjmu zemřel.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vyšetření PET CT ze dne 21.2.2019, kde byl zjištěn relaps, do jeho smrti uběhlo dlouhých 171 dní.  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34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61058-2EDC-4E88-3AD6-BE83227D2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8" y="609601"/>
            <a:ext cx="10017455" cy="121602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b="1" dirty="0"/>
              <a:t>Příběh2: </a:t>
            </a:r>
            <a:r>
              <a:rPr lang="cs-CZ" dirty="0"/>
              <a:t>Přeshraniční péče v Německu</a:t>
            </a:r>
            <a:br>
              <a:rPr lang="cs-CZ" dirty="0"/>
            </a:br>
            <a:r>
              <a:rPr lang="cs-CZ" dirty="0"/>
              <a:t>vzácné onemocnění –nekonečné nejistoty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96BCD-63D5-3E53-2A9E-517A7705E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8" y="2433098"/>
            <a:ext cx="9880979" cy="4026067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2014 - informace o léčbě v Německu pacientka získala sérií náhod (po skoro dvaceti letech nemoci), dané německé pracoviště a odborníka na dané vzácné onemocnění oslovila emailem sama bez jakékoliv podpory lékařů v ČR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2015 – plánovaná konzultace, pracoviště v univerzitní nemocnici </a:t>
            </a:r>
            <a:r>
              <a:rPr lang="cs-CZ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Regensburg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formulář S2 bez problémů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(evropská koordinační nařízení 883/2004 a 987/2009 plus §16 zákona o veřejném zdravotním pojištění), poprvé stanovena diagnóza</a:t>
            </a:r>
          </a:p>
          <a:p>
            <a:pPr algn="just">
              <a:lnSpc>
                <a:spcPct val="90000"/>
              </a:lnSpc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2016 - plánovaná konzultace, stejné pracoviště, stejný odborník, </a:t>
            </a:r>
            <a:r>
              <a:rPr lang="cs-CZ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formulář S2 bez problémů</a:t>
            </a:r>
          </a:p>
          <a:p>
            <a:pPr>
              <a:lnSpc>
                <a:spcPct val="90000"/>
              </a:lnSpc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2017 – plánovaná konzultace, stejný pan profesor, ale na nově založeném pracovišti pro danou skupinu vzácných onemocnění v univerzitní nemocnici Halle, </a:t>
            </a:r>
            <a:r>
              <a:rPr lang="cs-CZ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zamítnutí žádosti o S2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ani na odvolání nevyhověno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8690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4AE15-33BD-109E-19B6-7064D38A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482" y="178905"/>
            <a:ext cx="9810604" cy="624177"/>
          </a:xfrm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dirty="0"/>
              <a:t>zamítnutí žádosti S2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1E107-B384-3230-6CAE-FE3D46EF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82" y="938255"/>
            <a:ext cx="10923786" cy="57408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Důvody zamítnutí: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ové pracoviště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(ale stejný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odborník na dané vzácné onemocnění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který se jen přestěhoval v rámci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ěmecka a založil pro danou skupinu vzácných onemocnění nové odborné pracoviště v jiné univerzitní nemocnici)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dravotní stav pacientky je dle nukleární magnetické rezonance (NMR) stacionární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není potřeba kontrola, když se stav nezhoršil, případně není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potřeba osobní přítomnost pacienta, pouze telefonát (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 pacientka užívala experimentální léčbu schválenou na §16, ošetřující lékařka v ČR žádného podobného pacienta neměla, dávkování léku určovalo pracoviště v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ěmecku)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Stejné předchozí žádosti (žádost o konzultaci) sice byly schváleny a proplaceny, ale to nemá vliv na toto řízení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Požadavek postrádá racionální a přesvědčivé medicínské odůvodnění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Ošetřující lékařka konzultaci pouze doporučuje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 to nestačí, musí vyjádřit formulaci, která bude akceptovatelná (jakou formulaci považuje pojišťovna za akceptovatelnou?)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Postřehy z nahlížení do spisu: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Revizní lékař z oboru klinické onkologie, přičemž vůbec nejde o onkologické onemocnění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 o systémové vzácné onemocnění – revizní lékař v situaci, kdy pracuje pouze s odbornou literaturou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nepřesnosti odborné a faktické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(např. jméno pacientky, data, názvy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Výsledek: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pacientka si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platí u této žádosti konzultaci z vlastních zdrojů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66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A658D-BCDE-00ED-5947-A60109AD6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" y="259743"/>
            <a:ext cx="11410122" cy="734170"/>
          </a:xfrm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b="1" dirty="0"/>
              <a:t>Příběh 2: </a:t>
            </a:r>
            <a:r>
              <a:rPr lang="cs-CZ" dirty="0"/>
              <a:t>pokračování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59DD2-609F-E85B-218E-66D5FD64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" y="1298229"/>
            <a:ext cx="10749620" cy="530002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2018 – dvě hospitalizace,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bezproblémové schválení S2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pacientka za každý zákrok 1 000 Euro doplatek – doplatek za excelenci (operuje zkušený odborník)- (sice jde o vzácné onemocnění a pacientka nemá na výběr, nikdo jiný to neumí, ale německý pacient je na tom zřejmě stejně, jen v jiných cenových relacích)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Konec roku 2018 – plánovaná kontrola (konzultace a NMR) – schválena S2, ale vyvstal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 Německu – za vyšetření dostanou jen paušál 150 Euro a faktický účet je 900 Euro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2019 – schválena S2 (konzultace a NMR) – v Německu stejný problém jako v roce 2018</a:t>
            </a:r>
          </a:p>
          <a:p>
            <a:pPr marL="0" indent="0"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 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Formulář S2 nestačí, pacient musí vejít v kontakt s německou zdravotní pojišťovnou (např. AOK) a požádat o příslib, že vyšetření pojišťovna zaplatí.“ 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2021 – pacientka na tak komplikované žádosti nemá sílu, na VZP neporadí, konzultaci a NMR zaplatí ze svého a žádá zpětně o úhradu do výše českých cen (získá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cca jednu třetinu skutečné úhrady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2023 – pacientka chce opět zkusit cestu S2, když požádá v Halle o předběžnou kalkulaci nákladů jako podklad pro žádost na VZP,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německá odpověď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Hallo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Pavla!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Für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ambulante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Untersuchungen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akzeptieren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den S2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Schein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weil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deutsche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Krankenkasse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nur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150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Pauschale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anstatt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ca. 900 €  </a:t>
            </a:r>
            <a:r>
              <a:rPr lang="cs-CZ" sz="1700" kern="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zahlt</a:t>
            </a:r>
            <a:r>
              <a:rPr lang="cs-CZ" sz="1700" kern="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 </a:t>
            </a:r>
            <a:r>
              <a:rPr lang="cs-CZ" sz="17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ambulantní vyšetření formulář S2 neakceptujeme!!!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Pacientka opět na kontrolu jede a platí ji sama…</a:t>
            </a:r>
          </a:p>
        </p:txBody>
      </p:sp>
    </p:spTree>
    <p:extLst>
      <p:ext uri="{BB962C8B-B14F-4D97-AF65-F5344CB8AC3E}">
        <p14:creationId xmlns:p14="http://schemas.microsoft.com/office/powerpoint/2010/main" val="217077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D14C6-9123-779A-9618-9145263E9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575143"/>
          </a:xfrm>
        </p:spPr>
        <p:txBody>
          <a:bodyPr/>
          <a:lstStyle/>
          <a:p>
            <a:r>
              <a:rPr lang="cs-CZ" b="1" dirty="0"/>
              <a:t>poznámky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2A46-37A8-7A15-DA01-CA4D105F6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45" y="1184744"/>
            <a:ext cx="10281038" cy="506963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Informace v prezentaci jsou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souhrnné, zjednodušené, předchází jim spousty emailů v angličtině, němčině, studium dokumentů atd.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Pacienti se opravdu snaží a většinou mají odbornou erudici.</a:t>
            </a:r>
          </a:p>
          <a:p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Zdravotní pojišťovny, ani Kancelář zdravotního pojištění zatím v zásadních situacích neporadily.</a:t>
            </a:r>
          </a:p>
          <a:p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Když si bude pacientka opakovaně platit sama péči v zahraničí, VZP to může v budoucnu zneužít jako precedens.</a:t>
            </a:r>
          </a:p>
          <a:p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Uvedené německé pracoviště je jediné pracoviště, které za 30 let vzácné nemoci zná a léčí její diagnózu, pacientka nechce vyvolávat problémy s úhradou, je ráda, že našla nějaké pracoviště. Navíc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pracoviště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již několikrát vyšlo vstříc - např.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jednou odpuštěno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1000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uro za excelenci, víceoborové konzultace bezplatně</a:t>
            </a:r>
          </a:p>
          <a:p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příbězích je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zmíněna řada paradoxů, prodlení, nezájmu, nemožnosti získat validní informace. Skoro se zdá, že vše záleží spíše na lidském přístupu než na jasných předpisech a pravidlech.</a:t>
            </a:r>
          </a:p>
        </p:txBody>
      </p:sp>
    </p:spTree>
    <p:extLst>
      <p:ext uri="{BB962C8B-B14F-4D97-AF65-F5344CB8AC3E}">
        <p14:creationId xmlns:p14="http://schemas.microsoft.com/office/powerpoint/2010/main" val="223737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F54B2-FF7D-9B07-5BD0-0706925D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01" y="235890"/>
            <a:ext cx="10288989" cy="1004514"/>
          </a:xfr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dirty="0"/>
              <a:t>Otázky – zdravotní péče v Německu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4EEB5-5E00-C7F6-2A90-33B12F437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84" y="1669774"/>
            <a:ext cx="10288989" cy="4842344"/>
          </a:xfrm>
        </p:spPr>
        <p:txBody>
          <a:bodyPr>
            <a:normAutofit fontScale="32500" lnSpcReduction="20000"/>
          </a:bodyPr>
          <a:lstStyle/>
          <a:p>
            <a:r>
              <a:rPr lang="cs-CZ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Proč musí Pacient nejdříve v ČR získat S2 a pak vlastně podobnou žádost uplatnit na německé straně? Kam se na německé straně obrátit? Na jakou konkrétní zdravotní pojišťovnu, na jaké oddělení, na koho?</a:t>
            </a:r>
          </a:p>
          <a:p>
            <a:r>
              <a:rPr lang="cs-CZ" sz="7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Jaká je v SRN úloha MDK v přeshraniční péči? Konkrétně proč zdravotní pojišťovna (DAK) žádá MDK o stanovisko k léčbě, když má k dispozici schválený formulář S2? Je i v jiných státech EU podobná komplikace, kdy není prioritně zohledněn formulář S2?</a:t>
            </a:r>
          </a:p>
          <a:p>
            <a:r>
              <a:rPr lang="cs-CZ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Proč je formulář S2 vydáván v českém jazyce, když jde o formulář souhlasu se zahraniční zdravotní péčí? (VZP na tento dotaz reagovala, že formulář je dostupný v jiných jazycích, ať si ho vytisknu v němčině a prázdný dodám k tomu českému)</a:t>
            </a:r>
            <a:endParaRPr lang="cs-CZ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cs-CZ" sz="7200" b="0" i="0" dirty="0">
              <a:solidFill>
                <a:srgbClr val="2424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cs-CZ" sz="2400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13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F39-B8AC-D9D5-4F88-84A0036B0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45" y="136498"/>
            <a:ext cx="11880592" cy="909099"/>
          </a:xfrm>
          <a:gradFill>
            <a:gsLst>
              <a:gs pos="7000">
                <a:srgbClr val="E8F1EB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dirty="0"/>
              <a:t>Otázky - zdravotnický systém a role KZP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C7A06-C3EE-2DF9-B9D2-DE9891B1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83" y="1311964"/>
            <a:ext cx="10632238" cy="5295569"/>
          </a:xfrm>
        </p:spPr>
        <p:txBody>
          <a:bodyPr>
            <a:normAutofit/>
          </a:bodyPr>
          <a:lstStyle/>
          <a:p>
            <a:r>
              <a:rPr lang="cs-CZ" sz="2000" i="1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 je role Kanceláře zdravotního pojištění (KZP) jako </a:t>
            </a:r>
            <a:r>
              <a:rPr lang="cs-CZ" sz="2000" i="1" dirty="0" err="1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sz="2000" i="1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r>
              <a:rPr lang="cs-CZ" sz="2000" i="1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Point pro přeshraniční péči a jak reálně pomáhá našim pacientům?</a:t>
            </a:r>
            <a:r>
              <a:rPr lang="cs-CZ" dirty="0">
                <a:solidFill>
                  <a:srgbClr val="2424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dirty="0">
                <a:solidFill>
                  <a:srgbClr val="2424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Jakou roli hrají v procesu dosažení léčby na základě doporučení zvoleného poskytovatele zdravotní péče a schváleného formuláře S2 zdravotní pojišťovny a jakou Kancelář zdravotního pojištění?</a:t>
            </a:r>
          </a:p>
          <a:p>
            <a:r>
              <a:rPr lang="cs-CZ" i="1" dirty="0">
                <a:solidFill>
                  <a:srgbClr val="2424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Jaká je spolupráce Kanceláře zdravotního pojištění se zdravotními pojišťovnami v ČR v případech, kdy konkrétní zdravotní pojišťovna schválí pacientovi přeshraniční léčbu? </a:t>
            </a:r>
          </a:p>
          <a:p>
            <a:r>
              <a:rPr lang="cs-CZ" sz="20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by mohlo MZ ve spolupráci s KZP zjednodušit proces žádostí o přeshraniční péči o pacienty se vzácným onemocněním? </a:t>
            </a:r>
          </a:p>
          <a:p>
            <a:r>
              <a:rPr lang="cs-CZ" sz="20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budoucnosti bychom si představovali, že KZP by plnila úlohu jakéhosi průvodce v zajištění přeshraniční péče pro pacienty se vzácným onemocněním a zjednodušeně zajišťovala tuto péči v rámci již existujících Evropských referenčních sítí pro vzácná onemocnění (</a:t>
            </a:r>
            <a:r>
              <a:rPr lang="cs-CZ" sz="2000" dirty="0" err="1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cs-CZ" sz="20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Reference </a:t>
            </a:r>
            <a:r>
              <a:rPr lang="cs-CZ" sz="2000" dirty="0" err="1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Networks</a:t>
            </a:r>
            <a:r>
              <a:rPr lang="cs-CZ" sz="20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ERN). Vidíte v tomto možnou cestu, jak pomoci těmto lidem s velmi těžkou situací?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619140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1932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Bembo</vt:lpstr>
      <vt:lpstr>Calibri</vt:lpstr>
      <vt:lpstr>Courier New</vt:lpstr>
      <vt:lpstr>Times New Roman</vt:lpstr>
      <vt:lpstr>Wingdings</vt:lpstr>
      <vt:lpstr>ArchiveVTI</vt:lpstr>
      <vt:lpstr>Problémy zdravotní péče v zahraničí v praxi</vt:lpstr>
      <vt:lpstr>PříběH 1.  řada selhání na cestě za zdravotní péčí v zahraničí (Německo)</vt:lpstr>
      <vt:lpstr>Pokračování příběhu1.</vt:lpstr>
      <vt:lpstr>Příběh2: Přeshraniční péče v Německu vzácné onemocnění –nekonečné nejistoty</vt:lpstr>
      <vt:lpstr>zamítnutí žádosti S2</vt:lpstr>
      <vt:lpstr>Příběh 2: pokračování </vt:lpstr>
      <vt:lpstr>poznámky</vt:lpstr>
      <vt:lpstr>Otázky – zdravotní péče v Německu</vt:lpstr>
      <vt:lpstr>Otázky - zdravotnický systém a role KZP</vt:lpstr>
      <vt:lpstr>Otázky – EU úroveň</vt:lpstr>
      <vt:lpstr>Otázky – lékaři a odborníci</vt:lpstr>
      <vt:lpstr>Nabídka spolupráce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v praxi</dc:title>
  <dc:creator>Pavla Mašková</dc:creator>
  <cp:lastModifiedBy>Pavla Mašková</cp:lastModifiedBy>
  <cp:revision>35</cp:revision>
  <dcterms:created xsi:type="dcterms:W3CDTF">2023-03-14T09:45:07Z</dcterms:created>
  <dcterms:modified xsi:type="dcterms:W3CDTF">2023-03-30T06:55:51Z</dcterms:modified>
</cp:coreProperties>
</file>