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1"/>
  </p:sldMasterIdLst>
  <p:notesMasterIdLst>
    <p:notesMasterId r:id="rId24"/>
  </p:notesMasterIdLst>
  <p:handoutMasterIdLst>
    <p:handoutMasterId r:id="rId25"/>
  </p:handoutMasterIdLst>
  <p:sldIdLst>
    <p:sldId id="256" r:id="rId2"/>
    <p:sldId id="456" r:id="rId3"/>
    <p:sldId id="448" r:id="rId4"/>
    <p:sldId id="503" r:id="rId5"/>
    <p:sldId id="496" r:id="rId6"/>
    <p:sldId id="498" r:id="rId7"/>
    <p:sldId id="500" r:id="rId8"/>
    <p:sldId id="497" r:id="rId9"/>
    <p:sldId id="501" r:id="rId10"/>
    <p:sldId id="474" r:id="rId11"/>
    <p:sldId id="482" r:id="rId12"/>
    <p:sldId id="478" r:id="rId13"/>
    <p:sldId id="483" r:id="rId14"/>
    <p:sldId id="485" r:id="rId15"/>
    <p:sldId id="484" r:id="rId16"/>
    <p:sldId id="479" r:id="rId17"/>
    <p:sldId id="480" r:id="rId18"/>
    <p:sldId id="488" r:id="rId19"/>
    <p:sldId id="487" r:id="rId20"/>
    <p:sldId id="486" r:id="rId21"/>
    <p:sldId id="502" r:id="rId22"/>
    <p:sldId id="493" r:id="rId23"/>
  </p:sldIdLst>
  <p:sldSz cx="9144000" cy="6858000" type="screen4x3"/>
  <p:notesSz cx="6797675" cy="9928225"/>
  <p:custDataLst>
    <p:tags r:id="rId26"/>
  </p:custDataLst>
  <p:defaultTextStyle>
    <a:defPPr>
      <a:defRPr lang="cs-CZ"/>
    </a:defPPr>
    <a:lvl1pPr algn="ctr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3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3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3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3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oležal Tomáš, PhDr. Mgr." initials="DTPM" lastIdx="1" clrIdx="0">
    <p:extLst>
      <p:ext uri="{19B8F6BF-5375-455C-9EA6-DF929625EA0E}">
        <p15:presenceInfo xmlns:p15="http://schemas.microsoft.com/office/powerpoint/2012/main" userId="S::dolezalt@mzcr.cz::c7a44519-7be1-457c-bb6e-dcfac6c134a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31145"/>
    <a:srgbClr val="006600"/>
    <a:srgbClr val="990033"/>
    <a:srgbClr val="9CCAB5"/>
    <a:srgbClr val="000000"/>
    <a:srgbClr val="99FF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274" name="Rectangle 2">
            <a:extLst>
              <a:ext uri="{FF2B5EF4-FFF2-40B4-BE49-F238E27FC236}">
                <a16:creationId xmlns:a16="http://schemas.microsoft.com/office/drawing/2014/main" id="{36861CB9-6100-454E-9A3D-F7F4420399E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charset="0"/>
                <a:ea typeface="ＭＳ Ｐゴシック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94275" name="Rectangle 3">
            <a:extLst>
              <a:ext uri="{FF2B5EF4-FFF2-40B4-BE49-F238E27FC236}">
                <a16:creationId xmlns:a16="http://schemas.microsoft.com/office/drawing/2014/main" id="{1CE431D2-062F-4C53-98BA-2D11DD4D665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ＭＳ Ｐゴシック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94276" name="Rectangle 4">
            <a:extLst>
              <a:ext uri="{FF2B5EF4-FFF2-40B4-BE49-F238E27FC236}">
                <a16:creationId xmlns:a16="http://schemas.microsoft.com/office/drawing/2014/main" id="{3E112D41-61F5-4804-8FB0-E96B78617E3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218"/>
            <a:ext cx="2946400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charset="0"/>
                <a:ea typeface="ＭＳ Ｐゴシック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94277" name="Rectangle 5">
            <a:extLst>
              <a:ext uri="{FF2B5EF4-FFF2-40B4-BE49-F238E27FC236}">
                <a16:creationId xmlns:a16="http://schemas.microsoft.com/office/drawing/2014/main" id="{4EA559AF-292D-451C-9156-11189DAEF22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0218"/>
            <a:ext cx="2946400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BAD8AFE4-713B-44D7-A168-0A74FBB6BCD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8B1DE3D5-DD31-44B8-8AE5-E36D74E9E9F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charset="0"/>
                <a:ea typeface="ＭＳ Ｐゴシック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CCAC45DF-2536-48D6-9466-FFEE1989102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ＭＳ Ｐゴシック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5476" name="Rectangle 4">
            <a:extLst>
              <a:ext uri="{FF2B5EF4-FFF2-40B4-BE49-F238E27FC236}">
                <a16:creationId xmlns:a16="http://schemas.microsoft.com/office/drawing/2014/main" id="{903C9B9A-F82C-425A-AF21-1548BFA2FD8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0937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5477" name="Rectangle 5">
            <a:extLst>
              <a:ext uri="{FF2B5EF4-FFF2-40B4-BE49-F238E27FC236}">
                <a16:creationId xmlns:a16="http://schemas.microsoft.com/office/drawing/2014/main" id="{E70B303C-BB4C-442F-B5EA-F2B771C07D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109"/>
            <a:ext cx="5438775" cy="4467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105478" name="Rectangle 6">
            <a:extLst>
              <a:ext uri="{FF2B5EF4-FFF2-40B4-BE49-F238E27FC236}">
                <a16:creationId xmlns:a16="http://schemas.microsoft.com/office/drawing/2014/main" id="{4BF6AAE7-2017-4436-AC6E-C4F7CE664C6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218"/>
            <a:ext cx="2946400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charset="0"/>
                <a:ea typeface="ＭＳ Ｐゴシック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5479" name="Rectangle 7">
            <a:extLst>
              <a:ext uri="{FF2B5EF4-FFF2-40B4-BE49-F238E27FC236}">
                <a16:creationId xmlns:a16="http://schemas.microsoft.com/office/drawing/2014/main" id="{368BDB1D-1657-4D11-AA52-F3E5B39C13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0218"/>
            <a:ext cx="2946400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2DC93666-83D8-4110-941B-26E02ED6A544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93666-83D8-4110-941B-26E02ED6A544}" type="slidenum">
              <a:rPr lang="cs-CZ" altLang="cs-CZ" smtClean="0"/>
              <a:pPr/>
              <a:t>1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324651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93666-83D8-4110-941B-26E02ED6A544}" type="slidenum">
              <a:rPr lang="cs-CZ" altLang="cs-CZ" smtClean="0"/>
              <a:pPr/>
              <a:t>10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667217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93666-83D8-4110-941B-26E02ED6A544}" type="slidenum">
              <a:rPr lang="cs-CZ" altLang="cs-CZ" smtClean="0"/>
              <a:pPr/>
              <a:t>11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0540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93666-83D8-4110-941B-26E02ED6A544}" type="slidenum">
              <a:rPr lang="cs-CZ" altLang="cs-CZ" smtClean="0"/>
              <a:pPr/>
              <a:t>12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653070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93666-83D8-4110-941B-26E02ED6A544}" type="slidenum">
              <a:rPr lang="cs-CZ" altLang="cs-CZ" smtClean="0"/>
              <a:pPr/>
              <a:t>13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587903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93666-83D8-4110-941B-26E02ED6A544}" type="slidenum">
              <a:rPr lang="cs-CZ" altLang="cs-CZ" smtClean="0"/>
              <a:pPr/>
              <a:t>14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714827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93666-83D8-4110-941B-26E02ED6A544}" type="slidenum">
              <a:rPr lang="cs-CZ" altLang="cs-CZ" smtClean="0"/>
              <a:pPr/>
              <a:t>15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646774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93666-83D8-4110-941B-26E02ED6A544}" type="slidenum">
              <a:rPr lang="cs-CZ" altLang="cs-CZ" smtClean="0"/>
              <a:pPr/>
              <a:t>16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338729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93666-83D8-4110-941B-26E02ED6A544}" type="slidenum">
              <a:rPr lang="cs-CZ" altLang="cs-CZ" smtClean="0"/>
              <a:pPr/>
              <a:t>17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696243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93666-83D8-4110-941B-26E02ED6A544}" type="slidenum">
              <a:rPr lang="cs-CZ" altLang="cs-CZ" smtClean="0"/>
              <a:pPr/>
              <a:t>18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424075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93666-83D8-4110-941B-26E02ED6A544}" type="slidenum">
              <a:rPr lang="cs-CZ" altLang="cs-CZ" smtClean="0"/>
              <a:pPr/>
              <a:t>19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38686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93666-83D8-4110-941B-26E02ED6A544}" type="slidenum">
              <a:rPr lang="cs-CZ" altLang="cs-CZ" smtClean="0"/>
              <a:pPr/>
              <a:t>2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293598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93666-83D8-4110-941B-26E02ED6A544}" type="slidenum">
              <a:rPr lang="cs-CZ" altLang="cs-CZ" smtClean="0"/>
              <a:pPr/>
              <a:t>20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845282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93666-83D8-4110-941B-26E02ED6A544}" type="slidenum">
              <a:rPr lang="cs-CZ" altLang="cs-CZ" smtClean="0"/>
              <a:pPr/>
              <a:t>21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888587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93666-83D8-4110-941B-26E02ED6A544}" type="slidenum">
              <a:rPr lang="cs-CZ" altLang="cs-CZ" smtClean="0"/>
              <a:pPr/>
              <a:t>22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194917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93666-83D8-4110-941B-26E02ED6A544}" type="slidenum">
              <a:rPr lang="cs-CZ" altLang="cs-CZ" smtClean="0"/>
              <a:pPr/>
              <a:t>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76544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93666-83D8-4110-941B-26E02ED6A544}" type="slidenum">
              <a:rPr lang="cs-CZ" altLang="cs-CZ" smtClean="0"/>
              <a:pPr/>
              <a:t>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52507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93666-83D8-4110-941B-26E02ED6A544}" type="slidenum">
              <a:rPr lang="cs-CZ" altLang="cs-CZ" smtClean="0"/>
              <a:pPr/>
              <a:t>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091634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93666-83D8-4110-941B-26E02ED6A544}" type="slidenum">
              <a:rPr lang="cs-CZ" altLang="cs-CZ" smtClean="0"/>
              <a:pPr/>
              <a:t>6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410375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93666-83D8-4110-941B-26E02ED6A544}" type="slidenum">
              <a:rPr lang="cs-CZ" altLang="cs-CZ" smtClean="0"/>
              <a:pPr/>
              <a:t>7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556324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93666-83D8-4110-941B-26E02ED6A544}" type="slidenum">
              <a:rPr lang="cs-CZ" altLang="cs-CZ" smtClean="0"/>
              <a:pPr/>
              <a:t>8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55698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93666-83D8-4110-941B-26E02ED6A544}" type="slidenum">
              <a:rPr lang="cs-CZ" altLang="cs-CZ" smtClean="0"/>
              <a:pPr/>
              <a:t>9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41404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0C63D8AC-1CBF-464E-8B9B-5B543FB94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2700" y="1968500"/>
            <a:ext cx="9156700" cy="488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pic>
        <p:nvPicPr>
          <p:cNvPr id="5" name="Picture 9" descr="logo_mzcr">
            <a:extLst>
              <a:ext uri="{FF2B5EF4-FFF2-40B4-BE49-F238E27FC236}">
                <a16:creationId xmlns:a16="http://schemas.microsoft.com/office/drawing/2014/main" id="{0C88653C-D17F-4952-9DC0-D8B45AB2A1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682625"/>
            <a:ext cx="673735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pp_titul_podtisk">
            <a:extLst>
              <a:ext uri="{FF2B5EF4-FFF2-40B4-BE49-F238E27FC236}">
                <a16:creationId xmlns:a16="http://schemas.microsoft.com/office/drawing/2014/main" id="{53EDBB82-160D-426B-B35D-CE6A3F65AC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9138"/>
            <a:ext cx="812800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3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33488" y="2463800"/>
            <a:ext cx="6794500" cy="2189163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cs-CZ" noProof="0"/>
              <a:t>KLEPNUTÍM LZE UPRAVIT STYL PŘEDLOHY NADPISŮ.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33488" y="4857750"/>
            <a:ext cx="6794500" cy="1235075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noProof="0"/>
              <a:t>Klepnutím lze upravit styl předlohy podnadpisů.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8A4AE70-47D4-4588-8272-C7351D995A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220788" y="6245225"/>
            <a:ext cx="1370012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E2036725-AD2E-4B31-ADFE-B84F8161EB26}" type="datetime1">
              <a:rPr lang="cs-CZ" smtClean="0"/>
              <a:t>18.04.2023</a:t>
            </a:fld>
            <a:endParaRPr lang="cs-CZ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A7320D0-30DC-4BD0-987E-E40D1301B3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916238" y="6245225"/>
            <a:ext cx="2895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D2568B6-6504-4905-84C9-F87D26B7BF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9FDB6AD-577F-4389-B5F2-7A56255A851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53932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7F0FEA8-5238-4E8C-8CF6-3E1F67F06C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588246-878F-4966-8242-8C5DE13F6982}" type="datetime1">
              <a:rPr lang="cs-CZ" smtClean="0"/>
              <a:t>18.04.2023</a:t>
            </a:fld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5482CE-E6A7-426E-812B-9D97B715E6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CE691A8-C101-4405-AFA1-8D65ABCE93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8800B8-8ADC-4399-9EB3-709F092B905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24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29363" y="0"/>
            <a:ext cx="1698625" cy="6126163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3488" y="0"/>
            <a:ext cx="4943475" cy="6126163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A04AFE7-ED11-44E8-BDFE-0991693D3F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C4575-D5E3-4974-9E41-31DBBBBDB9AF}" type="datetime1">
              <a:rPr lang="cs-CZ" smtClean="0"/>
              <a:t>18.04.2023</a:t>
            </a:fld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F1AB67-3D48-43AD-8FEB-F48713FBD3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F4E6D58-C517-46ED-9CB2-28EEAF94A2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AB08B1-0BCE-42E2-94A4-88B41F73387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5873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96A32D3-C978-49D3-A599-4A6046CE6E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4C8C8-92BD-435D-A8F2-BD75CD7CE428}" type="datetime1">
              <a:rPr lang="cs-CZ" smtClean="0"/>
              <a:t>18.04.2023</a:t>
            </a:fld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EDE2623-8C41-4E85-99BF-FE8C846CFF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EAA48E7-BBC8-447B-9BA2-29A1255936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07CB6B-732D-4C97-9487-753B17D2B4B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83961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85C5216-E9DE-4692-8C26-A433054206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6F82C9-9AD8-4017-A6B4-D7D7329B81B8}" type="datetime1">
              <a:rPr lang="cs-CZ" smtClean="0"/>
              <a:t>18.04.2023</a:t>
            </a:fld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0E00F2E-EA9B-428F-ABE7-52067FBF4D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3ECE768-0ED5-4645-9844-DF8B02086C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C5E910-EB24-4784-9D9C-9CC9F57CD33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58524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30B553-1EFB-41BF-9921-A3396CF653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0C9262-12CA-458F-99CA-60CF0966E5F9}" type="datetime1">
              <a:rPr lang="cs-CZ" smtClean="0"/>
              <a:t>18.04.2023</a:t>
            </a:fld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8D30826-2233-481E-A911-AF4C43CA2C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BA20CC-B70A-4A75-9B23-B0EB112270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8D4B4A-BB67-40B3-8CCA-5D145834B35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82013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5BCD61C-8F7A-4870-8502-86026935FB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31870-6E9D-455C-AEDB-A2A3D7F4BB84}" type="datetime1">
              <a:rPr lang="cs-CZ" smtClean="0"/>
              <a:t>18.04.2023</a:t>
            </a:fld>
            <a:endParaRPr lang="cs-CZ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F561E3E-8353-489D-880D-885DFA835D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A786666-03FC-4005-877B-796D78A90F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8F7B57-7154-4974-8129-D6B29F281F8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98694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3DEFBED-8EF7-450E-9DC0-97A70EFA24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5D9C6-0889-46AF-946B-F94CE721DDDB}" type="datetime1">
              <a:rPr lang="cs-CZ" smtClean="0"/>
              <a:t>18.04.2023</a:t>
            </a:fld>
            <a:endParaRPr lang="cs-CZ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BE39CB3-BB06-490F-B364-592EC2367E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DB1C518-5DFD-4308-9544-C1145EDE5C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30B2D-8190-4DF8-8618-60BDA9487F7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38882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626CDB3-4C61-4D8F-AECC-050057ACB5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AC547A-95ED-4BB7-9E10-18FDB22B6CE1}" type="datetime1">
              <a:rPr lang="cs-CZ" smtClean="0"/>
              <a:t>18.04.2023</a:t>
            </a:fld>
            <a:endParaRPr lang="cs-CZ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25D5423-4018-443F-8483-2BCAFAB20C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1DED450-147F-4F69-959A-B4E088128D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BFEA94-E503-40B3-ADD9-5E394730F48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13745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4BD9D2-5563-4920-8D57-3F280FDBAA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BEB4E-E3C3-424B-83A0-2A86D90B9528}" type="datetime1">
              <a:rPr lang="cs-CZ" smtClean="0"/>
              <a:t>18.04.2023</a:t>
            </a:fld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0229F4-04FD-448F-A42B-CBADF92F90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9F07F6A-D26C-4FCF-854C-1A295C0D79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4796CD-B53B-4FC5-AF86-20EE4B9E89B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10701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8A4D75-E657-4801-A6CC-6135EE8E48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D3F933-2087-43F7-8683-716C939A04AA}" type="datetime1">
              <a:rPr lang="cs-CZ" smtClean="0"/>
              <a:t>18.04.2023</a:t>
            </a:fld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DA7FCB-B722-4359-94A4-E53B35F6DD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ACFE63B-E5B5-445D-8752-E184BB2DD7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C0B613-1592-4408-9273-18BE679DC7D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9678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81" name="Rectangle 9">
            <a:extLst>
              <a:ext uri="{FF2B5EF4-FFF2-40B4-BE49-F238E27FC236}">
                <a16:creationId xmlns:a16="http://schemas.microsoft.com/office/drawing/2014/main" id="{43E7B9A0-FFF7-4897-B303-228785432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0"/>
            <a:ext cx="8024813" cy="107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chemeClr val="bg1"/>
              </a:solidFill>
              <a:latin typeface="Garamond" charset="0"/>
              <a:ea typeface="ＭＳ Ｐゴシック" charset="0"/>
            </a:endParaRPr>
          </a:p>
        </p:txBody>
      </p:sp>
      <p:sp>
        <p:nvSpPr>
          <p:cNvPr id="335874" name="Rectangle 2">
            <a:extLst>
              <a:ext uri="{FF2B5EF4-FFF2-40B4-BE49-F238E27FC236}">
                <a16:creationId xmlns:a16="http://schemas.microsoft.com/office/drawing/2014/main" id="{2BA131D0-1940-4FA4-B341-7EAF34A5BE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33488" y="0"/>
            <a:ext cx="67945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</a:t>
            </a:r>
            <a:r>
              <a:rPr lang="en-US"/>
              <a:t> </a:t>
            </a:r>
            <a:br>
              <a:rPr lang="cs-CZ"/>
            </a:br>
            <a:r>
              <a:rPr lang="cs-CZ"/>
              <a:t>PŘEDLOHY NADPISŮ.</a:t>
            </a:r>
          </a:p>
        </p:txBody>
      </p:sp>
      <p:sp>
        <p:nvSpPr>
          <p:cNvPr id="335875" name="Rectangle 3">
            <a:extLst>
              <a:ext uri="{FF2B5EF4-FFF2-40B4-BE49-F238E27FC236}">
                <a16:creationId xmlns:a16="http://schemas.microsoft.com/office/drawing/2014/main" id="{7EB3D756-5140-4A72-8CBF-287AD0E1C8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33488" y="1600200"/>
            <a:ext cx="67945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35876" name="Rectangle 4">
            <a:extLst>
              <a:ext uri="{FF2B5EF4-FFF2-40B4-BE49-F238E27FC236}">
                <a16:creationId xmlns:a16="http://schemas.microsoft.com/office/drawing/2014/main" id="{A7E10609-C8FE-4228-8BBD-54479D312F1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33488" y="6245225"/>
            <a:ext cx="1371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+mn-lt"/>
                <a:ea typeface="ＭＳ Ｐゴシック" charset="0"/>
              </a:defRPr>
            </a:lvl1pPr>
          </a:lstStyle>
          <a:p>
            <a:pPr>
              <a:defRPr/>
            </a:pPr>
            <a:fld id="{B2B62040-27B7-4343-9B8E-AAAE37FA5113}" type="datetime1">
              <a:rPr lang="cs-CZ" smtClean="0"/>
              <a:t>18.04.2023</a:t>
            </a:fld>
            <a:endParaRPr lang="cs-CZ"/>
          </a:p>
        </p:txBody>
      </p:sp>
      <p:sp>
        <p:nvSpPr>
          <p:cNvPr id="335877" name="Rectangle 5">
            <a:extLst>
              <a:ext uri="{FF2B5EF4-FFF2-40B4-BE49-F238E27FC236}">
                <a16:creationId xmlns:a16="http://schemas.microsoft.com/office/drawing/2014/main" id="{B36388EC-3607-4FCC-99B3-854CE0B1840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4650" y="6237288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ＭＳ Ｐゴシック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35878" name="Rectangle 6">
            <a:extLst>
              <a:ext uri="{FF2B5EF4-FFF2-40B4-BE49-F238E27FC236}">
                <a16:creationId xmlns:a16="http://schemas.microsoft.com/office/drawing/2014/main" id="{7584D390-D610-4336-A969-890FCA7456F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07125" y="6245225"/>
            <a:ext cx="18351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Sans" charset="0"/>
              </a:defRPr>
            </a:lvl1pPr>
          </a:lstStyle>
          <a:p>
            <a:fld id="{3D456D12-D4CC-45DD-8D79-877EE7441368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335880" name="Rectangle 8">
            <a:extLst>
              <a:ext uri="{FF2B5EF4-FFF2-40B4-BE49-F238E27FC236}">
                <a16:creationId xmlns:a16="http://schemas.microsoft.com/office/drawing/2014/main" id="{87505284-6EB8-4041-B4DB-43576EFED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8063" y="558800"/>
            <a:ext cx="522287" cy="522288"/>
          </a:xfrm>
          <a:prstGeom prst="rect">
            <a:avLst/>
          </a:prstGeom>
          <a:solidFill>
            <a:srgbClr val="D3114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35882" name="Rectangle 10">
            <a:extLst>
              <a:ext uri="{FF2B5EF4-FFF2-40B4-BE49-F238E27FC236}">
                <a16:creationId xmlns:a16="http://schemas.microsoft.com/office/drawing/2014/main" id="{596C6CE9-8A7A-442E-8B42-F8D975485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1713" y="0"/>
            <a:ext cx="522287" cy="52228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35883" name="Rectangle 11">
            <a:extLst>
              <a:ext uri="{FF2B5EF4-FFF2-40B4-BE49-F238E27FC236}">
                <a16:creationId xmlns:a16="http://schemas.microsoft.com/office/drawing/2014/main" id="{6F8FA850-AD00-44AC-A9EE-2D828A1EF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6088" y="558800"/>
            <a:ext cx="522287" cy="522288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35884" name="Rectangle 12">
            <a:extLst>
              <a:ext uri="{FF2B5EF4-FFF2-40B4-BE49-F238E27FC236}">
                <a16:creationId xmlns:a16="http://schemas.microsoft.com/office/drawing/2014/main" id="{0E1D92EA-586B-4417-A6A3-9E671B8C1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6088" y="0"/>
            <a:ext cx="522287" cy="522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pic>
        <p:nvPicPr>
          <p:cNvPr id="1036" name="Picture 15" descr="pp_podtisk">
            <a:extLst>
              <a:ext uri="{FF2B5EF4-FFF2-40B4-BE49-F238E27FC236}">
                <a16:creationId xmlns:a16="http://schemas.microsoft.com/office/drawing/2014/main" id="{C902F9A9-6879-43A0-AAB6-C5DA7D7896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1438"/>
            <a:ext cx="892175" cy="551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00025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defRPr sz="2000">
          <a:solidFill>
            <a:schemeClr val="tx1"/>
          </a:solidFill>
          <a:latin typeface="+mn-lt"/>
          <a:ea typeface="+mn-ea"/>
        </a:defRPr>
      </a:lvl2pPr>
      <a:lvl3pPr marL="1150938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defRPr sz="2000" b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§"/>
        <a:defRPr sz="2000">
          <a:solidFill>
            <a:schemeClr val="bg2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charset="0"/>
        <a:buChar char="§"/>
        <a:defRPr sz="2000">
          <a:solidFill>
            <a:schemeClr val="bg2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charset="0"/>
        <a:buChar char="§"/>
        <a:defRPr sz="2000">
          <a:solidFill>
            <a:schemeClr val="bg2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charset="0"/>
        <a:buChar char="§"/>
        <a:defRPr sz="2000">
          <a:solidFill>
            <a:schemeClr val="bg2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charset="0"/>
        <a:buChar char="§"/>
        <a:defRPr sz="2000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ur-lex.europa.eu/legal-content/CS/TXT/HTML/?uri=CELEX:52017PC0253&amp;from=CS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odok.cz/portal/veklep/material/KORNCJ7DN4N6/" TargetMode="External"/><Relationship Id="rId4" Type="http://schemas.openxmlformats.org/officeDocument/2006/relationships/hyperlink" Target="https://eur-lex.europa.eu/legal-content/CS/TXT/PDF/?uri=CELEX:32019L1152&amp;from=CS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6" name="Rectangle 2">
            <a:extLst>
              <a:ext uri="{FF2B5EF4-FFF2-40B4-BE49-F238E27FC236}">
                <a16:creationId xmlns:a16="http://schemas.microsoft.com/office/drawing/2014/main" id="{7B8D5298-37D7-4491-B29D-7BCE24C1D81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27585" y="2205038"/>
            <a:ext cx="7488832" cy="2376090"/>
          </a:xfrm>
        </p:spPr>
        <p:txBody>
          <a:bodyPr/>
          <a:lstStyle/>
          <a:p>
            <a:pPr algn="ctr" eaLnBrk="1" hangingPunct="1"/>
            <a:br>
              <a:rPr lang="cs-CZ" altLang="cs-CZ" sz="3200" dirty="0"/>
            </a:br>
            <a:r>
              <a:rPr lang="cs-CZ" altLang="cs-CZ" sz="3200" dirty="0"/>
              <a:t>Novela zákoníku práce</a:t>
            </a:r>
            <a:br>
              <a:rPr lang="cs-CZ" altLang="cs-CZ" sz="3200" dirty="0"/>
            </a:br>
            <a:br>
              <a:rPr lang="cs-CZ" altLang="cs-CZ" sz="3200" dirty="0"/>
            </a:br>
            <a:r>
              <a:rPr lang="cs-CZ" altLang="cs-CZ" sz="3200" dirty="0"/>
              <a:t>Přehled nejdůležitějších novinek v praxi</a:t>
            </a:r>
            <a:br>
              <a:rPr lang="cs-CZ" sz="3200" dirty="0"/>
            </a:br>
            <a:br>
              <a:rPr lang="cs-CZ" sz="3200" dirty="0"/>
            </a:br>
            <a:br>
              <a:rPr lang="cs-CZ" sz="3200" dirty="0"/>
            </a:br>
            <a:r>
              <a:rPr lang="cs-CZ" sz="2400" dirty="0"/>
              <a:t>18. dubna 2023</a:t>
            </a:r>
            <a:br>
              <a:rPr lang="cs-CZ" sz="2400" dirty="0"/>
            </a:br>
            <a:br>
              <a:rPr lang="cs-CZ" sz="2400" dirty="0"/>
            </a:br>
            <a:br>
              <a:rPr lang="cs-CZ" altLang="cs-CZ" sz="2400" dirty="0"/>
            </a:br>
            <a:br>
              <a:rPr lang="cs-CZ" sz="3200" dirty="0"/>
            </a:br>
            <a:endParaRPr lang="cs-CZ" sz="2800" i="1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D99E793-2EF0-4671-BDD8-77A96E88C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DB6AD-577F-4389-B5F2-7A56255A8517}" type="slidenum">
              <a:rPr lang="cs-CZ" altLang="cs-CZ" smtClean="0"/>
              <a:pPr/>
              <a:t>1</a:t>
            </a:fld>
            <a:endParaRPr lang="cs-CZ" alt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1AE616-061C-4656-B1B8-D7701A2EB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814" y="53860"/>
            <a:ext cx="6912372" cy="1052513"/>
          </a:xfrm>
        </p:spPr>
        <p:txBody>
          <a:bodyPr/>
          <a:lstStyle/>
          <a:p>
            <a:r>
              <a:rPr lang="cs-CZ" sz="3200" dirty="0"/>
              <a:t>NOVELA ZÁKONÍKU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B7714D-A4FE-4659-82C6-6B0C4AC14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124744"/>
            <a:ext cx="7920880" cy="5688632"/>
          </a:xfrm>
        </p:spPr>
        <p:txBody>
          <a:bodyPr>
            <a:normAutofit/>
          </a:bodyPr>
          <a:lstStyle/>
          <a:p>
            <a:pPr marL="0" indent="0" algn="ctr"/>
            <a:endParaRPr lang="cs-CZ" sz="2400" dirty="0"/>
          </a:p>
          <a:p>
            <a:pPr marL="0" indent="0" algn="ctr"/>
            <a:r>
              <a:rPr lang="cs-CZ" sz="2400" dirty="0"/>
              <a:t>Úvod</a:t>
            </a:r>
          </a:p>
          <a:p>
            <a:pPr marL="0" indent="0" algn="just"/>
            <a:endParaRPr lang="cs-CZ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dirty="0"/>
              <a:t>potřeba implementace </a:t>
            </a:r>
            <a:r>
              <a:rPr lang="cs-CZ" b="0" i="1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Směrnice Evropského parlamentu a Rady o rovnováze mezi pracovním a soukromým životem rodičů a pečujících osob a o zrušení směrnice Rady 2010/18/EU (WLB)</a:t>
            </a:r>
            <a:r>
              <a:rPr lang="cs-CZ" b="0" i="1" u="sng" dirty="0"/>
              <a:t>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dirty="0"/>
              <a:t>potřeba implementace </a:t>
            </a:r>
            <a:r>
              <a:rPr lang="cs-CZ" b="0" i="1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Směrnice Evropského parlamentu a Rady o transparentních a předvídatelných pracovních podmínkách v Evropské unii 2019/1152/EU (TPWC) </a:t>
            </a:r>
            <a:endParaRPr lang="cs-CZ" b="0" i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dirty="0"/>
              <a:t>promítnutí v </a:t>
            </a:r>
            <a:r>
              <a:rPr lang="cs-CZ" b="0" i="1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návrhu zákona, kterým se mění zákon č. 262/2006 Sb., zákoník práce, ve znění pozdějších předpisů, a některé další zákony </a:t>
            </a:r>
            <a:endParaRPr lang="cs-CZ" b="0" i="1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8C8B137-82F2-4DE9-B778-C9ADAB29C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CB6B-732D-4C97-9487-753B17D2B4BC}" type="slidenum">
              <a:rPr lang="cs-CZ" altLang="cs-CZ" smtClean="0"/>
              <a:pPr/>
              <a:t>10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94210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1AE616-061C-4656-B1B8-D7701A2EB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0"/>
            <a:ext cx="6912372" cy="1052513"/>
          </a:xfrm>
        </p:spPr>
        <p:txBody>
          <a:bodyPr/>
          <a:lstStyle/>
          <a:p>
            <a:r>
              <a:rPr lang="cs-CZ" sz="3200"/>
              <a:t>NOVELA ZÁKONÍKU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B7714D-A4FE-4659-82C6-6B0C4AC14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124744"/>
            <a:ext cx="7920880" cy="5688632"/>
          </a:xfrm>
        </p:spPr>
        <p:txBody>
          <a:bodyPr>
            <a:normAutofit fontScale="70000" lnSpcReduction="20000"/>
          </a:bodyPr>
          <a:lstStyle/>
          <a:p>
            <a:pPr marL="0" indent="0" algn="ctr"/>
            <a:endParaRPr lang="cs-CZ" sz="2000" dirty="0"/>
          </a:p>
          <a:p>
            <a:pPr marL="0" indent="0" algn="ctr"/>
            <a:r>
              <a:rPr lang="cs-CZ" sz="3100" dirty="0"/>
              <a:t>Vznik pracovního poměru a informování o obsahu</a:t>
            </a:r>
          </a:p>
          <a:p>
            <a:pPr marL="0" indent="0" algn="ctr">
              <a:lnSpc>
                <a:spcPct val="120000"/>
              </a:lnSpc>
            </a:pPr>
            <a:endParaRPr lang="cs-CZ" dirty="0"/>
          </a:p>
          <a:p>
            <a:pPr marL="360363" indent="-1841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400" b="0" dirty="0"/>
              <a:t>zavedení možnosti elektronického uzavírání pracovního poměru nebo dohod konaných mimo pracovní poměr </a:t>
            </a:r>
          </a:p>
          <a:p>
            <a:pPr marL="360363" indent="-184150" algn="just">
              <a:lnSpc>
                <a:spcPct val="120000"/>
              </a:lnSpc>
            </a:pPr>
            <a:r>
              <a:rPr lang="cs-CZ" sz="2400" b="0" dirty="0"/>
              <a:t>	§21 odst. 1 a 2 ZP</a:t>
            </a:r>
          </a:p>
          <a:p>
            <a:pPr marL="360363" indent="-1841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400" b="0" dirty="0"/>
              <a:t>zavedení možnosti odstoupit od pracovní smlouvy do 7 dnů při doručování elektronickou cestou</a:t>
            </a:r>
          </a:p>
          <a:p>
            <a:pPr marL="176213" indent="0" algn="just">
              <a:lnSpc>
                <a:spcPct val="120000"/>
              </a:lnSpc>
            </a:pPr>
            <a:r>
              <a:rPr lang="cs-CZ" sz="2400" b="0" dirty="0"/>
              <a:t>   §21 odst. 1 a 2 ZP</a:t>
            </a:r>
          </a:p>
          <a:p>
            <a:pPr marL="360363" indent="-1841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400" b="0" dirty="0"/>
              <a:t>povinnost informovat o délce dovolené a způsobu určování délky dovolené</a:t>
            </a:r>
          </a:p>
          <a:p>
            <a:pPr marL="360363" indent="-1841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400" b="0" dirty="0"/>
              <a:t>povinnost informovat o způsobu rozvázání pracovního poměru a délkách výpovědních dob</a:t>
            </a:r>
          </a:p>
          <a:p>
            <a:pPr marL="360363" indent="-1841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400" b="0" dirty="0"/>
              <a:t>povinnost informovat o možnostech odborného rozvoje</a:t>
            </a:r>
          </a:p>
          <a:p>
            <a:pPr marL="360363" indent="-1841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400" b="0" dirty="0"/>
              <a:t>povinnost informovat o orgánu sociálního zabezpečení, kam odvádí zaměstnavatel pojistné</a:t>
            </a:r>
          </a:p>
          <a:p>
            <a:pPr marL="360363" indent="-1841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400" b="0" dirty="0"/>
              <a:t>Lze provést odkazem na zákon nebo na kolektivní smlouvu či vnitřní předpis.</a:t>
            </a:r>
          </a:p>
          <a:p>
            <a:pPr marL="360363" indent="-1841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2400" b="0" dirty="0"/>
              <a:t>zákaz zaměstnávání těhotné zaměstnankyně prací přesčas</a:t>
            </a:r>
          </a:p>
          <a:p>
            <a:pPr marL="360363" indent="-184150" algn="just">
              <a:lnSpc>
                <a:spcPct val="120000"/>
              </a:lnSpc>
            </a:pPr>
            <a:r>
              <a:rPr lang="cs-CZ" sz="2400" b="0" dirty="0"/>
              <a:t>	§240 odst. 3 ZP</a:t>
            </a:r>
          </a:p>
          <a:p>
            <a:pPr marL="360363" indent="-18415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cs-CZ" sz="2400" b="0" dirty="0"/>
          </a:p>
          <a:p>
            <a:pPr marL="0" indent="0" algn="just"/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8C8B137-82F2-4DE9-B778-C9ADAB29C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CB6B-732D-4C97-9487-753B17D2B4BC}" type="slidenum">
              <a:rPr lang="cs-CZ" altLang="cs-CZ" smtClean="0"/>
              <a:pPr/>
              <a:t>11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98847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1AE616-061C-4656-B1B8-D7701A2EB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0"/>
            <a:ext cx="6912372" cy="1052513"/>
          </a:xfrm>
        </p:spPr>
        <p:txBody>
          <a:bodyPr/>
          <a:lstStyle/>
          <a:p>
            <a:r>
              <a:rPr lang="cs-CZ" sz="3200"/>
              <a:t>NOVELA ZÁKONÍKU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B7714D-A4FE-4659-82C6-6B0C4AC14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169368"/>
            <a:ext cx="7920880" cy="5688632"/>
          </a:xfrm>
        </p:spPr>
        <p:txBody>
          <a:bodyPr>
            <a:normAutofit fontScale="92500" lnSpcReduction="20000"/>
          </a:bodyPr>
          <a:lstStyle/>
          <a:p>
            <a:pPr marL="0" indent="0" algn="ctr"/>
            <a:r>
              <a:rPr lang="cs-CZ" sz="2400" dirty="0"/>
              <a:t>Dohody konané mimo pracovní poměr</a:t>
            </a:r>
          </a:p>
          <a:p>
            <a:pPr marL="0" indent="0" algn="ctr"/>
            <a:endParaRPr lang="cs-CZ" dirty="0"/>
          </a:p>
          <a:p>
            <a:pPr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b="0" dirty="0"/>
              <a:t>z</a:t>
            </a:r>
            <a:r>
              <a:rPr lang="cs-CZ" sz="2000" b="0" dirty="0"/>
              <a:t>avedení povinnosti seznámit zaměstnance s rozvrhem pracovní doby nejpozději 3 dny před začátkem směny nebo období rozvržení pracovní doby</a:t>
            </a:r>
          </a:p>
          <a:p>
            <a:pPr marL="0" indent="0" algn="just">
              <a:lnSpc>
                <a:spcPct val="110000"/>
              </a:lnSpc>
            </a:pPr>
            <a:r>
              <a:rPr lang="cs-CZ" b="0" dirty="0"/>
              <a:t>      § 74 odst. 2 ZP</a:t>
            </a:r>
          </a:p>
          <a:p>
            <a:pPr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b="0" dirty="0"/>
              <a:t>zavedení práva zaměstnance požádat o zaměstnání v pracovním poměru po splnění zákonem vymezené podmínky</a:t>
            </a:r>
          </a:p>
          <a:p>
            <a:pPr marL="0" indent="0" algn="just">
              <a:lnSpc>
                <a:spcPct val="120000"/>
              </a:lnSpc>
            </a:pPr>
            <a:r>
              <a:rPr lang="cs-CZ" b="0" dirty="0"/>
              <a:t>      §77 odst. 5 ZP</a:t>
            </a:r>
          </a:p>
          <a:p>
            <a:pPr marL="542925" lvl="1" indent="0" algn="just">
              <a:lnSpc>
                <a:spcPct val="110000"/>
              </a:lnSpc>
            </a:pPr>
            <a:r>
              <a:rPr lang="cs-CZ" sz="1800" b="1" dirty="0"/>
              <a:t>-&gt;</a:t>
            </a:r>
            <a:r>
              <a:rPr lang="cs-CZ" sz="1800" dirty="0"/>
              <a:t> nejméně 180 odpracovaných dní v uplynulých 12 měsících</a:t>
            </a:r>
          </a:p>
          <a:p>
            <a:pPr marL="360363" lvl="1" indent="-360363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dirty="0"/>
              <a:t>fikce délky týdenní pracovní doby pro účely dovolené u DPP a DPČ na 20 hodin týdně</a:t>
            </a:r>
          </a:p>
          <a:p>
            <a:pPr marL="0" lvl="1" indent="0" algn="just">
              <a:lnSpc>
                <a:spcPct val="110000"/>
              </a:lnSpc>
            </a:pPr>
            <a:r>
              <a:rPr lang="cs-CZ" dirty="0"/>
              <a:t>       §77 odst. 6 ZP</a:t>
            </a:r>
          </a:p>
          <a:p>
            <a:pPr marL="3429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dirty="0"/>
              <a:t>nárok na náhradní volno, mzdu za noční práci, mzdu a příplatek za práci ve ztíženém prostředí a mzdu za práci v sobotu a neděli</a:t>
            </a:r>
          </a:p>
          <a:p>
            <a:pPr marL="3429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b="1" dirty="0"/>
              <a:t>informování o obsahu dohody analogicky k informování o obsahu pracovního poměru </a:t>
            </a:r>
          </a:p>
          <a:p>
            <a:pPr marL="442913" lvl="1" indent="0" algn="just">
              <a:lnSpc>
                <a:spcPct val="110000"/>
              </a:lnSpc>
            </a:pPr>
            <a:r>
              <a:rPr lang="cs-CZ" b="1" dirty="0"/>
              <a:t>§77a ZP</a:t>
            </a:r>
          </a:p>
          <a:p>
            <a:pPr marL="3429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cs-CZ" dirty="0"/>
          </a:p>
          <a:p>
            <a:pPr marL="360363" lvl="1" indent="-360363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endParaRPr lang="cs-CZ" dirty="0"/>
          </a:p>
          <a:p>
            <a:pPr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0" indent="0" algn="ctr"/>
            <a:endParaRPr lang="cs-CZ" sz="2000" dirty="0"/>
          </a:p>
          <a:p>
            <a:pPr marL="0" indent="0" algn="just"/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8C8B137-82F2-4DE9-B778-C9ADAB29C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CB6B-732D-4C97-9487-753B17D2B4BC}" type="slidenum">
              <a:rPr lang="cs-CZ" altLang="cs-CZ" smtClean="0"/>
              <a:pPr/>
              <a:t>12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738794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1AE616-061C-4656-B1B8-D7701A2EB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0"/>
            <a:ext cx="6912372" cy="1052513"/>
          </a:xfrm>
        </p:spPr>
        <p:txBody>
          <a:bodyPr/>
          <a:lstStyle/>
          <a:p>
            <a:r>
              <a:rPr lang="cs-CZ" sz="3200"/>
              <a:t>NOVELA ZÁKONÍKU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B7714D-A4FE-4659-82C6-6B0C4AC14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124744"/>
            <a:ext cx="7920880" cy="5688632"/>
          </a:xfrm>
        </p:spPr>
        <p:txBody>
          <a:bodyPr>
            <a:normAutofit/>
          </a:bodyPr>
          <a:lstStyle/>
          <a:p>
            <a:pPr marL="0" indent="0" algn="ctr"/>
            <a:endParaRPr lang="cs-CZ" sz="2000" dirty="0"/>
          </a:p>
          <a:p>
            <a:pPr marL="0" indent="0" algn="ctr"/>
            <a:r>
              <a:rPr lang="cs-CZ" sz="2400" dirty="0"/>
              <a:t>Výpočet dovolené u dohod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cs-CZ" b="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dirty="0"/>
              <a:t>počet celých odpracovaných násobků týdenní pracovní doby / 52 × týdenní pracovní doba × výměra dovolené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dirty="0"/>
              <a:t>za odpracování týdenní doby (20 h) náleží dovolená v délce 1/52 vynásobené základní výměrou dovolené (5 týdny = 100 hodin)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dirty="0"/>
              <a:t>minimální délka dovolené: 1/52 z 100 hodin = 1,9 dne dovolené, tj. 8 hodin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dirty="0"/>
              <a:t>počet celých odpracovaných násobků týdenní pracovní doby / 52 × týdenní pracovní doba × výměra dovolené</a:t>
            </a:r>
          </a:p>
          <a:p>
            <a:pPr marL="0" indent="0" algn="just"/>
            <a:endParaRPr lang="cs-CZ" sz="2000" dirty="0"/>
          </a:p>
          <a:p>
            <a:pPr marL="0" indent="0" algn="just"/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8C8B137-82F2-4DE9-B778-C9ADAB29C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CB6B-732D-4C97-9487-753B17D2B4BC}" type="slidenum">
              <a:rPr lang="cs-CZ" altLang="cs-CZ" smtClean="0"/>
              <a:pPr/>
              <a:t>13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61656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1AE616-061C-4656-B1B8-D7701A2EB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0"/>
            <a:ext cx="6912372" cy="1052513"/>
          </a:xfrm>
        </p:spPr>
        <p:txBody>
          <a:bodyPr/>
          <a:lstStyle/>
          <a:p>
            <a:r>
              <a:rPr lang="cs-CZ" sz="3200"/>
              <a:t>NOVELA ZÁKONÍKU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B7714D-A4FE-4659-82C6-6B0C4AC14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124744"/>
            <a:ext cx="7920880" cy="5688632"/>
          </a:xfrm>
        </p:spPr>
        <p:txBody>
          <a:bodyPr>
            <a:normAutofit/>
          </a:bodyPr>
          <a:lstStyle/>
          <a:p>
            <a:pPr marL="0" indent="0" algn="just"/>
            <a:endParaRPr lang="cs-CZ" sz="2000"/>
          </a:p>
          <a:p>
            <a:pPr marL="0" indent="0" algn="ctr"/>
            <a:r>
              <a:rPr lang="cs-CZ" sz="2400"/>
              <a:t>Modelový příklad DPP</a:t>
            </a:r>
          </a:p>
          <a:p>
            <a:pPr marL="0" indent="0" algn="just"/>
            <a:endParaRPr lang="cs-CZ"/>
          </a:p>
          <a:p>
            <a:pPr marL="176213" indent="0" algn="just" rtl="0"/>
            <a:r>
              <a:rPr lang="cs-CZ" b="0"/>
              <a:t>Zaměstnanec má k výkonu práce uzavřenou dohodu o provedení práce, a to na dobu od června do září. Zaměstnanec takto odpracoval 292 hodin, jeho výměra dovolené činí 5 týdnů. Zaměstnanec odpracoval 14 násobek fiktivní 20hodinové týdenní pracovní doby (292 : 20 = 14,6), za což mu </a:t>
            </a:r>
            <a:r>
              <a:rPr lang="cs-CZ"/>
              <a:t>vznikne právo na 27 hodin dovolené </a:t>
            </a:r>
            <a:r>
              <a:rPr lang="cs-CZ" b="0"/>
              <a:t>(14/52 × 20 × 5 = 27).</a:t>
            </a:r>
          </a:p>
          <a:p>
            <a:pPr algn="just" rtl="0"/>
            <a:endParaRPr lang="cs-CZ" b="0"/>
          </a:p>
          <a:p>
            <a:pPr marL="176213" indent="0" algn="just" rtl="0"/>
            <a:r>
              <a:rPr lang="cs-CZ" b="0"/>
              <a:t>Zaměstnanec uzavřel se zaměstnavatelem dohodu o provedení práce, podle níž má jeden den odpracovat 6 hodin. Pracovněprávní vztah zaměstnance netrval alespoň 28 kalendářních dní, nadto ani neodpracoval alespoň čtyřnásobek fiktivní 20hodinové týdenní pracovní doby, tudíž mu </a:t>
            </a:r>
            <a:r>
              <a:rPr lang="cs-CZ"/>
              <a:t>právo na dovolenou nevznikne</a:t>
            </a:r>
            <a:r>
              <a:rPr lang="cs-CZ" b="0"/>
              <a:t>.</a:t>
            </a:r>
          </a:p>
          <a:p>
            <a:pPr marL="0" indent="0" algn="just"/>
            <a:endParaRPr lang="cs-CZ" sz="2000"/>
          </a:p>
          <a:p>
            <a:pPr marL="0" indent="0" algn="just"/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8C8B137-82F2-4DE9-B778-C9ADAB29C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CB6B-732D-4C97-9487-753B17D2B4BC}" type="slidenum">
              <a:rPr lang="cs-CZ" altLang="cs-CZ" smtClean="0"/>
              <a:pPr/>
              <a:t>14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00498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1AE616-061C-4656-B1B8-D7701A2EB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0"/>
            <a:ext cx="6912372" cy="1052513"/>
          </a:xfrm>
        </p:spPr>
        <p:txBody>
          <a:bodyPr/>
          <a:lstStyle/>
          <a:p>
            <a:r>
              <a:rPr lang="cs-CZ" sz="3200"/>
              <a:t>NOVELA ZÁKONÍKU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B7714D-A4FE-4659-82C6-6B0C4AC14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124744"/>
            <a:ext cx="7920880" cy="5688632"/>
          </a:xfrm>
        </p:spPr>
        <p:txBody>
          <a:bodyPr>
            <a:normAutofit/>
          </a:bodyPr>
          <a:lstStyle/>
          <a:p>
            <a:pPr marL="0" indent="0" algn="just"/>
            <a:endParaRPr lang="cs-CZ" sz="2000"/>
          </a:p>
          <a:p>
            <a:pPr marL="0" indent="0" algn="ctr"/>
            <a:r>
              <a:rPr lang="cs-CZ" sz="2400"/>
              <a:t>Modelový příklad DPČ</a:t>
            </a:r>
          </a:p>
          <a:p>
            <a:pPr marL="0" indent="0" algn="just"/>
            <a:endParaRPr lang="cs-CZ" b="0" i="0">
              <a:solidFill>
                <a:srgbClr val="333333"/>
              </a:solidFill>
              <a:effectLst/>
              <a:latin typeface="Martel"/>
            </a:endParaRPr>
          </a:p>
          <a:p>
            <a:pPr marL="0" indent="0" algn="just"/>
            <a:r>
              <a:rPr lang="cs-CZ" b="0"/>
              <a:t>Student si při studiu přivydělává na základě dohody o pracovní činnosti, kterou má se zaměstnavatelem uzavřenou na dobu neurčitou. Má přitom sjednaný rozsah práce na 8 hodin týdně, kdy pracuje pravidelně dvakrát týdně po dobu 4 hodin. Za kalendářní rok odpracoval pro účely dovolené celkem 416 hodin. Jeho výměra dovolené činí 5 týdnů. Zaměstnanec odpracoval 20násobek fiktivní 20hodinové týdenní pracovní doby (416 : 20 = 20,8), za což mu </a:t>
            </a:r>
            <a:r>
              <a:rPr lang="cs-CZ"/>
              <a:t>vznikne právo na 39 hodin dovolené </a:t>
            </a:r>
            <a:r>
              <a:rPr lang="cs-CZ" b="0"/>
              <a:t>(20/52 × 20 × 5 = 38,4).</a:t>
            </a:r>
          </a:p>
          <a:p>
            <a:pPr marL="0" indent="0" algn="just"/>
            <a:endParaRPr lang="cs-CZ" sz="2000"/>
          </a:p>
          <a:p>
            <a:pPr marL="0" indent="0" algn="just"/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8C8B137-82F2-4DE9-B778-C9ADAB29C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CB6B-732D-4C97-9487-753B17D2B4BC}" type="slidenum">
              <a:rPr lang="cs-CZ" altLang="cs-CZ" smtClean="0"/>
              <a:pPr/>
              <a:t>15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51044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1AE616-061C-4656-B1B8-D7701A2EB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0"/>
            <a:ext cx="6912372" cy="1052513"/>
          </a:xfrm>
        </p:spPr>
        <p:txBody>
          <a:bodyPr/>
          <a:lstStyle/>
          <a:p>
            <a:r>
              <a:rPr lang="cs-CZ" sz="3200" dirty="0"/>
              <a:t>NOVELA ZÁKONÍKU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B7714D-A4FE-4659-82C6-6B0C4AC14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124744"/>
            <a:ext cx="7920880" cy="5688632"/>
          </a:xfrm>
        </p:spPr>
        <p:txBody>
          <a:bodyPr>
            <a:normAutofit/>
          </a:bodyPr>
          <a:lstStyle/>
          <a:p>
            <a:pPr marL="0" indent="0" algn="ctr"/>
            <a:endParaRPr lang="cs-CZ" sz="2400" dirty="0"/>
          </a:p>
          <a:p>
            <a:pPr marL="0" indent="0" algn="ctr"/>
            <a:r>
              <a:rPr lang="cs-CZ" sz="2400" dirty="0"/>
              <a:t>Změny v doručování písemností a elektronická komunikace</a:t>
            </a:r>
          </a:p>
          <a:p>
            <a:pPr marL="0" indent="0" algn="just"/>
            <a:endParaRPr lang="cs-CZ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dirty="0"/>
              <a:t>doručování zaměstnanci do vlastních rukou</a:t>
            </a:r>
          </a:p>
          <a:p>
            <a:pPr marL="820737" indent="-285750" algn="just">
              <a:buFont typeface="Wingdings" panose="05000000000000000000" pitchFamily="2" charset="2"/>
              <a:buChar char="Ø"/>
            </a:pPr>
            <a:r>
              <a:rPr lang="cs-CZ" sz="1500" b="0" dirty="0"/>
              <a:t>na pracovišti zaměstnavatele, </a:t>
            </a:r>
          </a:p>
          <a:p>
            <a:pPr marL="820737" indent="-285750" algn="just">
              <a:buFont typeface="Wingdings" panose="05000000000000000000" pitchFamily="2" charset="2"/>
              <a:buChar char="Ø"/>
            </a:pPr>
            <a:r>
              <a:rPr lang="cs-CZ" sz="1500" b="0" dirty="0"/>
              <a:t>prostřednictvím datové schránky, </a:t>
            </a:r>
          </a:p>
          <a:p>
            <a:pPr marL="820737" indent="-285750" algn="just">
              <a:buFont typeface="Wingdings" panose="05000000000000000000" pitchFamily="2" charset="2"/>
              <a:buChar char="Ø"/>
            </a:pPr>
            <a:r>
              <a:rPr lang="cs-CZ" sz="1500" b="0" dirty="0"/>
              <a:t>prostřednictvím sítě nebo služby elektronických komunikací, nebo</a:t>
            </a:r>
          </a:p>
          <a:p>
            <a:pPr marL="820737" indent="-285750" algn="just">
              <a:buFont typeface="Wingdings" panose="05000000000000000000" pitchFamily="2" charset="2"/>
              <a:buChar char="Ø"/>
            </a:pPr>
            <a:r>
              <a:rPr lang="cs-CZ" sz="1500" b="0" dirty="0"/>
              <a:t>kdekoliv bude zaměstnanec zastižen</a:t>
            </a:r>
          </a:p>
          <a:p>
            <a:pPr marL="820737" indent="-285750" algn="just">
              <a:buFont typeface="Wingdings" panose="05000000000000000000" pitchFamily="2" charset="2"/>
              <a:buChar char="Ø"/>
            </a:pPr>
            <a:endParaRPr lang="cs-CZ" sz="1500" b="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dirty="0"/>
              <a:t>rozšíření možností, kdy lze doručovat jinak než výše uvedeno (např.: vznik pracovního poměru, informování o pracovním poměru…)</a:t>
            </a:r>
          </a:p>
          <a:p>
            <a:pPr marL="646113" indent="-285750" algn="just">
              <a:buFont typeface="Wingdings" panose="05000000000000000000" pitchFamily="2" charset="2"/>
              <a:buChar char="Ø"/>
            </a:pPr>
            <a:r>
              <a:rPr lang="cs-CZ" sz="1500" b="0" dirty="0"/>
              <a:t>případy doručování mailem nebo jinou elektronickou komunikací</a:t>
            </a:r>
          </a:p>
          <a:p>
            <a:pPr marL="646113" lvl="1" indent="-285750" algn="just">
              <a:buFont typeface="Wingdings" panose="05000000000000000000" pitchFamily="2" charset="2"/>
              <a:buChar char="Ø"/>
            </a:pPr>
            <a:r>
              <a:rPr lang="cs-CZ" sz="1500" dirty="0">
                <a:cs typeface="+mn-cs"/>
              </a:rPr>
              <a:t>povinnost předchozího samostatného písemného prohlášení</a:t>
            </a:r>
          </a:p>
          <a:p>
            <a:pPr marL="646113" lvl="1" indent="-285750" algn="just">
              <a:buFont typeface="Wingdings" panose="05000000000000000000" pitchFamily="2" charset="2"/>
              <a:buChar char="Ø"/>
            </a:pPr>
            <a:r>
              <a:rPr lang="cs-CZ" sz="1500" dirty="0">
                <a:cs typeface="+mn-cs"/>
              </a:rPr>
              <a:t>povinnost zaměstnavatele informovat o podmínkách doručování</a:t>
            </a:r>
          </a:p>
          <a:p>
            <a:pPr marL="646113" lvl="1" indent="-285750" algn="just">
              <a:buFont typeface="Wingdings" panose="05000000000000000000" pitchFamily="2" charset="2"/>
              <a:buChar char="Ø"/>
            </a:pPr>
            <a:r>
              <a:rPr lang="cs-CZ" sz="1500" dirty="0">
                <a:cs typeface="+mn-cs"/>
              </a:rPr>
              <a:t>fikce doručení 15 dnů v případě nepotvrzení datovou zprávou ze strany zaměstnance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8C8B137-82F2-4DE9-B778-C9ADAB29C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CB6B-732D-4C97-9487-753B17D2B4BC}" type="slidenum">
              <a:rPr lang="cs-CZ" altLang="cs-CZ" smtClean="0"/>
              <a:pPr/>
              <a:t>16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3028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1AE616-061C-4656-B1B8-D7701A2EB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0"/>
            <a:ext cx="6912372" cy="1052513"/>
          </a:xfrm>
        </p:spPr>
        <p:txBody>
          <a:bodyPr/>
          <a:lstStyle/>
          <a:p>
            <a:pPr marL="0" indent="0"/>
            <a:r>
              <a:rPr lang="cs-CZ" sz="3200" dirty="0"/>
              <a:t>ZMĚNY V OBLASTI HOME OFFICE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B7714D-A4FE-4659-82C6-6B0C4AC14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124744"/>
            <a:ext cx="7920880" cy="5688632"/>
          </a:xfrm>
        </p:spPr>
        <p:txBody>
          <a:bodyPr>
            <a:normAutofit/>
          </a:bodyPr>
          <a:lstStyle/>
          <a:p>
            <a:pPr marL="0" indent="0" algn="ctr"/>
            <a:endParaRPr lang="cs-CZ" sz="2000" dirty="0"/>
          </a:p>
          <a:p>
            <a:pPr marL="0" indent="0" algn="ctr"/>
            <a:endParaRPr lang="cs-CZ" dirty="0"/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b="0" dirty="0"/>
              <a:t>z</a:t>
            </a:r>
            <a:r>
              <a:rPr lang="cs-CZ" sz="2000" b="0" dirty="0"/>
              <a:t>avedení práva na </a:t>
            </a:r>
            <a:r>
              <a:rPr lang="cs-CZ" sz="2000" b="0" dirty="0" err="1"/>
              <a:t>home</a:t>
            </a:r>
            <a:r>
              <a:rPr lang="cs-CZ" sz="2000" b="0" dirty="0"/>
              <a:t> office pro vybrané skupiny</a:t>
            </a:r>
          </a:p>
          <a:p>
            <a:pPr marL="360363" indent="-184150" algn="just"/>
            <a:r>
              <a:rPr lang="cs-CZ" b="0" dirty="0"/>
              <a:t>	§ 241a</a:t>
            </a:r>
          </a:p>
          <a:p>
            <a:pPr marL="534987" indent="0" algn="just"/>
            <a:r>
              <a:rPr lang="cs-CZ" sz="1500" dirty="0"/>
              <a:t>&gt;</a:t>
            </a:r>
            <a:r>
              <a:rPr lang="cs-CZ" sz="1500" b="0" dirty="0"/>
              <a:t> zaměstnankyně nebo zaměstnanec pečující o dítě mladší než 9 let</a:t>
            </a:r>
          </a:p>
          <a:p>
            <a:pPr marL="534987" indent="0" algn="just"/>
            <a:r>
              <a:rPr lang="cs-CZ" sz="1500" dirty="0"/>
              <a:t>&gt;</a:t>
            </a:r>
            <a:r>
              <a:rPr lang="cs-CZ" sz="1500" b="0" dirty="0"/>
              <a:t> těhotná zaměstnankyně</a:t>
            </a:r>
          </a:p>
          <a:p>
            <a:pPr marL="534987" indent="0" algn="just"/>
            <a:r>
              <a:rPr lang="cs-CZ" sz="1500" dirty="0"/>
              <a:t>&gt;</a:t>
            </a:r>
            <a:r>
              <a:rPr lang="cs-CZ" sz="1500" b="0" dirty="0"/>
              <a:t> zaměstnankyně nebo zaměstnanec, kteří prokáží, že převážně sami dlouhodobě pečují o osobu, která se podle zvláštního právního předpisu považuje za osobu závislou na pomoci jiné fyzické osoby ve stupni II, ve stupni III nebo stupni IV</a:t>
            </a:r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b="0" dirty="0"/>
              <a:t>zavedení povinnosti dohodu o </a:t>
            </a:r>
            <a:r>
              <a:rPr lang="cs-CZ" b="0" dirty="0" err="1"/>
              <a:t>home</a:t>
            </a:r>
            <a:r>
              <a:rPr lang="cs-CZ" b="0" dirty="0"/>
              <a:t> office uzavřít písemně</a:t>
            </a:r>
          </a:p>
          <a:p>
            <a:pPr marL="360363" indent="-184150" algn="just"/>
            <a:r>
              <a:rPr lang="cs-CZ" sz="2000" b="0" dirty="0"/>
              <a:t>	§317 odst. 1 ZP</a:t>
            </a:r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b="0" dirty="0"/>
              <a:t>zavedení náhrad pro zaměstnanci při práci na </a:t>
            </a:r>
            <a:r>
              <a:rPr lang="cs-CZ" b="0" dirty="0" err="1"/>
              <a:t>home</a:t>
            </a:r>
            <a:r>
              <a:rPr lang="cs-CZ" b="0" dirty="0"/>
              <a:t> office</a:t>
            </a:r>
          </a:p>
          <a:p>
            <a:pPr marL="360363" indent="-184150" algn="just"/>
            <a:r>
              <a:rPr lang="cs-CZ" sz="2000" b="0" dirty="0"/>
              <a:t>	§190</a:t>
            </a:r>
            <a:r>
              <a:rPr lang="cs-CZ" b="0" dirty="0"/>
              <a:t>a ZP</a:t>
            </a:r>
            <a:endParaRPr lang="cs-CZ" sz="2000" b="0" dirty="0"/>
          </a:p>
          <a:p>
            <a:pPr marL="360363" indent="-184150" algn="just">
              <a:buFont typeface="Arial" panose="020B0604020202020204" pitchFamily="34" charset="0"/>
              <a:buChar char="•"/>
            </a:pPr>
            <a:endParaRPr lang="cs-CZ" sz="2000" b="0" dirty="0"/>
          </a:p>
          <a:p>
            <a:pPr marL="0" indent="0" algn="just"/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8C8B137-82F2-4DE9-B778-C9ADAB29C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CB6B-732D-4C97-9487-753B17D2B4BC}" type="slidenum">
              <a:rPr lang="cs-CZ" altLang="cs-CZ" smtClean="0"/>
              <a:pPr/>
              <a:t>17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76601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1AE616-061C-4656-B1B8-D7701A2EB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0"/>
            <a:ext cx="6912372" cy="1052513"/>
          </a:xfrm>
        </p:spPr>
        <p:txBody>
          <a:bodyPr/>
          <a:lstStyle/>
          <a:p>
            <a:pPr marL="0" indent="0"/>
            <a:r>
              <a:rPr lang="cs-CZ" sz="3200" dirty="0"/>
              <a:t>ZMĚNY V OBLASTI HOME OFFICE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B7714D-A4FE-4659-82C6-6B0C4AC14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124744"/>
            <a:ext cx="7920880" cy="5688632"/>
          </a:xfrm>
        </p:spPr>
        <p:txBody>
          <a:bodyPr>
            <a:normAutofit/>
          </a:bodyPr>
          <a:lstStyle/>
          <a:p>
            <a:pPr marL="0" indent="0" algn="ctr"/>
            <a:endParaRPr lang="cs-CZ" sz="2000" dirty="0"/>
          </a:p>
          <a:p>
            <a:pPr marL="0" indent="0" algn="ctr"/>
            <a:endParaRPr lang="cs-CZ" dirty="0"/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sz="2000" b="0" dirty="0"/>
              <a:t>zavedení základní výpovědní doby dohody na </a:t>
            </a:r>
            <a:r>
              <a:rPr lang="cs-CZ" sz="2000" b="0" dirty="0" err="1"/>
              <a:t>home</a:t>
            </a:r>
            <a:r>
              <a:rPr lang="cs-CZ" sz="2000" b="0" dirty="0"/>
              <a:t> office v délce 15 dní </a:t>
            </a:r>
          </a:p>
          <a:p>
            <a:pPr marL="360363" indent="-184150" algn="just"/>
            <a:r>
              <a:rPr lang="cs-CZ" b="0" dirty="0"/>
              <a:t>	§317 odst. 2 ZP</a:t>
            </a:r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b="0" dirty="0"/>
              <a:t>zavedení povinnosti rozvržení pracovní doby pro účely poskytování náhrady mzdy, platu nebo odměny z dohody a čerpání dovolené </a:t>
            </a:r>
          </a:p>
          <a:p>
            <a:pPr marL="360363" indent="-184150" algn="just"/>
            <a:r>
              <a:rPr lang="cs-CZ" b="0" dirty="0"/>
              <a:t>	§317 odst. 4 ZP</a:t>
            </a:r>
          </a:p>
          <a:p>
            <a:pPr marL="176213" indent="0" algn="just"/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8C8B137-82F2-4DE9-B778-C9ADAB29C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CB6B-732D-4C97-9487-753B17D2B4BC}" type="slidenum">
              <a:rPr lang="cs-CZ" altLang="cs-CZ" smtClean="0"/>
              <a:pPr/>
              <a:t>18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62148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1AE616-061C-4656-B1B8-D7701A2EB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0"/>
            <a:ext cx="6912372" cy="1052513"/>
          </a:xfrm>
        </p:spPr>
        <p:txBody>
          <a:bodyPr/>
          <a:lstStyle/>
          <a:p>
            <a:pPr marL="0" indent="0"/>
            <a:r>
              <a:rPr lang="cs-CZ" sz="3200" dirty="0"/>
              <a:t>ZMĚNY V OBLASTI HOME OFFICE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B7714D-A4FE-4659-82C6-6B0C4AC14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124744"/>
            <a:ext cx="7920880" cy="5688632"/>
          </a:xfrm>
        </p:spPr>
        <p:txBody>
          <a:bodyPr>
            <a:normAutofit/>
          </a:bodyPr>
          <a:lstStyle/>
          <a:p>
            <a:pPr marL="0" indent="0" algn="ctr"/>
            <a:endParaRPr lang="cs-CZ" dirty="0"/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b="0" dirty="0"/>
              <a:t>zavedení náhrad pro zaměstnance při práci na </a:t>
            </a:r>
            <a:r>
              <a:rPr lang="cs-CZ" b="0" dirty="0" err="1"/>
              <a:t>home</a:t>
            </a:r>
            <a:r>
              <a:rPr lang="cs-CZ" b="0" dirty="0"/>
              <a:t> office</a:t>
            </a:r>
          </a:p>
          <a:p>
            <a:pPr marL="360363" indent="-184150" algn="just"/>
            <a:r>
              <a:rPr lang="cs-CZ" sz="2000" b="0" dirty="0"/>
              <a:t>	 §190</a:t>
            </a:r>
            <a:r>
              <a:rPr lang="cs-CZ" b="0" dirty="0"/>
              <a:t>a ZP</a:t>
            </a:r>
          </a:p>
          <a:p>
            <a:pPr marL="534987" indent="0" algn="just"/>
            <a:r>
              <a:rPr lang="cs-CZ" sz="1500" dirty="0"/>
              <a:t>&gt;</a:t>
            </a:r>
            <a:r>
              <a:rPr lang="cs-CZ" sz="1500" b="0" dirty="0"/>
              <a:t> náhrady nákladů, které zaměstnanci prokazatelně vznikly v souvislosti s výkonem práce na dálku dle§ 190 (vlastní vybavení a zařízení pro výkon práce)</a:t>
            </a:r>
          </a:p>
          <a:p>
            <a:pPr marL="534987" indent="0" algn="just"/>
            <a:r>
              <a:rPr lang="cs-CZ" sz="1500" dirty="0"/>
              <a:t>&gt;</a:t>
            </a:r>
            <a:r>
              <a:rPr lang="cs-CZ" sz="1500" b="0" dirty="0"/>
              <a:t> paušální částka náhrady stanovených nákladů - nákladů na plyn, elektřinu, pevná paliva, dodávku tepla a centralizované poskytování teplé vody, dodávku vody z vodovodů a vodáren a odvádění odpadních vod, odvoz odpadních vod a čištění jímek a odvoz komunálního odpadu ve výši 2,80 Kč za započatou hodinu práce (v soukromém sektoru lze sjednat vyšší)</a:t>
            </a:r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b="0" dirty="0"/>
              <a:t>s</a:t>
            </a:r>
            <a:r>
              <a:rPr lang="cs-CZ" sz="2000" b="0" dirty="0"/>
              <a:t>platnost nejpozději v kalendářním měsíci následujícím po měsíci, ve kterém na ni zaměstnanci vzniklo právo</a:t>
            </a:r>
          </a:p>
          <a:p>
            <a:pPr marL="360363" indent="-184150" algn="just"/>
            <a:r>
              <a:rPr lang="cs-CZ" b="0" dirty="0"/>
              <a:t>	</a:t>
            </a:r>
            <a:r>
              <a:rPr lang="cs-CZ" sz="2000" b="0" dirty="0"/>
              <a:t> §</a:t>
            </a:r>
            <a:r>
              <a:rPr lang="cs-CZ" b="0" dirty="0"/>
              <a:t>190a odst. 5 ZP</a:t>
            </a:r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b="0" dirty="0"/>
              <a:t>m</a:t>
            </a:r>
            <a:r>
              <a:rPr lang="cs-CZ" sz="2000" b="0" dirty="0"/>
              <a:t>ožnost sjednání i pro zaměstnance pracující na DPP nebo DPČ</a:t>
            </a:r>
          </a:p>
          <a:p>
            <a:pPr marL="360363" indent="-184150" algn="just"/>
            <a:r>
              <a:rPr lang="cs-CZ" b="0" dirty="0"/>
              <a:t>	 § 190a odst. 6 ZP</a:t>
            </a:r>
          </a:p>
          <a:p>
            <a:pPr marL="176213" indent="0" algn="just"/>
            <a:endParaRPr lang="cs-CZ" sz="2000" b="0" dirty="0"/>
          </a:p>
          <a:p>
            <a:pPr marL="519113" algn="just">
              <a:buFont typeface="Arial" panose="020B0604020202020204" pitchFamily="34" charset="0"/>
              <a:buChar char="•"/>
            </a:pPr>
            <a:endParaRPr lang="cs-CZ" sz="2000" b="0" dirty="0"/>
          </a:p>
          <a:p>
            <a:pPr marL="360363" indent="-184150" algn="just">
              <a:buFont typeface="Arial" panose="020B0604020202020204" pitchFamily="34" charset="0"/>
              <a:buChar char="•"/>
            </a:pPr>
            <a:endParaRPr lang="cs-CZ" sz="2000" b="0" dirty="0"/>
          </a:p>
          <a:p>
            <a:pPr marL="0" indent="0" algn="just"/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8C8B137-82F2-4DE9-B778-C9ADAB29C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CB6B-732D-4C97-9487-753B17D2B4BC}" type="slidenum">
              <a:rPr lang="cs-CZ" altLang="cs-CZ" smtClean="0"/>
              <a:pPr/>
              <a:t>19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63117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4FBF6C-EA8E-4200-8457-A502632CD6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3488" y="2463800"/>
            <a:ext cx="6794500" cy="3413472"/>
          </a:xfrm>
        </p:spPr>
        <p:txBody>
          <a:bodyPr/>
          <a:lstStyle/>
          <a:p>
            <a:pPr algn="ctr"/>
            <a:br>
              <a:rPr lang="cs-CZ" sz="2400" dirty="0">
                <a:latin typeface="+mn-lt"/>
                <a:cs typeface="Arial" panose="020B0604020202020204" pitchFamily="34" charset="0"/>
              </a:rPr>
            </a:br>
            <a:br>
              <a:rPr lang="cs-CZ" sz="2400" dirty="0">
                <a:cs typeface="Arial" panose="020B0604020202020204" pitchFamily="34" charset="0"/>
              </a:rPr>
            </a:br>
            <a:r>
              <a:rPr lang="cs-CZ" sz="2400" b="0" dirty="0">
                <a:cs typeface="Arial" panose="020B0604020202020204" pitchFamily="34" charset="0"/>
              </a:rPr>
              <a:t>LEKTOR:</a:t>
            </a:r>
            <a:br>
              <a:rPr lang="cs-CZ" sz="2400" b="0" dirty="0">
                <a:cs typeface="Arial" panose="020B0604020202020204" pitchFamily="34" charset="0"/>
              </a:rPr>
            </a:br>
            <a:br>
              <a:rPr lang="cs-CZ" sz="2400" dirty="0">
                <a:cs typeface="Arial" panose="020B0604020202020204" pitchFamily="34" charset="0"/>
              </a:rPr>
            </a:br>
            <a:r>
              <a:rPr lang="cs-CZ" sz="2400" dirty="0">
                <a:cs typeface="Arial" panose="020B0604020202020204" pitchFamily="34" charset="0"/>
              </a:rPr>
              <a:t>	PhDr. Mgr. Tomáš Doležal</a:t>
            </a:r>
            <a:br>
              <a:rPr lang="cs-CZ" sz="2400" dirty="0">
                <a:cs typeface="Arial" panose="020B0604020202020204" pitchFamily="34" charset="0"/>
              </a:rPr>
            </a:br>
            <a:r>
              <a:rPr lang="cs-CZ" sz="2400" dirty="0">
                <a:cs typeface="Arial" panose="020B0604020202020204" pitchFamily="34" charset="0"/>
              </a:rPr>
              <a:t>vedoucí oddělení služebních a pracovních vztahů</a:t>
            </a:r>
            <a:br>
              <a:rPr lang="cs-CZ" sz="2400" dirty="0">
                <a:cs typeface="Arial" panose="020B0604020202020204" pitchFamily="34" charset="0"/>
              </a:rPr>
            </a:br>
            <a:br>
              <a:rPr lang="cs-CZ" sz="2400" dirty="0">
                <a:cs typeface="Arial" panose="020B0604020202020204" pitchFamily="34" charset="0"/>
              </a:rPr>
            </a:br>
            <a:r>
              <a:rPr lang="cs-CZ" sz="2400" b="0" dirty="0">
                <a:cs typeface="Arial" panose="020B0604020202020204" pitchFamily="34" charset="0"/>
              </a:rPr>
              <a:t>email: </a:t>
            </a:r>
            <a:r>
              <a:rPr lang="cs-CZ" sz="2400" dirty="0">
                <a:cs typeface="Arial" panose="020B0604020202020204" pitchFamily="34" charset="0"/>
              </a:rPr>
              <a:t>tomas.dolezal@mzcr.cz</a:t>
            </a:r>
            <a:br>
              <a:rPr lang="cs-CZ" sz="2400" dirty="0">
                <a:cs typeface="Arial" panose="020B0604020202020204" pitchFamily="34" charset="0"/>
              </a:rPr>
            </a:br>
            <a:r>
              <a:rPr lang="cs-CZ" sz="2400" b="0" dirty="0">
                <a:cs typeface="Arial" panose="020B0604020202020204" pitchFamily="34" charset="0"/>
              </a:rPr>
              <a:t>tel.: </a:t>
            </a:r>
            <a:r>
              <a:rPr lang="cs-CZ" sz="2400" dirty="0">
                <a:cs typeface="Arial" panose="020B0604020202020204" pitchFamily="34" charset="0"/>
              </a:rPr>
              <a:t>224 972 314</a:t>
            </a:r>
            <a:br>
              <a:rPr lang="cs-CZ" sz="2400" dirty="0">
                <a:cs typeface="Arial" panose="020B0604020202020204" pitchFamily="34" charset="0"/>
              </a:rPr>
            </a:br>
            <a:br>
              <a:rPr lang="cs-CZ" sz="2400" dirty="0">
                <a:cs typeface="Arial" panose="020B0604020202020204" pitchFamily="34" charset="0"/>
              </a:rPr>
            </a:br>
            <a:endParaRPr lang="cs-CZ" sz="2400" dirty="0"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AF505E4-CAA7-4A91-8AA7-63BF15865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DB6AD-577F-4389-B5F2-7A56255A8517}" type="slidenum">
              <a:rPr lang="cs-CZ" altLang="cs-CZ" smtClean="0"/>
              <a:pPr/>
              <a:t>2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52979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1AE616-061C-4656-B1B8-D7701A2EB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0"/>
            <a:ext cx="6912372" cy="1052513"/>
          </a:xfrm>
        </p:spPr>
        <p:txBody>
          <a:bodyPr/>
          <a:lstStyle/>
          <a:p>
            <a:r>
              <a:rPr lang="cs-CZ" sz="3200" dirty="0"/>
              <a:t>NOVELY SOUVISEJÍCÍCH PŘEDPISŮ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B7714D-A4FE-4659-82C6-6B0C4AC14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124744"/>
            <a:ext cx="7920880" cy="5688632"/>
          </a:xfrm>
        </p:spPr>
        <p:txBody>
          <a:bodyPr>
            <a:normAutofit/>
          </a:bodyPr>
          <a:lstStyle/>
          <a:p>
            <a:pPr marL="0" indent="0" algn="just"/>
            <a:endParaRPr lang="cs-CZ" dirty="0"/>
          </a:p>
          <a:p>
            <a:pPr marL="0" indent="0" algn="ctr"/>
            <a:r>
              <a:rPr lang="cs-CZ" sz="2400" dirty="0"/>
              <a:t>Promítnutí do zákona o inspekci práce</a:t>
            </a:r>
          </a:p>
          <a:p>
            <a:pPr marL="0" indent="0" algn="ctr"/>
            <a:endParaRPr lang="cs-CZ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dirty="0"/>
              <a:t>z</a:t>
            </a:r>
            <a:r>
              <a:rPr lang="cs-CZ" sz="2000" b="0" dirty="0"/>
              <a:t>avedení nových skutkových podstat přestupků právnických osob</a:t>
            </a:r>
          </a:p>
          <a:p>
            <a:pPr marL="820737" lvl="1" indent="-285750" algn="just">
              <a:buFont typeface="Wingdings" panose="05000000000000000000" pitchFamily="2" charset="2"/>
              <a:buChar char="Ø"/>
            </a:pPr>
            <a:r>
              <a:rPr lang="cs-CZ" sz="1500" dirty="0">
                <a:cs typeface="+mn-cs"/>
              </a:rPr>
              <a:t>nedodržení písemnosti dohody o </a:t>
            </a:r>
            <a:r>
              <a:rPr lang="cs-CZ" sz="1500" dirty="0" err="1">
                <a:cs typeface="+mn-cs"/>
              </a:rPr>
              <a:t>home</a:t>
            </a:r>
            <a:r>
              <a:rPr lang="cs-CZ" sz="1500" dirty="0">
                <a:cs typeface="+mn-cs"/>
              </a:rPr>
              <a:t> office</a:t>
            </a:r>
          </a:p>
          <a:p>
            <a:pPr marL="820737" lvl="1" indent="-285750" algn="just">
              <a:buFont typeface="Wingdings" panose="05000000000000000000" pitchFamily="2" charset="2"/>
              <a:buChar char="Ø"/>
            </a:pPr>
            <a:r>
              <a:rPr lang="cs-CZ" sz="1500" dirty="0">
                <a:cs typeface="+mn-cs"/>
              </a:rPr>
              <a:t>neurčení rozvrhu pracovní doby na </a:t>
            </a:r>
            <a:r>
              <a:rPr lang="cs-CZ" sz="1500" dirty="0" err="1">
                <a:cs typeface="+mn-cs"/>
              </a:rPr>
              <a:t>home</a:t>
            </a:r>
            <a:r>
              <a:rPr lang="cs-CZ" sz="1500" dirty="0">
                <a:cs typeface="+mn-cs"/>
              </a:rPr>
              <a:t> office</a:t>
            </a:r>
          </a:p>
          <a:p>
            <a:pPr marL="820737" lvl="1" indent="-285750" algn="just">
              <a:buFont typeface="Wingdings" panose="05000000000000000000" pitchFamily="2" charset="2"/>
              <a:buChar char="Ø"/>
            </a:pPr>
            <a:r>
              <a:rPr lang="cs-CZ" sz="1500" dirty="0">
                <a:cs typeface="+mn-cs"/>
              </a:rPr>
              <a:t>odlišné stanovení podmínek výpovědi dohody,</a:t>
            </a:r>
          </a:p>
          <a:p>
            <a:pPr marL="820737" lvl="1" indent="-285750" algn="just">
              <a:buFont typeface="Wingdings" panose="05000000000000000000" pitchFamily="2" charset="2"/>
              <a:buChar char="Ø"/>
            </a:pPr>
            <a:r>
              <a:rPr lang="cs-CZ" sz="1500" dirty="0">
                <a:cs typeface="+mn-cs"/>
              </a:rPr>
              <a:t>pokuta až 300 000,-Kč </a:t>
            </a:r>
          </a:p>
          <a:p>
            <a:pPr marL="534987" lvl="1" indent="0" algn="just"/>
            <a:endParaRPr lang="cs-CZ" sz="1500" dirty="0">
              <a:cs typeface="+mn-cs"/>
            </a:endParaRPr>
          </a:p>
          <a:p>
            <a:pPr marL="820737" lvl="1" indent="-285750" algn="just">
              <a:buFont typeface="Wingdings" panose="05000000000000000000" pitchFamily="2" charset="2"/>
              <a:buChar char="Ø"/>
            </a:pPr>
            <a:r>
              <a:rPr lang="cs-CZ" sz="1500" dirty="0">
                <a:cs typeface="+mn-cs"/>
              </a:rPr>
              <a:t>neposkytnutí písemného odůvodnění zamítnutí kratší pracovní doby</a:t>
            </a:r>
          </a:p>
          <a:p>
            <a:pPr marL="820737" lvl="1" indent="-285750" algn="just">
              <a:buFont typeface="Wingdings" panose="05000000000000000000" pitchFamily="2" charset="2"/>
              <a:buChar char="Ø"/>
            </a:pPr>
            <a:r>
              <a:rPr lang="cs-CZ" sz="1500" dirty="0">
                <a:cs typeface="+mn-cs"/>
              </a:rPr>
              <a:t>neposkytnutí písemného odůvodnění neuzavření dohody na </a:t>
            </a:r>
            <a:r>
              <a:rPr lang="cs-CZ" sz="1500" dirty="0" err="1">
                <a:cs typeface="+mn-cs"/>
              </a:rPr>
              <a:t>home</a:t>
            </a:r>
            <a:r>
              <a:rPr lang="cs-CZ" sz="1500" dirty="0">
                <a:cs typeface="+mn-cs"/>
              </a:rPr>
              <a:t> office</a:t>
            </a:r>
          </a:p>
          <a:p>
            <a:pPr marL="820737" lvl="1" indent="-285750" algn="just">
              <a:buFont typeface="Wingdings" panose="05000000000000000000" pitchFamily="2" charset="2"/>
              <a:buChar char="Ø"/>
            </a:pPr>
            <a:r>
              <a:rPr lang="cs-CZ" sz="1500" dirty="0">
                <a:cs typeface="+mn-cs"/>
              </a:rPr>
              <a:t>pokuta až 300 000,-Kč</a:t>
            </a:r>
          </a:p>
          <a:p>
            <a:pPr marL="0" indent="0" algn="just"/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8C8B137-82F2-4DE9-B778-C9ADAB29C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CB6B-732D-4C97-9487-753B17D2B4BC}" type="slidenum">
              <a:rPr lang="cs-CZ" altLang="cs-CZ" smtClean="0"/>
              <a:pPr/>
              <a:t>20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07040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1AE616-061C-4656-B1B8-D7701A2EB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0"/>
            <a:ext cx="6912372" cy="1052513"/>
          </a:xfrm>
        </p:spPr>
        <p:txBody>
          <a:bodyPr/>
          <a:lstStyle/>
          <a:p>
            <a:r>
              <a:rPr lang="cs-CZ" sz="3200" dirty="0"/>
              <a:t>NOVELY SOUVISEJÍCÍCH PŘEDPISŮ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B7714D-A4FE-4659-82C6-6B0C4AC14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124744"/>
            <a:ext cx="7920880" cy="5688632"/>
          </a:xfrm>
        </p:spPr>
        <p:txBody>
          <a:bodyPr>
            <a:normAutofit/>
          </a:bodyPr>
          <a:lstStyle/>
          <a:p>
            <a:pPr marL="0" indent="0" algn="just"/>
            <a:endParaRPr lang="cs-CZ" dirty="0">
              <a:highlight>
                <a:srgbClr val="FFFF00"/>
              </a:highlight>
            </a:endParaRPr>
          </a:p>
          <a:p>
            <a:pPr marL="0" indent="0" algn="ctr"/>
            <a:r>
              <a:rPr lang="cs-CZ" sz="2400" dirty="0"/>
              <a:t>Promítnutí do zákona o daních z příjmu</a:t>
            </a:r>
          </a:p>
          <a:p>
            <a:pPr marL="0" indent="0" algn="ctr"/>
            <a:endParaRPr lang="cs-CZ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dirty="0"/>
              <a:t>náhrada za výkon práce na </a:t>
            </a:r>
            <a:r>
              <a:rPr lang="cs-CZ" b="0" dirty="0" err="1"/>
              <a:t>home</a:t>
            </a:r>
            <a:r>
              <a:rPr lang="cs-CZ" b="0" dirty="0"/>
              <a:t> office není příjmem až do výše paušálu pro zaměstnance, kterým je poskytován plat </a:t>
            </a: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8C8B137-82F2-4DE9-B778-C9ADAB29C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CB6B-732D-4C97-9487-753B17D2B4BC}" type="slidenum">
              <a:rPr lang="cs-CZ" altLang="cs-CZ" smtClean="0"/>
              <a:pPr/>
              <a:t>21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45440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1AE616-061C-4656-B1B8-D7701A2EB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0"/>
            <a:ext cx="6912372" cy="1052513"/>
          </a:xfrm>
        </p:spPr>
        <p:txBody>
          <a:bodyPr/>
          <a:lstStyle/>
          <a:p>
            <a:br>
              <a:rPr lang="cs-CZ" sz="3200" b="1"/>
            </a:br>
            <a:r>
              <a:rPr lang="cs-CZ" sz="3200" b="1"/>
              <a:t>DISKUZE A DOTAZY</a:t>
            </a:r>
            <a:br>
              <a:rPr lang="cs-CZ" sz="3200" b="1"/>
            </a:br>
            <a:endParaRPr lang="cs-CZ" sz="320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B7714D-A4FE-4659-82C6-6B0C4AC14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124744"/>
            <a:ext cx="7920880" cy="5688632"/>
          </a:xfrm>
        </p:spPr>
        <p:txBody>
          <a:bodyPr>
            <a:normAutofit/>
          </a:bodyPr>
          <a:lstStyle/>
          <a:p>
            <a:pPr marL="0" indent="0" algn="just"/>
            <a:endParaRPr lang="cs-CZ"/>
          </a:p>
          <a:p>
            <a:pPr marL="0" indent="0" algn="just"/>
            <a:endParaRPr lang="cs-CZ"/>
          </a:p>
          <a:p>
            <a:pPr marL="0" indent="0" algn="just"/>
            <a:endParaRPr lang="cs-CZ" sz="2000"/>
          </a:p>
          <a:p>
            <a:pPr marL="0" indent="0" algn="just"/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8C8B137-82F2-4DE9-B778-C9ADAB29C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CB6B-732D-4C97-9487-753B17D2B4BC}" type="slidenum">
              <a:rPr lang="cs-CZ" altLang="cs-CZ" smtClean="0"/>
              <a:pPr/>
              <a:t>22</a:t>
            </a:fld>
            <a:endParaRPr lang="cs-CZ" altLang="cs-CZ"/>
          </a:p>
        </p:txBody>
      </p:sp>
      <p:pic>
        <p:nvPicPr>
          <p:cNvPr id="6" name="Picture 4" descr="Your Employee is Out Sick: Can You Ask for a Doctor's Note? | ConnectPay">
            <a:extLst>
              <a:ext uri="{FF2B5EF4-FFF2-40B4-BE49-F238E27FC236}">
                <a16:creationId xmlns:a16="http://schemas.microsoft.com/office/drawing/2014/main" id="{C4253BCB-7EF4-4BB1-A300-3851C9931B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6503" y="1600200"/>
            <a:ext cx="6668469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</p:pic>
    </p:spTree>
    <p:extLst>
      <p:ext uri="{BB962C8B-B14F-4D97-AF65-F5344CB8AC3E}">
        <p14:creationId xmlns:p14="http://schemas.microsoft.com/office/powerpoint/2010/main" val="2435224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1AE616-061C-4656-B1B8-D7701A2EB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0"/>
            <a:ext cx="6912372" cy="1052513"/>
          </a:xfrm>
        </p:spPr>
        <p:txBody>
          <a:bodyPr wrap="square" anchor="ctr">
            <a:normAutofit/>
          </a:bodyPr>
          <a:lstStyle/>
          <a:p>
            <a:r>
              <a:rPr lang="cs-CZ" sz="3200"/>
              <a:t>OBSAH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B7714D-A4FE-4659-82C6-6B0C4AC148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7584" y="1600200"/>
            <a:ext cx="7992888" cy="4525963"/>
          </a:xfrm>
        </p:spPr>
        <p:txBody>
          <a:bodyPr wrap="square" anchor="t">
            <a:normAutofit fontScale="92500" lnSpcReduction="20000"/>
          </a:bodyPr>
          <a:lstStyle/>
          <a:p>
            <a:pPr marL="142875" lvl="1" indent="0" algn="just"/>
            <a:r>
              <a:rPr lang="cs-CZ" b="1" dirty="0">
                <a:cs typeface="+mn-cs"/>
              </a:rPr>
              <a:t>PRACOVNÍ POMĚR A DOHODY KONANÉ MIMO PRACOVNÍ POMĚR</a:t>
            </a:r>
          </a:p>
          <a:p>
            <a:pPr marL="885825" lvl="1" indent="-34290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sz="2100" dirty="0"/>
              <a:t>Vymezení pracovního poměru</a:t>
            </a:r>
          </a:p>
          <a:p>
            <a:pPr marL="885825" lvl="1" indent="-34290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sz="2100" dirty="0"/>
              <a:t>Vymezení dohody o pracovní činnosti (DPČ)</a:t>
            </a:r>
          </a:p>
          <a:p>
            <a:pPr marL="885825" lvl="1" indent="-34290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sz="2100" dirty="0"/>
              <a:t>Vymezení dohody o provedení práce (DPP)</a:t>
            </a:r>
          </a:p>
          <a:p>
            <a:pPr marL="142875" indent="0" algn="just">
              <a:lnSpc>
                <a:spcPct val="90000"/>
              </a:lnSpc>
            </a:pPr>
            <a:endParaRPr lang="cs-CZ" sz="2400" dirty="0"/>
          </a:p>
          <a:p>
            <a:pPr marL="142875" indent="0" algn="just">
              <a:lnSpc>
                <a:spcPct val="90000"/>
              </a:lnSpc>
            </a:pPr>
            <a:r>
              <a:rPr lang="cs-CZ" sz="2400" b="1" dirty="0"/>
              <a:t>NOVELA ZÁKONA č. 262/2006 Sb., ZÁKONÍK PRÁCE</a:t>
            </a:r>
          </a:p>
          <a:p>
            <a:pPr marL="885825" lvl="1" indent="-34290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sz="2000" dirty="0"/>
              <a:t>Vznik pracovního poměru</a:t>
            </a:r>
          </a:p>
          <a:p>
            <a:pPr marL="885825" lvl="1" indent="-34290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sz="2000" dirty="0"/>
              <a:t>Dohody konané mimo pracovní poměr</a:t>
            </a:r>
          </a:p>
          <a:p>
            <a:pPr marL="885825" lvl="1" indent="-34290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cs-CZ" sz="2000" dirty="0"/>
              <a:t>Změny v doručování písemností a elektronická komunikace</a:t>
            </a:r>
          </a:p>
          <a:p>
            <a:pPr marL="885825" lvl="1" indent="-342900" algn="just">
              <a:lnSpc>
                <a:spcPct val="90000"/>
              </a:lnSpc>
              <a:buFont typeface="+mj-lt"/>
              <a:buAutoNum type="arabicPeriod"/>
            </a:pPr>
            <a:endParaRPr lang="cs-CZ" sz="2000" dirty="0"/>
          </a:p>
          <a:p>
            <a:pPr marL="142875" lvl="1" indent="0" algn="just"/>
            <a:r>
              <a:rPr lang="cs-CZ" b="1" dirty="0">
                <a:cs typeface="+mn-cs"/>
              </a:rPr>
              <a:t>ZMĚNY V OBLASTI HOME OFFICE</a:t>
            </a:r>
          </a:p>
          <a:p>
            <a:pPr marL="142875" lvl="1" indent="0" algn="just"/>
            <a:endParaRPr lang="cs-CZ" b="1" dirty="0">
              <a:cs typeface="+mn-cs"/>
            </a:endParaRPr>
          </a:p>
          <a:p>
            <a:pPr marL="142875" lvl="1" indent="0" algn="just"/>
            <a:r>
              <a:rPr lang="cs-CZ" b="1" dirty="0">
                <a:cs typeface="+mn-cs"/>
              </a:rPr>
              <a:t>NOVELY SOUVISEJÍCÍCH PŘEDPISŮ</a:t>
            </a:r>
          </a:p>
          <a:p>
            <a:pPr marL="142875" lvl="1" indent="0" algn="just"/>
            <a:endParaRPr lang="cs-CZ" b="1" dirty="0">
              <a:cs typeface="+mn-cs"/>
            </a:endParaRPr>
          </a:p>
          <a:p>
            <a:pPr marL="142875" indent="0" algn="just">
              <a:lnSpc>
                <a:spcPct val="90000"/>
              </a:lnSpc>
            </a:pPr>
            <a:r>
              <a:rPr lang="cs-CZ" sz="2400" b="1" dirty="0"/>
              <a:t>DISKUZE A DOTAZY</a:t>
            </a:r>
          </a:p>
          <a:p>
            <a:pPr marL="885825" lvl="1" indent="-342900" algn="just">
              <a:lnSpc>
                <a:spcPct val="90000"/>
              </a:lnSpc>
              <a:buFont typeface="+mj-lt"/>
              <a:buAutoNum type="arabicPeriod"/>
            </a:pPr>
            <a:endParaRPr lang="cs-CZ" sz="1700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C6C4C37-AA48-431E-BB17-AAC48D7AF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D4B4A-BB67-40B3-8CCA-5D145834B35E}" type="slidenum">
              <a:rPr lang="cs-CZ" altLang="cs-CZ" smtClean="0"/>
              <a:pPr/>
              <a:t>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36021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1AE616-061C-4656-B1B8-D7701A2EB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0"/>
            <a:ext cx="6912372" cy="1052513"/>
          </a:xfrm>
        </p:spPr>
        <p:txBody>
          <a:bodyPr wrap="square" anchor="ctr">
            <a:normAutofit/>
          </a:bodyPr>
          <a:lstStyle/>
          <a:p>
            <a:r>
              <a:rPr lang="cs-CZ" sz="3200" dirty="0"/>
              <a:t>Otázky k tématu</a:t>
            </a:r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FF0783E0-86BA-F70E-683F-1AB3F984FE4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1195664" y="1600200"/>
            <a:ext cx="7255909" cy="4525963"/>
          </a:xfrm>
        </p:spPr>
      </p:pic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C6C4C37-AA48-431E-BB17-AAC48D7AF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D4B4A-BB67-40B3-8CCA-5D145834B35E}" type="slidenum">
              <a:rPr lang="cs-CZ" altLang="cs-CZ" smtClean="0"/>
              <a:pPr/>
              <a:t>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09733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ACDEF6-BD06-02A7-22D8-D60922F62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PRACOVNÍ POMĚR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F5DDF7-038D-D769-D8F7-2FE1263EE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217" y="1256145"/>
            <a:ext cx="7786255" cy="5126181"/>
          </a:xfrm>
        </p:spPr>
        <p:txBody>
          <a:bodyPr/>
          <a:lstStyle/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sz="1700" b="0" dirty="0"/>
              <a:t>základní zaměstnanecký vztah</a:t>
            </a:r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sz="1700" b="0" dirty="0"/>
              <a:t>povinná písemná forma smlouvy</a:t>
            </a:r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sz="1700" b="0" dirty="0"/>
              <a:t>povinné uvedení druhu práce, místa výkonu práce a dne nástupu do práce</a:t>
            </a:r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sz="1700" b="0" dirty="0"/>
              <a:t>další náležitosti pouze obvyklé (pracovní doba, sjednaná mzda, atd.)</a:t>
            </a:r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sz="1700" b="0" dirty="0"/>
              <a:t>sjednání doby trvání pracovního poměru </a:t>
            </a:r>
          </a:p>
          <a:p>
            <a:pPr marL="360363" lvl="1" indent="-184150" algn="just">
              <a:buFont typeface="Arial" panose="020B0604020202020204" pitchFamily="34" charset="0"/>
              <a:buChar char="•"/>
            </a:pPr>
            <a:r>
              <a:rPr lang="cs-CZ" sz="1700" dirty="0">
                <a:cs typeface="+mn-cs"/>
              </a:rPr>
              <a:t>na dobu neurčitou, u které je dvouměsíční výpovědní lhůta</a:t>
            </a:r>
          </a:p>
          <a:p>
            <a:pPr marL="360363" lvl="1" indent="-184150" algn="just">
              <a:buFont typeface="Arial" panose="020B0604020202020204" pitchFamily="34" charset="0"/>
              <a:buChar char="•"/>
            </a:pPr>
            <a:r>
              <a:rPr lang="cs-CZ" sz="1700" dirty="0">
                <a:cs typeface="+mn-cs"/>
              </a:rPr>
              <a:t>na dobu určitou, nejdéle na 3 roky</a:t>
            </a:r>
          </a:p>
          <a:p>
            <a:pPr marL="360363" lvl="1" indent="-184150" algn="just">
              <a:buFont typeface="Arial" panose="020B0604020202020204" pitchFamily="34" charset="0"/>
              <a:buChar char="•"/>
            </a:pPr>
            <a:r>
              <a:rPr lang="cs-CZ" sz="1700" dirty="0">
                <a:cs typeface="+mn-cs"/>
              </a:rPr>
              <a:t>	Pracovní smlouvu na dobu určitou můžete prodloužit maximálně 	dvakrát. Zaměstnance můžete takto zaměstnávat nejvýš 9 let </a:t>
            </a:r>
          </a:p>
          <a:p>
            <a:pPr marL="360363" lvl="1" indent="-184150" algn="just">
              <a:buFont typeface="Arial" panose="020B0604020202020204" pitchFamily="34" charset="0"/>
              <a:buChar char="•"/>
            </a:pPr>
            <a:r>
              <a:rPr lang="cs-CZ" sz="1700" dirty="0">
                <a:cs typeface="+mn-cs"/>
              </a:rPr>
              <a:t>	(3×3 roky)</a:t>
            </a:r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sz="1700" b="0" dirty="0"/>
              <a:t>komplexní úprava obsažena v zákoně č. 262/2006 Sb. zákoník práce</a:t>
            </a:r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sz="1700" b="0" dirty="0"/>
              <a:t>do 1 měsíce informovat o  mzdě a odměnách, délce dovolené, výpovědní době, týdenní pracovní době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cs-CZ" b="0" i="0" dirty="0">
              <a:solidFill>
                <a:srgbClr val="333333"/>
              </a:solidFill>
              <a:effectLst/>
              <a:latin typeface="Martel"/>
            </a:endParaRP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F2441C0-C747-E01C-ABF1-9848C6C1B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B4C8C8-92BD-435D-A8F2-BD75CD7CE428}" type="datetime1">
              <a:rPr lang="cs-CZ" smtClean="0"/>
              <a:t>18.04.2023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213EC6C-4A87-701D-A71A-7DC681DBC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CB6B-732D-4C97-9487-753B17D2B4BC}" type="slidenum">
              <a:rPr lang="cs-CZ" altLang="cs-CZ" smtClean="0"/>
              <a:pPr/>
              <a:t>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30122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DEFFE0-3929-3203-2EEC-99385FD5B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DOHODA O PRACOVNÍ ČINNOSTI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992A1D-E761-F892-FEBF-F4970B633B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8981" y="1237673"/>
            <a:ext cx="7777019" cy="5144653"/>
          </a:xfrm>
        </p:spPr>
        <p:txBody>
          <a:bodyPr/>
          <a:lstStyle/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sz="1700" b="0" dirty="0"/>
              <a:t>vyšší flexibilita zaměstnaneckého vztahu</a:t>
            </a:r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sz="1700" b="0" dirty="0"/>
              <a:t>není možné vykonávat práci v rozsahu překračujícím v průměru polovinu stanovené týdenní pracovní doby; klasicky tedy ne více než 20 hodin týdně</a:t>
            </a:r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sz="1700" b="0" dirty="0"/>
              <a:t>povinná písemná forma</a:t>
            </a:r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sz="1700" b="0" dirty="0"/>
              <a:t>povinné uvedení sjednané práce a sjednaného rozsahu pracovní doby povinné uvedení doby, na kterou se dohoda uzavírá</a:t>
            </a:r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sz="1700" b="0" dirty="0"/>
              <a:t>možnost výpovědi dohody s 15denní výpovědní dobou, která začíná dnem, v němž byla výpověď doručena (zásada písemnosti)</a:t>
            </a:r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sz="1700" b="0" dirty="0"/>
              <a:t>možnost skončení dohodou smluvních stran</a:t>
            </a:r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sz="1700" b="0" dirty="0"/>
              <a:t>nepoužije se úprava pracovní doby a dob odpočinku a překážek v práci na straně zaměstnance jako u pracovního poměru</a:t>
            </a:r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sz="1700" b="0" dirty="0"/>
              <a:t>sjednaná odměna musí odpovídat alespoň minimální mzdě (pro rok 2023 je to 103,80 Kč)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5307117-B595-B3F8-199C-448A8DCB3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B4C8C8-92BD-435D-A8F2-BD75CD7CE428}" type="datetime1">
              <a:rPr lang="cs-CZ" smtClean="0"/>
              <a:t>18.04.2023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6A8D6D4-877C-1607-042A-6A5B4676C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CB6B-732D-4C97-9487-753B17D2B4BC}" type="slidenum">
              <a:rPr lang="cs-CZ" altLang="cs-CZ" smtClean="0"/>
              <a:pPr/>
              <a:t>6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86855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DEFFE0-3929-3203-2EEC-99385FD5B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DOHODA O PRACOVNÍ ČINNOSTI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992A1D-E761-F892-FEBF-F4970B633B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8981" y="1237673"/>
            <a:ext cx="7767783" cy="5098471"/>
          </a:xfrm>
        </p:spPr>
        <p:txBody>
          <a:bodyPr/>
          <a:lstStyle/>
          <a:p>
            <a:pPr marL="0" indent="0" algn="ctr"/>
            <a:r>
              <a:rPr lang="cs-CZ" sz="2400" dirty="0"/>
              <a:t>Promítnutí v daňové oblasti a sociálním zabezpečení</a:t>
            </a:r>
          </a:p>
          <a:p>
            <a:pPr marL="0" indent="0" algn="just"/>
            <a:endParaRPr lang="cs-CZ" sz="1700" b="0" dirty="0"/>
          </a:p>
          <a:p>
            <a:pPr marL="0" indent="0" algn="just"/>
            <a:endParaRPr lang="cs-CZ" sz="1700" b="0" dirty="0"/>
          </a:p>
          <a:p>
            <a:pPr marL="0" indent="0" algn="just"/>
            <a:endParaRPr lang="cs-CZ" sz="1700" b="0" dirty="0"/>
          </a:p>
          <a:p>
            <a:pPr marL="0" indent="0" algn="just"/>
            <a:endParaRPr lang="cs-CZ" sz="1700" b="0" dirty="0"/>
          </a:p>
          <a:p>
            <a:pPr marL="0" indent="0" algn="just"/>
            <a:endParaRPr lang="cs-CZ" sz="1700" b="0" dirty="0"/>
          </a:p>
          <a:p>
            <a:pPr marL="0" indent="0" algn="just"/>
            <a:endParaRPr lang="cs-CZ" sz="1700" b="0" dirty="0"/>
          </a:p>
          <a:p>
            <a:pPr marL="0" indent="0" algn="just"/>
            <a:endParaRPr lang="cs-CZ" sz="1700" b="0" dirty="0"/>
          </a:p>
          <a:p>
            <a:pPr marL="0" indent="0" algn="just"/>
            <a:endParaRPr lang="cs-CZ" sz="1700" b="0" dirty="0"/>
          </a:p>
          <a:p>
            <a:pPr marL="0" indent="0" algn="just"/>
            <a:endParaRPr lang="cs-CZ" sz="1700" b="0" dirty="0"/>
          </a:p>
          <a:p>
            <a:pPr marL="0" indent="0" algn="just"/>
            <a:endParaRPr lang="cs-CZ" sz="1700" b="0" dirty="0"/>
          </a:p>
          <a:p>
            <a:pPr marL="0" indent="0" algn="just"/>
            <a:endParaRPr lang="cs-CZ" sz="1700" b="0" dirty="0"/>
          </a:p>
          <a:p>
            <a:pPr marL="0" indent="0" algn="just"/>
            <a:endParaRPr lang="cs-CZ" sz="1700" b="0" dirty="0"/>
          </a:p>
          <a:p>
            <a:pPr marL="0" indent="0" algn="just"/>
            <a:endParaRPr lang="cs-CZ" sz="1700" b="0" dirty="0"/>
          </a:p>
          <a:p>
            <a:pPr marL="0" indent="0" algn="just"/>
            <a:endParaRPr lang="cs-CZ" sz="1700" b="0" dirty="0"/>
          </a:p>
          <a:p>
            <a:pPr marL="0" indent="0" algn="just"/>
            <a:r>
              <a:rPr lang="cs-CZ" sz="1700" b="0" dirty="0"/>
              <a:t>*nařízení vlády č. 290/2022 Sb.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5307117-B595-B3F8-199C-448A8DCB3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B4C8C8-92BD-435D-A8F2-BD75CD7CE428}" type="datetime1">
              <a:rPr lang="cs-CZ" smtClean="0"/>
              <a:t>18.04.2023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6A8D6D4-877C-1607-042A-6A5B4676C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CB6B-732D-4C97-9487-753B17D2B4BC}" type="slidenum">
              <a:rPr lang="cs-CZ" altLang="cs-CZ" smtClean="0"/>
              <a:pPr/>
              <a:t>7</a:t>
            </a:fld>
            <a:endParaRPr lang="cs-CZ" altLang="cs-CZ"/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23CBD34E-2C10-CE4A-0036-56A9330766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647326"/>
              </p:ext>
            </p:extLst>
          </p:nvPr>
        </p:nvGraphicFramePr>
        <p:xfrm>
          <a:off x="1233488" y="2363660"/>
          <a:ext cx="7300910" cy="32566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0182">
                  <a:extLst>
                    <a:ext uri="{9D8B030D-6E8A-4147-A177-3AD203B41FA5}">
                      <a16:colId xmlns:a16="http://schemas.microsoft.com/office/drawing/2014/main" val="3757448548"/>
                    </a:ext>
                  </a:extLst>
                </a:gridCol>
                <a:gridCol w="1460182">
                  <a:extLst>
                    <a:ext uri="{9D8B030D-6E8A-4147-A177-3AD203B41FA5}">
                      <a16:colId xmlns:a16="http://schemas.microsoft.com/office/drawing/2014/main" val="3628536322"/>
                    </a:ext>
                  </a:extLst>
                </a:gridCol>
                <a:gridCol w="1460182">
                  <a:extLst>
                    <a:ext uri="{9D8B030D-6E8A-4147-A177-3AD203B41FA5}">
                      <a16:colId xmlns:a16="http://schemas.microsoft.com/office/drawing/2014/main" val="2237083980"/>
                    </a:ext>
                  </a:extLst>
                </a:gridCol>
                <a:gridCol w="1460182">
                  <a:extLst>
                    <a:ext uri="{9D8B030D-6E8A-4147-A177-3AD203B41FA5}">
                      <a16:colId xmlns:a16="http://schemas.microsoft.com/office/drawing/2014/main" val="1903601326"/>
                    </a:ext>
                  </a:extLst>
                </a:gridCol>
                <a:gridCol w="1460182">
                  <a:extLst>
                    <a:ext uri="{9D8B030D-6E8A-4147-A177-3AD203B41FA5}">
                      <a16:colId xmlns:a16="http://schemas.microsoft.com/office/drawing/2014/main" val="1144614690"/>
                    </a:ext>
                  </a:extLst>
                </a:gridCol>
              </a:tblGrid>
              <a:tr h="3351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Hrubá mzda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 dirty="0">
                          <a:effectLst/>
                        </a:rPr>
                        <a:t>3999 Kč*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 dirty="0">
                          <a:effectLst/>
                        </a:rPr>
                        <a:t>3999 Kč*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4000 Kč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4000 Kč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 anchor="b"/>
                </a:tc>
                <a:extLst>
                  <a:ext uri="{0D108BD9-81ED-4DB2-BD59-A6C34878D82A}">
                    <a16:rowId xmlns:a16="http://schemas.microsoft.com/office/drawing/2014/main" val="1154593358"/>
                  </a:ext>
                </a:extLst>
              </a:tr>
              <a:tr h="5172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Podepsáno prohlášení k dani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NE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NE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extLst>
                  <a:ext uri="{0D108BD9-81ED-4DB2-BD59-A6C34878D82A}">
                    <a16:rowId xmlns:a16="http://schemas.microsoft.com/office/drawing/2014/main" val="4083427801"/>
                  </a:ext>
                </a:extLst>
              </a:tr>
              <a:tr h="6994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Zdravotní pojištění (odvod zaměstnance)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NE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NE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extLst>
                  <a:ext uri="{0D108BD9-81ED-4DB2-BD59-A6C34878D82A}">
                    <a16:rowId xmlns:a16="http://schemas.microsoft.com/office/drawing/2014/main" val="719256122"/>
                  </a:ext>
                </a:extLst>
              </a:tr>
              <a:tr h="6994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Sociální pojištění (odvod zaměstnance)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NE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NE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extLst>
                  <a:ext uri="{0D108BD9-81ED-4DB2-BD59-A6C34878D82A}">
                    <a16:rowId xmlns:a16="http://schemas.microsoft.com/office/drawing/2014/main" val="638505129"/>
                  </a:ext>
                </a:extLst>
              </a:tr>
              <a:tr h="3351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Druh daně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Srážková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Zálohová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Zálohová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Zálohová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extLst>
                  <a:ext uri="{0D108BD9-81ED-4DB2-BD59-A6C34878D82A}">
                    <a16:rowId xmlns:a16="http://schemas.microsoft.com/office/drawing/2014/main" val="604083800"/>
                  </a:ext>
                </a:extLst>
              </a:tr>
              <a:tr h="3351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Daň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600 Kč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600 Kč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600 Kč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600 Kč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extLst>
                  <a:ext uri="{0D108BD9-81ED-4DB2-BD59-A6C34878D82A}">
                    <a16:rowId xmlns:a16="http://schemas.microsoft.com/office/drawing/2014/main" val="4164514087"/>
                  </a:ext>
                </a:extLst>
              </a:tr>
              <a:tr h="3351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Sleva na dani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NE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NE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 dirty="0">
                          <a:effectLst/>
                        </a:rPr>
                        <a:t>ANO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extLst>
                  <a:ext uri="{0D108BD9-81ED-4DB2-BD59-A6C34878D82A}">
                    <a16:rowId xmlns:a16="http://schemas.microsoft.com/office/drawing/2014/main" val="27397202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8427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D6ADD8-1C2C-D118-C40F-F170A26BA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DOHODA O PROVEDENÍ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64892F-1D1C-D71B-68FE-9155D6C98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218" y="1274618"/>
            <a:ext cx="7813964" cy="5098473"/>
          </a:xfrm>
        </p:spPr>
        <p:txBody>
          <a:bodyPr/>
          <a:lstStyle/>
          <a:p>
            <a:endParaRPr lang="cs-CZ" dirty="0"/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sz="1700" b="0" dirty="0"/>
              <a:t>vyšší flexibilita zaměstnaneckého vztahu</a:t>
            </a:r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sz="1700" b="0" dirty="0"/>
              <a:t>rozsah práce ne větší než 300 hodin v kalendářním roce</a:t>
            </a:r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sz="1700" b="0" dirty="0"/>
              <a:t>do rozsahu práce se započítává také doba práce konaná zaměstnancem pro zaměstnavatele v témže kalendářním roce na základě jiné dohody o provedení práce</a:t>
            </a:r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sz="1700" b="0" dirty="0"/>
              <a:t>povinná písemná forma</a:t>
            </a:r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sz="1700" b="0" dirty="0"/>
              <a:t>povinné sjednání pracovního úkolu a rozsahu práce</a:t>
            </a:r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sz="1700" b="0" dirty="0"/>
              <a:t>sjednání odměny (možno fixní částkou i hodinově) </a:t>
            </a:r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sz="1700" b="0" dirty="0"/>
              <a:t>sjednaná odměna musí odpovídat alespoň minimální mzdě (pro rok 2023 je to 103,80 Kč)</a:t>
            </a:r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sz="1700" b="0" dirty="0"/>
              <a:t>možnost výpovědi dohody s 15denní výpovědní dobou, která začíná dnem, v němž byla výpověď doručena (zásada písemnosti)</a:t>
            </a:r>
          </a:p>
          <a:p>
            <a:pPr marL="360363" indent="-184150" algn="just">
              <a:buFont typeface="Arial" panose="020B0604020202020204" pitchFamily="34" charset="0"/>
              <a:buChar char="•"/>
            </a:pPr>
            <a:r>
              <a:rPr lang="cs-CZ" sz="1700" b="0" dirty="0"/>
              <a:t>povinné sjednání doby, na kterou se dohoda uzavírá 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cs-CZ" b="0" i="0" dirty="0">
              <a:solidFill>
                <a:srgbClr val="333333"/>
              </a:solidFill>
              <a:effectLst/>
              <a:latin typeface="Martel"/>
            </a:endParaRP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Sjednání mzdy hodinově nebo pevnou částkou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C5A5CAC-8DBA-A0A5-4180-0619FFA76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B4C8C8-92BD-435D-A8F2-BD75CD7CE428}" type="datetime1">
              <a:rPr lang="cs-CZ" smtClean="0"/>
              <a:t>18.04.2023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1AACFC8-1549-D544-9050-28DE74728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CB6B-732D-4C97-9487-753B17D2B4BC}" type="slidenum">
              <a:rPr lang="cs-CZ" altLang="cs-CZ" smtClean="0"/>
              <a:pPr/>
              <a:t>8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42057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D6ADD8-1C2C-D118-C40F-F170A26BA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DOHODA O PROVEDENÍ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64892F-1D1C-D71B-68FE-9155D6C98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217" y="1182256"/>
            <a:ext cx="7740074" cy="5227780"/>
          </a:xfr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sz="2400" b="1" i="0" u="none" strike="noStrike" kern="0" cap="none" spc="0" normalizeH="0" baseline="0" noProof="0" dirty="0">
                <a:ln>
                  <a:noFill/>
                </a:ln>
                <a:solidFill>
                  <a:srgbClr val="003D61"/>
                </a:solidFill>
                <a:effectLst/>
                <a:uLnTx/>
                <a:uFillTx/>
                <a:ea typeface="ＭＳ Ｐゴシック"/>
                <a:cs typeface="+mn-cs"/>
              </a:rPr>
              <a:t>Promítnutí v daňové oblasti a sociálním zabezpečení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0" lang="cs-CZ" sz="1700" b="0" i="0" u="none" strike="noStrike" kern="0" cap="none" spc="0" normalizeH="0" baseline="0" noProof="0" dirty="0">
              <a:ln>
                <a:noFill/>
              </a:ln>
              <a:solidFill>
                <a:srgbClr val="003D61"/>
              </a:solidFill>
              <a:effectLst/>
              <a:uLnTx/>
              <a:uFillTx/>
              <a:ea typeface="ＭＳ Ｐゴシック"/>
              <a:cs typeface="+mn-cs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lang="cs-CZ" sz="1700" b="0" dirty="0">
              <a:solidFill>
                <a:srgbClr val="003D61"/>
              </a:solidFill>
              <a:ea typeface="ＭＳ Ｐゴシック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0" lang="cs-CZ" sz="1700" b="0" i="0" u="none" strike="noStrike" kern="0" cap="none" spc="0" normalizeH="0" baseline="0" noProof="0" dirty="0">
              <a:ln>
                <a:noFill/>
              </a:ln>
              <a:solidFill>
                <a:srgbClr val="003D61"/>
              </a:solidFill>
              <a:effectLst/>
              <a:uLnTx/>
              <a:uFillTx/>
              <a:ea typeface="ＭＳ Ｐゴシック"/>
              <a:cs typeface="+mn-cs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lang="cs-CZ" sz="1700" b="0" dirty="0">
              <a:solidFill>
                <a:srgbClr val="003D61"/>
              </a:solidFill>
              <a:ea typeface="ＭＳ Ｐゴシック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0" lang="cs-CZ" sz="1700" b="0" i="0" u="none" strike="noStrike" kern="0" cap="none" spc="0" normalizeH="0" baseline="0" noProof="0" dirty="0">
              <a:ln>
                <a:noFill/>
              </a:ln>
              <a:solidFill>
                <a:srgbClr val="003D61"/>
              </a:solidFill>
              <a:effectLst/>
              <a:uLnTx/>
              <a:uFillTx/>
              <a:ea typeface="ＭＳ Ｐゴシック"/>
              <a:cs typeface="+mn-cs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lang="cs-CZ" sz="1700" b="0" dirty="0">
              <a:solidFill>
                <a:srgbClr val="003D61"/>
              </a:solidFill>
              <a:ea typeface="ＭＳ Ｐゴシック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0" lang="cs-CZ" sz="1700" b="0" i="0" u="none" strike="noStrike" kern="0" cap="none" spc="0" normalizeH="0" baseline="0" noProof="0" dirty="0">
              <a:ln>
                <a:noFill/>
              </a:ln>
              <a:solidFill>
                <a:srgbClr val="003D61"/>
              </a:solidFill>
              <a:effectLst/>
              <a:uLnTx/>
              <a:uFillTx/>
              <a:ea typeface="ＭＳ Ｐゴシック"/>
              <a:cs typeface="+mn-cs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lang="cs-CZ" sz="1700" b="0" dirty="0">
              <a:solidFill>
                <a:srgbClr val="003D61"/>
              </a:solidFill>
              <a:ea typeface="ＭＳ Ｐゴシック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0" lang="cs-CZ" sz="1700" b="0" i="0" u="none" strike="noStrike" kern="0" cap="none" spc="0" normalizeH="0" baseline="0" noProof="0" dirty="0">
              <a:ln>
                <a:noFill/>
              </a:ln>
              <a:solidFill>
                <a:srgbClr val="003D61"/>
              </a:solidFill>
              <a:effectLst/>
              <a:uLnTx/>
              <a:uFillTx/>
              <a:ea typeface="ＭＳ Ｐゴシック"/>
              <a:cs typeface="+mn-cs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lang="cs-CZ" sz="1700" b="0" dirty="0">
              <a:solidFill>
                <a:srgbClr val="003D61"/>
              </a:solidFill>
              <a:ea typeface="ＭＳ Ｐゴシック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0" lang="cs-CZ" sz="1700" b="0" i="0" u="none" strike="noStrike" kern="0" cap="none" spc="0" normalizeH="0" baseline="0" noProof="0" dirty="0">
              <a:ln>
                <a:noFill/>
              </a:ln>
              <a:solidFill>
                <a:srgbClr val="003D61"/>
              </a:solidFill>
              <a:effectLst/>
              <a:uLnTx/>
              <a:uFillTx/>
              <a:ea typeface="ＭＳ Ｐゴシック"/>
              <a:cs typeface="+mn-cs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lang="cs-CZ" sz="1700" b="0" dirty="0">
              <a:solidFill>
                <a:srgbClr val="003D61"/>
              </a:solidFill>
              <a:ea typeface="ＭＳ Ｐゴシック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lang="cs-CZ" sz="1700" b="0" dirty="0">
              <a:solidFill>
                <a:srgbClr val="003D61"/>
              </a:solidFill>
              <a:ea typeface="ＭＳ Ｐゴシック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lang="cs-CZ" sz="1700" b="0" dirty="0">
              <a:solidFill>
                <a:srgbClr val="003D61"/>
              </a:solidFill>
              <a:ea typeface="ＭＳ Ｐゴシック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sz="1700" b="0" i="0" u="none" strike="noStrike" kern="0" cap="none" spc="0" normalizeH="0" baseline="0" noProof="0" dirty="0">
                <a:ln>
                  <a:noFill/>
                </a:ln>
                <a:solidFill>
                  <a:srgbClr val="003D61"/>
                </a:solidFill>
                <a:effectLst/>
                <a:uLnTx/>
                <a:uFillTx/>
                <a:ea typeface="ＭＳ Ｐゴシック"/>
                <a:cs typeface="+mn-cs"/>
              </a:rPr>
              <a:t>* zákon č. 187/2006 Sb., o nemocenském pojištění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C5A5CAC-8DBA-A0A5-4180-0619FFA76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B4C8C8-92BD-435D-A8F2-BD75CD7CE428}" type="datetime1">
              <a:rPr lang="cs-CZ" smtClean="0"/>
              <a:t>18.04.2023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1AACFC8-1549-D544-9050-28DE74728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CB6B-732D-4C97-9487-753B17D2B4BC}" type="slidenum">
              <a:rPr lang="cs-CZ" altLang="cs-CZ" smtClean="0"/>
              <a:pPr/>
              <a:t>9</a:t>
            </a:fld>
            <a:endParaRPr lang="cs-CZ" altLang="cs-CZ"/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89064659-8DAA-041A-C4BE-5B20E26B9F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797814"/>
              </p:ext>
            </p:extLst>
          </p:nvPr>
        </p:nvGraphicFramePr>
        <p:xfrm>
          <a:off x="1233488" y="2363660"/>
          <a:ext cx="7245495" cy="33120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9099">
                  <a:extLst>
                    <a:ext uri="{9D8B030D-6E8A-4147-A177-3AD203B41FA5}">
                      <a16:colId xmlns:a16="http://schemas.microsoft.com/office/drawing/2014/main" val="2521384077"/>
                    </a:ext>
                  </a:extLst>
                </a:gridCol>
                <a:gridCol w="1449099">
                  <a:extLst>
                    <a:ext uri="{9D8B030D-6E8A-4147-A177-3AD203B41FA5}">
                      <a16:colId xmlns:a16="http://schemas.microsoft.com/office/drawing/2014/main" val="2474574094"/>
                    </a:ext>
                  </a:extLst>
                </a:gridCol>
                <a:gridCol w="1449099">
                  <a:extLst>
                    <a:ext uri="{9D8B030D-6E8A-4147-A177-3AD203B41FA5}">
                      <a16:colId xmlns:a16="http://schemas.microsoft.com/office/drawing/2014/main" val="418693838"/>
                    </a:ext>
                  </a:extLst>
                </a:gridCol>
                <a:gridCol w="1449099">
                  <a:extLst>
                    <a:ext uri="{9D8B030D-6E8A-4147-A177-3AD203B41FA5}">
                      <a16:colId xmlns:a16="http://schemas.microsoft.com/office/drawing/2014/main" val="3823381590"/>
                    </a:ext>
                  </a:extLst>
                </a:gridCol>
                <a:gridCol w="1449099">
                  <a:extLst>
                    <a:ext uri="{9D8B030D-6E8A-4147-A177-3AD203B41FA5}">
                      <a16:colId xmlns:a16="http://schemas.microsoft.com/office/drawing/2014/main" val="2928455513"/>
                    </a:ext>
                  </a:extLst>
                </a:gridCol>
              </a:tblGrid>
              <a:tr h="3408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Hrubá mzda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 dirty="0">
                          <a:effectLst/>
                        </a:rPr>
                        <a:t>10 000 Kč*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 dirty="0">
                          <a:effectLst/>
                        </a:rPr>
                        <a:t>10 000 Kč*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15 000 Kč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15 000 Kč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 anchor="b"/>
                </a:tc>
                <a:extLst>
                  <a:ext uri="{0D108BD9-81ED-4DB2-BD59-A6C34878D82A}">
                    <a16:rowId xmlns:a16="http://schemas.microsoft.com/office/drawing/2014/main" val="2820299360"/>
                  </a:ext>
                </a:extLst>
              </a:tr>
              <a:tr h="5260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Podepsáno prohlášení k dani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NE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NE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extLst>
                  <a:ext uri="{0D108BD9-81ED-4DB2-BD59-A6C34878D82A}">
                    <a16:rowId xmlns:a16="http://schemas.microsoft.com/office/drawing/2014/main" val="1223561605"/>
                  </a:ext>
                </a:extLst>
              </a:tr>
              <a:tr h="7113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Zdravotní pojištění (odvod zaměstnance)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NE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NE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extLst>
                  <a:ext uri="{0D108BD9-81ED-4DB2-BD59-A6C34878D82A}">
                    <a16:rowId xmlns:a16="http://schemas.microsoft.com/office/drawing/2014/main" val="3826173009"/>
                  </a:ext>
                </a:extLst>
              </a:tr>
              <a:tr h="7113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Sociální pojištění (odvod zaměstnance)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NE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 dirty="0">
                          <a:effectLst/>
                        </a:rPr>
                        <a:t>NE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extLst>
                  <a:ext uri="{0D108BD9-81ED-4DB2-BD59-A6C34878D82A}">
                    <a16:rowId xmlns:a16="http://schemas.microsoft.com/office/drawing/2014/main" val="3690971346"/>
                  </a:ext>
                </a:extLst>
              </a:tr>
              <a:tr h="3408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 dirty="0">
                          <a:effectLst/>
                        </a:rPr>
                        <a:t>Druh daně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Srážková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Zálohová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Zálohová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Zálohová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extLst>
                  <a:ext uri="{0D108BD9-81ED-4DB2-BD59-A6C34878D82A}">
                    <a16:rowId xmlns:a16="http://schemas.microsoft.com/office/drawing/2014/main" val="3206181654"/>
                  </a:ext>
                </a:extLst>
              </a:tr>
              <a:tr h="3408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 dirty="0">
                          <a:effectLst/>
                        </a:rPr>
                        <a:t>Daň z příjmu 15 %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1500 Kč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1500 Kč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2250 Kč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2250 Kč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extLst>
                  <a:ext uri="{0D108BD9-81ED-4DB2-BD59-A6C34878D82A}">
                    <a16:rowId xmlns:a16="http://schemas.microsoft.com/office/drawing/2014/main" val="4023014311"/>
                  </a:ext>
                </a:extLst>
              </a:tr>
              <a:tr h="3408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Sleva na dani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NE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ANO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>
                          <a:effectLst/>
                        </a:rPr>
                        <a:t>NE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000" dirty="0">
                          <a:effectLst/>
                        </a:rPr>
                        <a:t>ANO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665" marR="74665" marT="74665" marB="74665"/>
                </a:tc>
                <a:extLst>
                  <a:ext uri="{0D108BD9-81ED-4DB2-BD59-A6C34878D82A}">
                    <a16:rowId xmlns:a16="http://schemas.microsoft.com/office/drawing/2014/main" val="3706771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2002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1.5.3.3511"/>
  <p:tag name="SLIDO_PRESENTATION_ID" val="00000000-0000-0000-0000-000000000000"/>
  <p:tag name="SLIDO_EVENT_UUID" val="5256f09e-cd4f-4118-a6ac-f264e8a095a7"/>
  <p:tag name="SLIDO_EVENT_SECTION_UUID" val="3e602808-111e-4aad-aa0b-4d8eb1d333fd"/>
</p:tagLst>
</file>

<file path=ppt/theme/theme1.xml><?xml version="1.0" encoding="utf-8"?>
<a:theme xmlns:a="http://schemas.openxmlformats.org/drawingml/2006/main" name="sablona_prezentace">
  <a:themeElements>
    <a:clrScheme name="sablona_prezentace 1">
      <a:dk1>
        <a:srgbClr val="003D61"/>
      </a:dk1>
      <a:lt1>
        <a:srgbClr val="FFFFFF"/>
      </a:lt1>
      <a:dk2>
        <a:srgbClr val="FFFFFF"/>
      </a:dk2>
      <a:lt2>
        <a:srgbClr val="858585"/>
      </a:lt2>
      <a:accent1>
        <a:srgbClr val="FDBB30"/>
      </a:accent1>
      <a:accent2>
        <a:srgbClr val="C2CD23"/>
      </a:accent2>
      <a:accent3>
        <a:srgbClr val="FFFFFF"/>
      </a:accent3>
      <a:accent4>
        <a:srgbClr val="003352"/>
      </a:accent4>
      <a:accent5>
        <a:srgbClr val="FEDAAD"/>
      </a:accent5>
      <a:accent6>
        <a:srgbClr val="B0BA1F"/>
      </a:accent6>
      <a:hlink>
        <a:srgbClr val="003D61"/>
      </a:hlink>
      <a:folHlink>
        <a:srgbClr val="858585"/>
      </a:folHlink>
    </a:clrScheme>
    <a:fontScheme name="sablona_prezentace">
      <a:majorFont>
        <a:latin typeface="GillSans"/>
        <a:ea typeface="ＭＳ Ｐゴシック"/>
        <a:cs typeface=""/>
      </a:majorFont>
      <a:minorFont>
        <a:latin typeface="GillSan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3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3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sablona_prezentace 1">
        <a:dk1>
          <a:srgbClr val="003D61"/>
        </a:dk1>
        <a:lt1>
          <a:srgbClr val="FFFFFF"/>
        </a:lt1>
        <a:dk2>
          <a:srgbClr val="FFFFFF"/>
        </a:dk2>
        <a:lt2>
          <a:srgbClr val="858585"/>
        </a:lt2>
        <a:accent1>
          <a:srgbClr val="FDBB30"/>
        </a:accent1>
        <a:accent2>
          <a:srgbClr val="C2CD23"/>
        </a:accent2>
        <a:accent3>
          <a:srgbClr val="FFFFFF"/>
        </a:accent3>
        <a:accent4>
          <a:srgbClr val="003352"/>
        </a:accent4>
        <a:accent5>
          <a:srgbClr val="FEDAAD"/>
        </a:accent5>
        <a:accent6>
          <a:srgbClr val="B0BA1F"/>
        </a:accent6>
        <a:hlink>
          <a:srgbClr val="003D61"/>
        </a:hlink>
        <a:folHlink>
          <a:srgbClr val="85858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sablona_prezentace</Template>
  <TotalTime>536</TotalTime>
  <Words>1788</Words>
  <Application>Microsoft Office PowerPoint</Application>
  <PresentationFormat>Předvádění na obrazovce (4:3)</PresentationFormat>
  <Paragraphs>336</Paragraphs>
  <Slides>22</Slides>
  <Notes>22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30" baseType="lpstr">
      <vt:lpstr>Arial</vt:lpstr>
      <vt:lpstr>Calibri</vt:lpstr>
      <vt:lpstr>Garamond</vt:lpstr>
      <vt:lpstr>GillSans</vt:lpstr>
      <vt:lpstr>Martel</vt:lpstr>
      <vt:lpstr>Times New Roman</vt:lpstr>
      <vt:lpstr>Wingdings</vt:lpstr>
      <vt:lpstr>sablona_prezentace</vt:lpstr>
      <vt:lpstr> Novela zákoníku práce  Přehled nejdůležitějších novinek v praxi   18. dubna 2023    </vt:lpstr>
      <vt:lpstr>  LEKTOR:   PhDr. Mgr. Tomáš Doležal vedoucí oddělení služebních a pracovních vztahů  email: tomas.dolezal@mzcr.cz tel.: 224 972 314  </vt:lpstr>
      <vt:lpstr>OBSAH</vt:lpstr>
      <vt:lpstr>Otázky k tématu</vt:lpstr>
      <vt:lpstr>PRACOVNÍ POMĚR</vt:lpstr>
      <vt:lpstr>DOHODA O PRACOVNÍ ČINNOSTI</vt:lpstr>
      <vt:lpstr>DOHODA O PRACOVNÍ ČINNOSTI</vt:lpstr>
      <vt:lpstr>DOHODA O PROVEDENÍ PRÁCE</vt:lpstr>
      <vt:lpstr>DOHODA O PROVEDENÍ PRÁCE</vt:lpstr>
      <vt:lpstr>NOVELA ZÁKONÍKU PRÁCE</vt:lpstr>
      <vt:lpstr>NOVELA ZÁKONÍKU PRÁCE</vt:lpstr>
      <vt:lpstr>NOVELA ZÁKONÍKU PRÁCE</vt:lpstr>
      <vt:lpstr>NOVELA ZÁKONÍKU PRÁCE</vt:lpstr>
      <vt:lpstr>NOVELA ZÁKONÍKU PRÁCE</vt:lpstr>
      <vt:lpstr>NOVELA ZÁKONÍKU PRÁCE</vt:lpstr>
      <vt:lpstr>NOVELA ZÁKONÍKU PRÁCE</vt:lpstr>
      <vt:lpstr>ZMĚNY V OBLASTI HOME OFFICE </vt:lpstr>
      <vt:lpstr>ZMĚNY V OBLASTI HOME OFFICE</vt:lpstr>
      <vt:lpstr>ZMĚNY V OBLASTI HOME OFFICE</vt:lpstr>
      <vt:lpstr>NOVELY SOUVISEJÍCÍCH PŘEDPISŮ</vt:lpstr>
      <vt:lpstr>NOVELY SOUVISEJÍCÍCH PŘEDPISŮ</vt:lpstr>
      <vt:lpstr> DISKUZE A DOTAZY </vt:lpstr>
    </vt:vector>
  </TitlesOfParts>
  <Company>Ministerstvo zdravotnictví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Bednářová Pavla</dc:creator>
  <cp:lastModifiedBy>Doležal Tomáš, PhDr. Mgr.</cp:lastModifiedBy>
  <cp:revision>13</cp:revision>
  <cp:lastPrinted>2023-04-18T13:00:52Z</cp:lastPrinted>
  <dcterms:created xsi:type="dcterms:W3CDTF">2008-05-12T08:56:53Z</dcterms:created>
  <dcterms:modified xsi:type="dcterms:W3CDTF">2023-04-18T14:33:38Z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lidoAppVersion">
    <vt:lpwstr>1.5.3.3511</vt:lpwstr>
  </property>
</Properties>
</file>