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Lexend Medium"/>
      <p:regular r:id="rId18"/>
      <p:bold r:id="rId19"/>
    </p:embeddedFont>
    <p:embeddedFont>
      <p:font typeface="Lexen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glpfhR2TUXtbihRQLLgN9qomtu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Vladislav Rytíř"/>
  <p:cmAuthor clrIdx="1" id="1" initials="" lastIdx="2" name="ČSA KRATO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424DA6-2207-4366-BED6-BBC1421FF264}">
  <a:tblStyle styleId="{C0424DA6-2207-4366-BED6-BBC1421FF26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-regular.fntdata"/><Relationship Id="rId11" Type="http://schemas.openxmlformats.org/officeDocument/2006/relationships/slide" Target="slides/slide4.xml"/><Relationship Id="rId22" Type="http://customschemas.google.com/relationships/presentationmetadata" Target="metadata"/><Relationship Id="rId10" Type="http://schemas.openxmlformats.org/officeDocument/2006/relationships/slide" Target="slides/slide3.xml"/><Relationship Id="rId21" Type="http://schemas.openxmlformats.org/officeDocument/2006/relationships/font" Target="fonts/Lexen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font" Target="fonts/LexendMedium-bold.fntdata"/><Relationship Id="rId6" Type="http://schemas.openxmlformats.org/officeDocument/2006/relationships/slideMaster" Target="slideMasters/slideMaster1.xml"/><Relationship Id="rId18" Type="http://schemas.openxmlformats.org/officeDocument/2006/relationships/font" Target="fonts/Lexend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19T08:15:54.604">
    <p:pos x="196" y="725"/>
    <p:text>fair enough, máš recht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0AKxzQ"/>
      </p:ext>
    </p:extLst>
  </p:cm>
  <p:cm authorId="1" idx="1" dt="2023-06-19T08:15:54.604">
    <p:pos x="196" y="725"/>
    <p:text>toto podla mna uplne skratit v texte, lebo ludia nebudu davat pozor na to co rozprava, ked ich zahltime.. moze to spomenut, cize hodil by som to do tych notes dole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0AKxz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3-06-19T08:22:25.270">
    <p:pos x="196" y="725"/>
    <p:text>toto by som tiež len heslovite skratil.. skusim si to niekam bokom spravit a mozeme to potom prejst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0AKxz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působí skrz opioidní receptory třídy μ, jejich struktura je odlišná od opiátů (alkaloidů získaných z opia) nebo syntetických opioidů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ME/CFS = Myalgic Encephalomyelitis / Chronic Fatigue Syndrome (chroncký únavový syndrom; FM = Fibromyalgia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hyperlink" Target="https://doi.org/10.1021/acscentsci.9b00462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hyperlink" Target="https://doi.org/10.1021/jacs.6b0036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doi.org/10.1007/s43440-021-00251-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666975"/>
            <a:ext cx="85206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Kratom v léčbě bolesti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224525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380">
                <a:latin typeface="Lexend"/>
                <a:ea typeface="Lexend"/>
                <a:cs typeface="Lexend"/>
                <a:sym typeface="Lexend"/>
              </a:rPr>
              <a:t>připravila ČSAK pro program přednášek POMÁHÁME PROTI BOLESTI</a:t>
            </a:r>
            <a:endParaRPr b="1" sz="138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3700" y="3187800"/>
            <a:ext cx="6716600" cy="12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/>
          <p:nvPr>
            <p:ph type="title"/>
          </p:nvPr>
        </p:nvSpPr>
        <p:spPr>
          <a:xfrm>
            <a:off x="311700" y="345600"/>
            <a:ext cx="5991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4594"/>
              <a:buNone/>
            </a:pPr>
            <a:r>
              <a:rPr lang="en" sz="2220"/>
              <a:t>Kontraindikace u</a:t>
            </a:r>
            <a:r>
              <a:rPr lang="en" sz="2220"/>
              <a:t>žívání kratomu a nebezpečné interakce s léky</a:t>
            </a:r>
            <a:endParaRPr sz="2220"/>
          </a:p>
        </p:txBody>
      </p: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311700" y="1583850"/>
            <a:ext cx="85206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035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 kombinaci se silně tlumivými látkami potenciál k útlumu dechové činnosti (potentní opioidy, barbituráty, GHB, alkohol, vysoké dávky BZD)</a:t>
            </a:r>
            <a:endParaRPr/>
          </a:p>
          <a:p>
            <a:pPr indent="-320357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nesmí být užíván společně s inhibitory MAO a dalšími látkami zvyšujícími hladiny monoaminových neurotransmiterů: </a:t>
            </a:r>
            <a:endParaRPr/>
          </a:p>
          <a:p>
            <a:pPr indent="-320357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428"/>
              <a:buChar char="○"/>
            </a:pPr>
            <a:r>
              <a:rPr lang="en"/>
              <a:t>katecholaminy (dopamin, adrenalin, noradrenalin)</a:t>
            </a:r>
            <a:endParaRPr/>
          </a:p>
          <a:p>
            <a:pPr indent="-320357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428"/>
              <a:buChar char="○"/>
            </a:pPr>
            <a:r>
              <a:rPr lang="en"/>
              <a:t>indolaminy(tryptamin, serotonin) </a:t>
            </a:r>
            <a:endParaRPr/>
          </a:p>
          <a:p>
            <a:pPr indent="-320357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21428"/>
              <a:buChar char="○"/>
            </a:pPr>
            <a:r>
              <a:rPr lang="en"/>
              <a:t>jinémonoaminy(taurin, histamin)</a:t>
            </a:r>
            <a:endParaRPr/>
          </a:p>
          <a:p>
            <a:pPr indent="-320357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riziko serotoninového syndromu</a:t>
            </a:r>
            <a:endParaRPr/>
          </a:p>
          <a:p>
            <a:pPr indent="-320357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není plně prozkoumaný vliv na metabolismus dalších látek odbourávaných enzymy ze skupiny cytochromu P450 (především CYP3A4), např léky proti vysokému krevnímu tlaku (amlodipin), na ‘ředění krve’, antidepresiva…</a:t>
            </a:r>
            <a:endParaRPr/>
          </a:p>
          <a:p>
            <a:pPr indent="-320357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ct val="100000"/>
              <a:buChar char="●"/>
            </a:pPr>
            <a:r>
              <a:rPr lang="en"/>
              <a:t>užívání by mělo být konzultováno s lékařem!</a:t>
            </a:r>
            <a:endParaRPr/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 je kratom?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1152475"/>
            <a:ext cx="85206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Char char="●"/>
            </a:pPr>
            <a:r>
              <a:rPr lang="en"/>
              <a:t>listy stromu Mitragyna speciosa, vyskytujícího se v JV Asii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Lexend"/>
              <a:buChar char="●"/>
            </a:pPr>
            <a:r>
              <a:rPr lang="en"/>
              <a:t>součást lidové medicíny a kultury: žvýkání listů, odvary proti průjmům, bolestem, …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600"/>
              <a:buFont typeface="Lexend"/>
              <a:buChar char="●"/>
            </a:pPr>
            <a:r>
              <a:rPr lang="en"/>
              <a:t>pro export pěstován v Indonésii (Borneo/Kalimantan, Sumatra), sušené listy jsou zpracovávány na jemný prášek; legalizován v Thajsku</a:t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2575" y="3024325"/>
            <a:ext cx="1510476" cy="201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175" y="3089549"/>
            <a:ext cx="2440428" cy="183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9525" y="3045250"/>
            <a:ext cx="2248054" cy="18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Účinné látky kratomu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2" name="Google Shape;72;p3"/>
          <p:cNvSpPr txBox="1"/>
          <p:nvPr>
            <p:ph idx="1" type="body"/>
          </p:nvPr>
        </p:nvSpPr>
        <p:spPr>
          <a:xfrm>
            <a:off x="311700" y="1152475"/>
            <a:ext cx="8456100" cy="21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b="1" lang="en" sz="1700">
                <a:latin typeface="Lexend"/>
                <a:ea typeface="Lexend"/>
                <a:cs typeface="Lexend"/>
                <a:sym typeface="Lexend"/>
              </a:rPr>
              <a:t>alkaloidy mitragynin, 7-hydroxymitragynin</a:t>
            </a:r>
            <a:r>
              <a:rPr lang="en" sz="1700">
                <a:latin typeface="Lexend"/>
                <a:ea typeface="Lexend"/>
                <a:cs typeface="Lexend"/>
                <a:sym typeface="Lexend"/>
              </a:rPr>
              <a:t>, mitragynin pseudoindoxyl (v malém množství)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" sz="1700">
                <a:latin typeface="Lexend"/>
                <a:ea typeface="Lexend"/>
                <a:cs typeface="Lexend"/>
                <a:sym typeface="Lexend"/>
              </a:rPr>
              <a:t>působí skrz opioidní receptory třídy μ, jejich struktura je odlišná od opiátů (alkaloidů získaných z opia) nebo syntetických opioidů; </a:t>
            </a:r>
            <a:r>
              <a:rPr b="1" lang="en" sz="1700">
                <a:latin typeface="Lexend"/>
                <a:ea typeface="Lexend"/>
                <a:cs typeface="Lexend"/>
                <a:sym typeface="Lexend"/>
              </a:rPr>
              <a:t>tlumí vnímání bolesti</a:t>
            </a:r>
            <a:endParaRPr b="1" sz="17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Lexend"/>
              <a:buChar char="●"/>
            </a:pPr>
            <a:r>
              <a:rPr lang="en" sz="1700">
                <a:latin typeface="Lexend"/>
                <a:ea typeface="Lexend"/>
                <a:cs typeface="Lexend"/>
                <a:sym typeface="Lexend"/>
              </a:rPr>
              <a:t>potentní 7-OH mitragynin vzniká jako vedlejší produkt metabolismu mitragyninu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Lexend"/>
              <a:buChar char="●"/>
            </a:pPr>
            <a:r>
              <a:rPr lang="en" sz="1700">
                <a:latin typeface="Lexend"/>
                <a:ea typeface="Lexend"/>
                <a:cs typeface="Lexend"/>
                <a:sym typeface="Lexend"/>
              </a:rPr>
              <a:t>neprozkoumaná aktivita dalších alkaloidů (celkem identifikováno minimálně 54), synergie?</a:t>
            </a:r>
            <a:endParaRPr sz="1700"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SzPct val="117647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101" y="3618750"/>
            <a:ext cx="1367200" cy="11615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3"/>
          <p:cNvSpPr txBox="1"/>
          <p:nvPr/>
        </p:nvSpPr>
        <p:spPr>
          <a:xfrm>
            <a:off x="369625" y="3112525"/>
            <a:ext cx="1620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Spetea, M., &amp; Schmidhammer, H. (2019). Unveiling 7-Hydroxymitragynine as the Key Active Metabolite of Mitragynine and the Promise for Creating Novel Pain Relievers. </a:t>
            </a:r>
            <a:r>
              <a:rPr b="0" i="1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ACS central science</a:t>
            </a:r>
            <a:r>
              <a:rPr b="0" i="0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b="0" i="1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r>
              <a:rPr b="0" i="0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(6), 936–938. </a:t>
            </a:r>
            <a:r>
              <a:rPr b="0" i="0" lang="en" sz="800" u="sng" cap="none" strike="noStrik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https://doi.org/10.1021/acscentsci.9b00462</a:t>
            </a:r>
            <a:r>
              <a:rPr b="0" i="0" lang="en" sz="8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9638" y="2772950"/>
            <a:ext cx="4420225" cy="2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7380875" y="3079500"/>
            <a:ext cx="12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vs. morfin</a:t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>
                <a:latin typeface="Lexend"/>
                <a:ea typeface="Lexend"/>
                <a:cs typeface="Lexend"/>
                <a:sym typeface="Lexend"/>
              </a:rPr>
              <a:t>Účinné látky kratomu - funkční selektivita</a:t>
            </a:r>
            <a:endParaRPr b="1" sz="212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311700" y="1152475"/>
            <a:ext cx="8520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Pozitivní účinky opioidů (analgezii) zprostředkovává signální dráha G proteinu, která je u běžných opioidů přerušena β-arrestinem. U mitragyninů se β-arrestin na komplex receptor + G protein neváže → nižší riziko útlumu dechové činnosti.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8388" y="2087575"/>
            <a:ext cx="5207224" cy="21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1081650" y="4187700"/>
            <a:ext cx="698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Kruegel, A. C., Gassaway, M. M., Kapoor, A., Váradi, A., Majumdar, S., Filizola, M., Javitch, J. A., &amp; Sames, D. (2016). Synthetic and Receptor Signaling Explorations of the Mitragyna Alkaloids: Mitragynine as an Atypical Molecular Framework for Opioid Receptor Modulators. Journal of the American Chemical Society, 138(21), 6754–6764. </a:t>
            </a:r>
            <a:r>
              <a:rPr b="0" i="0" lang="en" sz="1100" u="sng" cap="none" strike="noStrik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https://doi.org/10.1021/jacs.6b00360</a:t>
            </a:r>
            <a:r>
              <a:rPr b="0" i="0" lang="en" sz="11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Ú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činky kratomu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311700" y="1152475"/>
            <a:ext cx="85206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exend"/>
              <a:buChar char="●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opioidní </a:t>
            </a:r>
            <a:r>
              <a:rPr lang="en" sz="1600"/>
              <a:t>a </a:t>
            </a:r>
            <a:r>
              <a:rPr lang="en" sz="1600">
                <a:latin typeface="Lexend"/>
                <a:ea typeface="Lexend"/>
                <a:cs typeface="Lexend"/>
                <a:sym typeface="Lexend"/>
              </a:rPr>
              <a:t>zároveň stimulační </a:t>
            </a:r>
            <a:r>
              <a:rPr lang="en" sz="1600"/>
              <a:t>účinky, původ stimulačních není plně známý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Lexend"/>
              <a:buChar char="●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poměr účinků je závislý na barvě, tedy zpracování kratomu a individuální citlivosti a velikosti dávky (u nižších převažují stimulační účinky)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Lexend"/>
              <a:buChar char="●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zelený a bílý kratom mají výrazné stimulační účinky, tyto slábnou procesem fermentace na červený až hnědý kratom → chemické změny dalších alkaloidů?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600"/>
              <a:buFont typeface="Lexend"/>
              <a:buChar char="●"/>
            </a:pPr>
            <a:r>
              <a:rPr lang="en" sz="1600">
                <a:latin typeface="Lexend"/>
                <a:ea typeface="Lexend"/>
                <a:cs typeface="Lexend"/>
                <a:sym typeface="Lexend"/>
              </a:rPr>
              <a:t>analgetické účinky kratomu různých barev jsou srovnatelné</a:t>
            </a:r>
            <a:endParaRPr sz="16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0575" y="3455600"/>
            <a:ext cx="1541662" cy="1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5876" y="3459955"/>
            <a:ext cx="1478200" cy="122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16475" y="3488228"/>
            <a:ext cx="1478199" cy="12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1175" y="3472060"/>
            <a:ext cx="1478200" cy="120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1775" y="3472809"/>
            <a:ext cx="1478200" cy="120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Užívání kratomu </a:t>
            </a:r>
            <a:r>
              <a:rPr lang="en"/>
              <a:t>v léčbě bolesti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311700" y="1152475"/>
            <a:ext cx="85206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získal si popularitu v USA jako alternativa opioidních léků a substituční látka při vysazování opioidů (lékařských i “pouličních”)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kromě léčby bolestí (akutní či chronické poúrazové, revmatické, neuropatické) používán při psychických potížích (deprese, úzkosti, ADHD), chronické únavě (ME/CFS, FM)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285750" lvl="0" marL="28575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uživatelé pozorují snížené nutkání pít alkohol při návyku na něj - léčebný potenciál?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SzPts val="1700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1953900" y="4111500"/>
            <a:ext cx="5236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Kudla, L., &amp; Przewlocki, R. (2021). Influence of G protein-biased agonists of μ-opioid receptor on addiction-related behaviors. Pharmacological reports: PR, 73(4), 1033–1051. </a:t>
            </a:r>
            <a:r>
              <a:rPr b="0" i="0" lang="en" sz="1100" u="sng" cap="none" strike="noStrike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https://doi.org/10.1007/s43440-021-00251-1</a:t>
            </a:r>
            <a:r>
              <a:rPr b="0" i="0" lang="en" sz="1100" u="none" cap="none" strike="noStrike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Užívání kratomu v praxi</a:t>
            </a:r>
            <a:endParaRPr/>
          </a:p>
        </p:txBody>
      </p:sp>
      <p:sp>
        <p:nvSpPr>
          <p:cNvPr id="112" name="Google Shape;112;p7"/>
          <p:cNvSpPr txBox="1"/>
          <p:nvPr>
            <p:ph idx="1" type="body"/>
          </p:nvPr>
        </p:nvSpPr>
        <p:spPr>
          <a:xfrm>
            <a:off x="311700" y="1152475"/>
            <a:ext cx="8520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lang="en"/>
              <a:t>nejčastěji se užívá prášek z listů rozmíchaný ve vodě / nápoji, výluh, při nesnášenlivosti hořké chuti někteří uživatelé používají kapsle; zapíjení suchého prášku nese riziko vdechnutí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700"/>
              <a:buFont typeface="Lexend"/>
              <a:buChar char="●"/>
            </a:pPr>
            <a:r>
              <a:rPr lang="en"/>
              <a:t>začíná působit zhruba 10 min po požití, plné účinky za 30 min; trvání účinků 3-4 h</a:t>
            </a:r>
            <a:endParaRPr/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7"/>
          <p:cNvGraphicFramePr/>
          <p:nvPr/>
        </p:nvGraphicFramePr>
        <p:xfrm>
          <a:off x="2637688" y="286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{C0424DA6-2207-4366-BED6-BBC1421FF264}</a:tableStyleId>
              </a:tblPr>
              <a:tblGrid>
                <a:gridCol w="2688850"/>
                <a:gridCol w="997775"/>
              </a:tblGrid>
              <a:tr h="4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práh účinnosti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0,5–2 g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lehké účinky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2–4 g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středně silné účinky 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3–5 g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silné účinky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2"/>
                          </a:solidFill>
                          <a:latin typeface="Lexend Medium"/>
                          <a:ea typeface="Lexend Medium"/>
                          <a:cs typeface="Lexend Medium"/>
                          <a:sym typeface="Lexend Medium"/>
                        </a:rPr>
                        <a:t>4–8 g</a:t>
                      </a:r>
                      <a:endParaRPr sz="1300" u="none" cap="none" strike="noStrike">
                        <a:solidFill>
                          <a:schemeClr val="dk2"/>
                        </a:solidFill>
                        <a:latin typeface="Lexend Medium"/>
                        <a:ea typeface="Lexend Medium"/>
                        <a:cs typeface="Lexend Medium"/>
                        <a:sym typeface="Lexend Medium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" name="Google Shape;115;p7"/>
          <p:cNvSpPr txBox="1"/>
          <p:nvPr/>
        </p:nvSpPr>
        <p:spPr>
          <a:xfrm>
            <a:off x="3302400" y="4627150"/>
            <a:ext cx="25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Zdroj: erowid.org</a:t>
            </a:r>
            <a:endParaRPr b="0" i="0" sz="14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Ú</a:t>
            </a:r>
            <a:r>
              <a:rPr b="1" lang="en">
                <a:latin typeface="Lexend"/>
                <a:ea typeface="Lexend"/>
                <a:cs typeface="Lexend"/>
                <a:sym typeface="Lexend"/>
              </a:rPr>
              <a:t>činky </a:t>
            </a:r>
            <a:r>
              <a:rPr b="1" lang="en">
                <a:latin typeface="Lexend"/>
                <a:ea typeface="Lexend"/>
                <a:cs typeface="Lexend"/>
                <a:sym typeface="Lexend"/>
              </a:rPr>
              <a:t>kratomu</a:t>
            </a:r>
            <a:endParaRPr/>
          </a:p>
        </p:txBody>
      </p:sp>
      <p:sp>
        <p:nvSpPr>
          <p:cNvPr id="121" name="Google Shape;121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pozitivní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utlumení bolesti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stimulace, potlačení únavy </a:t>
            </a:r>
            <a:r>
              <a:rPr b="1" lang="en">
                <a:latin typeface="Lexend"/>
                <a:ea typeface="Lexend"/>
                <a:cs typeface="Lexend"/>
                <a:sym typeface="Lexend"/>
              </a:rPr>
              <a:t>X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 relaxace, příjemný útlum (podle dávky a barvy)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dobrá nálada až euforie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hovornost, společenskost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latin typeface="Lexend"/>
                <a:ea typeface="Lexend"/>
                <a:cs typeface="Lexend"/>
                <a:sym typeface="Lexend"/>
              </a:rPr>
              <a:t>negativní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nevolnost až zvracení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pocity příliš silné stimulace nebo naopak útlumu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zácpa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pseudoalergické svědění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SzPts val="1400"/>
              <a:buNone/>
            </a:pPr>
            <a:r>
              <a:rPr lang="en"/>
              <a:t>(odvíjejí se od dávky a individuální tolerance ke kratomu a opioidům celkově)</a:t>
            </a:r>
            <a:endParaRPr/>
          </a:p>
        </p:txBody>
      </p:sp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</a:t>
            </a:r>
            <a:r>
              <a:rPr lang="en"/>
              <a:t>ávykovost </a:t>
            </a:r>
            <a:r>
              <a:rPr lang="en">
                <a:latin typeface="Lexend"/>
                <a:ea typeface="Lexend"/>
                <a:cs typeface="Lexend"/>
                <a:sym typeface="Lexend"/>
              </a:rPr>
              <a:t>kratomu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311700" y="1152475"/>
            <a:ext cx="85206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"/>
              <a:buChar char="●"/>
            </a:pPr>
            <a:r>
              <a:rPr lang="en"/>
              <a:t>jako jiné opioidy je i kratom potenciálně návykový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při pravidelném denním a zároveň opakovaném užívání vzniká až fyzická závislost, opodstatnitelná pouze u pacientů se zavedenou léčbou bolesti opioidy pod dohledem lékařů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silným faktorem v rozvoji návyku je motivace k užívání (úleva od zdravotních potíží X užívání vysokých dávek pro co nejsilnější účinky)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užívání je doporučováno s pravidelnými pauzami a nezvyšováním dávek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●"/>
            </a:pPr>
            <a:r>
              <a:rPr lang="en"/>
              <a:t>při náhlém vysazení se dostaví abstinenční příznaky: podrážděnost, průjem, symptomy podobné nachlazení, svalová slabost, únava, problémy se spánkem, syndrom neklidných nohou, změny nálad, bolest hlavy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SzPts val="1700"/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8425" y="345600"/>
            <a:ext cx="2368625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