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4" r:id="rId2"/>
    <p:sldMasterId id="2147483686" r:id="rId3"/>
  </p:sldMasterIdLst>
  <p:notesMasterIdLst>
    <p:notesMasterId r:id="rId21"/>
  </p:notesMasterIdLst>
  <p:handoutMasterIdLst>
    <p:handoutMasterId r:id="rId22"/>
  </p:handoutMasterIdLst>
  <p:sldIdLst>
    <p:sldId id="256" r:id="rId4"/>
    <p:sldId id="356" r:id="rId5"/>
    <p:sldId id="357" r:id="rId6"/>
    <p:sldId id="369" r:id="rId7"/>
    <p:sldId id="370" r:id="rId8"/>
    <p:sldId id="371" r:id="rId9"/>
    <p:sldId id="372" r:id="rId10"/>
    <p:sldId id="373" r:id="rId11"/>
    <p:sldId id="358" r:id="rId12"/>
    <p:sldId id="359" r:id="rId13"/>
    <p:sldId id="360" r:id="rId14"/>
    <p:sldId id="361" r:id="rId15"/>
    <p:sldId id="363" r:id="rId16"/>
    <p:sldId id="364" r:id="rId17"/>
    <p:sldId id="365" r:id="rId18"/>
    <p:sldId id="367" r:id="rId19"/>
    <p:sldId id="368" r:id="rId20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  <p:embeddedFont>
      <p:font typeface="Gill Sans MT" panose="020B0502020104020203" pitchFamily="34" charset="-18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FFFF99"/>
    <a:srgbClr val="003258"/>
    <a:srgbClr val="FF9999"/>
    <a:srgbClr val="7D7DFF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B49A11-FD44-4FDE-B0A0-27E7B85C5078}">
  <a:tblStyle styleId="{98B49A11-FD44-4FDE-B0A0-27E7B85C5078}" styleName="Table_0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1V>
      <a:tcStyle>
        <a:tcBdr/>
        <a:fill>
          <a:solidFill>
            <a:srgbClr val="CAECDD"/>
          </a:solidFill>
        </a:fill>
      </a:tcStyle>
    </a:band1V>
    <a:la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63E070E-4EE6-439D-BCC3-5389503E0A41}" styleName="Table_1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/>
          </a:solidFill>
        </a:fill>
      </a:tcStyle>
    </a:band1H>
    <a:band1V>
      <a:tcStyle>
        <a:tcBdr/>
        <a:fill>
          <a:solidFill>
            <a:schemeClr val="accent3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75" cy="495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7" y="1"/>
            <a:ext cx="2946175" cy="4957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9B4D3-8461-4A78-9D65-0493DC6736A0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796"/>
            <a:ext cx="2946175" cy="495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7" y="9430796"/>
            <a:ext cx="2946175" cy="4957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676C-DE0A-4C4C-AB5F-9D0A6561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64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2"/>
            <a:ext cx="6797675" cy="9928224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1" y="0"/>
            <a:ext cx="2946399" cy="496967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 txBox="1"/>
          <p:nvPr/>
        </p:nvSpPr>
        <p:spPr>
          <a:xfrm>
            <a:off x="3851276" y="0"/>
            <a:ext cx="2946399" cy="496967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9452" y="4717217"/>
            <a:ext cx="5438775" cy="4466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1" y="9429670"/>
            <a:ext cx="2946399" cy="496966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851276" y="9429669"/>
            <a:ext cx="2944813" cy="49537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540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51276" y="9429669"/>
            <a:ext cx="2944813" cy="49537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1" y="4717217"/>
            <a:ext cx="5440362" cy="44679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831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983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75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892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115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282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941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51276" y="9429669"/>
            <a:ext cx="2944813" cy="49537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1" y="4717217"/>
            <a:ext cx="5440362" cy="44679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367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614DC-D151-42D3-964E-36F969E6D59C}" type="slidenum">
              <a:rPr lang="cs-CZ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cs-C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51276" y="9429669"/>
            <a:ext cx="2944813" cy="49537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1" y="4717217"/>
            <a:ext cx="5440362" cy="44679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279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51276" y="9429669"/>
            <a:ext cx="2944813" cy="49537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1" y="4717217"/>
            <a:ext cx="5440362" cy="44679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477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28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25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31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51276" y="9429669"/>
            <a:ext cx="2944813" cy="49537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79451" y="4717217"/>
            <a:ext cx="5440362" cy="446793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178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614DC-D151-42D3-964E-36F969E6D59C}" type="slidenum">
              <a: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05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 předlohy.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mtClean="0"/>
              <a:pPr algn="r">
                <a:buSzPct val="25000"/>
              </a:pPr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 předlohy.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418957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12700" y="1968500"/>
            <a:ext cx="9156699" cy="4889500"/>
          </a:xfrm>
          <a:prstGeom prst="rect">
            <a:avLst/>
          </a:prstGeom>
          <a:solidFill>
            <a:srgbClr val="0032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700" y="682625"/>
            <a:ext cx="6737349" cy="5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1220787" y="6245225"/>
            <a:ext cx="13700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2916238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12700" y="1968500"/>
            <a:ext cx="9156699" cy="4889500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7700" y="682625"/>
            <a:ext cx="6737349" cy="5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1220787" y="6245225"/>
            <a:ext cx="1370012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2916238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207125" y="6245225"/>
            <a:ext cx="1833563" cy="4746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lang="cs-CZ" sz="12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" name="Shape 13"/>
          <p:cNvPicPr preferRelativeResize="0"/>
          <p:nvPr userDrawn="1"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500"/>
                    </a14:imgEffect>
                    <a14:imgEffect>
                      <a14:saturation sat="37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75" y="1989138"/>
            <a:ext cx="812799" cy="48688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341437"/>
            <a:ext cx="892174" cy="55165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eur-lex.europa.eu/legal-content/EN/TXT/PDF/?uri=CELEX:32021R2282" TargetMode="External"/><Relationship Id="rId5" Type="http://schemas.openxmlformats.org/officeDocument/2006/relationships/hyperlink" Target="https://health.ec.europa.eu/document/download/84c1ec8f-9be3-4073-aceb-330764c93152_en?filename=hta_regulation-implementation_factsheet_en.pdf" TargetMode="External"/><Relationship Id="rId4" Type="http://schemas.openxmlformats.org/officeDocument/2006/relationships/hyperlink" Target="https://ec.europa.eu/info/law/better-regulation/have-your-say/initiatives/13708-Health-technology-assessment-joint-clinical-assessments-of-medicinal-products_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9552" y="2132856"/>
            <a:ext cx="8137525" cy="3816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600" b="1" dirty="0">
                <a:solidFill>
                  <a:schemeClr val="lt1"/>
                </a:solidFill>
                <a:latin typeface="Gill Sans" panose="020B0604020202020204" charset="0"/>
              </a:rPr>
              <a:t>Setkání Pracovní skupiny PR pro dostupnost péče a úhrady</a:t>
            </a:r>
            <a:endParaRPr lang="cs-CZ" sz="3600" b="1" i="0" u="none" strike="noStrike" cap="none" dirty="0">
              <a:solidFill>
                <a:schemeClr val="lt1"/>
              </a:solidFill>
              <a:latin typeface="Gill Sans" panose="020B060402020202020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3600" b="1" i="0" u="none" strike="noStrike" cap="none" dirty="0">
              <a:solidFill>
                <a:schemeClr val="lt1"/>
              </a:solidFill>
              <a:latin typeface="Gill Sans" panose="020B060402020202020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lt1"/>
                </a:solidFill>
                <a:latin typeface="Gill Sans" panose="020B0604020202020204" charset="0"/>
              </a:rPr>
              <a:t>PROVÁDĚCÍ PPŘEDPIS KE SPOLEČNÉMU KLINICKÉMU HODNOCENÍ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lt1"/>
              </a:solidFill>
              <a:latin typeface="Gill Sans" panose="020B060402020202020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3600" b="1" dirty="0">
                <a:solidFill>
                  <a:srgbClr val="FFFFFF"/>
                </a:solidFill>
                <a:latin typeface="Gill Sans" panose="020B0604020202020204" charset="0"/>
              </a:rPr>
              <a:t>18.</a:t>
            </a:r>
            <a:r>
              <a:rPr lang="cs-CZ" sz="3600" b="1" i="0" u="none" strike="noStrike" cap="none" dirty="0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 </a:t>
            </a:r>
            <a:r>
              <a:rPr lang="cs-CZ" sz="3600" b="1" dirty="0">
                <a:solidFill>
                  <a:srgbClr val="FFFFFF"/>
                </a:solidFill>
                <a:latin typeface="Gill Sans" panose="020B0604020202020204" charset="0"/>
              </a:rPr>
              <a:t>3</a:t>
            </a:r>
            <a:r>
              <a:rPr lang="cs-CZ" sz="3600" b="1" i="0" u="none" strike="noStrike" cap="none" dirty="0">
                <a:solidFill>
                  <a:srgbClr val="FFFFFF"/>
                </a:solidFill>
                <a:latin typeface="Gill Sans" panose="020B0604020202020204" charset="0"/>
                <a:sym typeface="Arial"/>
              </a:rPr>
              <a:t>. 2024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FFFFFF"/>
              </a:solidFill>
              <a:latin typeface="Gill Sans" panose="020B060402020202020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179512" y="124819"/>
            <a:ext cx="7668344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sym typeface="Gill Sans"/>
              </a:rPr>
              <a:t>Požadavky na účast dané Nařízením o HTA (úvodní část  prováděcího předpisu)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75743"/>
            <a:ext cx="854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(15) Podskupina JCA by měla dát příležitost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pacientským organizacím, zdravotnickým odborným organizacím a klinickým a učeným společnostem 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poskytnout svůj příspěvek ke společným klinickým hodnocením.</a:t>
            </a:r>
            <a:endParaRPr lang="cs-CZ" sz="12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07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-32261" y="26591"/>
            <a:ext cx="8060645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1200" dirty="0"/>
              <a:t>Článek 6 </a:t>
            </a:r>
            <a:br>
              <a:rPr lang="cs-CZ" kern="1200" dirty="0"/>
            </a:br>
            <a:r>
              <a:rPr lang="cs-CZ" kern="1200" dirty="0"/>
              <a:t>Výběr pacientů, klinických odborníků a dalších relevantních odborníků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75743"/>
            <a:ext cx="85417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Podskupina JCA uvede pro každé konkrétní společné klinické hodnocení onemocnění, dotčenou terapeutickou oblast a další specifické odborné znalosti, na základě kterých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sekretariát HTA určí pacienty, klinické odborníky a další relevantní odborníky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, kteří budou konzultováni během tohoto společného klinického hodnocení.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Sekretariát HTA po konzultaci s podskupinou JCA a jmenovaným hodnotitelem a </a:t>
            </a:r>
            <a:r>
              <a:rPr lang="cs-CZ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spoluhodnotitelem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sestaví seznam 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příslušných pacientů, klinických odborníků a v případě potřeby dalších příslušných odborníků. Při sestavování seznamu může sekretariát HTA konzultovat: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	a) členy Sítě zúčastněných stran HTA (HTA Stakeholder Network);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	b) Evropské referenční sítě pro vzácná a komplexní onemocnění a jejich 	příslušné evropské skupiny na podporu pacientů;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	c) Portál pro vzácná onemocnění a léčiva pro vzácná onemocnění 	(„</a:t>
            </a:r>
            <a:r>
              <a:rPr lang="cs-CZ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Orphanet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“);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	d) vnitrostátní kontaktní místa určená v souladu s článkem 83 nařízení 	Evropského parlamentu a Rady (EU) č. 536/20145;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	e) Evropskou lékovou agenturu.</a:t>
            </a:r>
            <a:endParaRPr lang="cs-CZ" sz="12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01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-32261" y="26591"/>
            <a:ext cx="8276669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1200" dirty="0"/>
              <a:t>Článek 6 </a:t>
            </a:r>
            <a:br>
              <a:rPr lang="cs-CZ" kern="1200" dirty="0"/>
            </a:br>
            <a:r>
              <a:rPr lang="cs-CZ" kern="1200" dirty="0"/>
              <a:t>Výběr pacientů, klinických odborníků a dalších relevantních odborníků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75743"/>
            <a:ext cx="85417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3. Za účelem identifikace příslušných pacientů, klinických odborníků a dalších relevantních odborníků může sekretariát HTA nahlédnout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do jiných stávajících databází nebo adresářů nebo kontaktovat členy Koordinační skupiny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, její podskupiny a příslušné agentury a organizace Evropské unie a mezinárodních agentur a organizací.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4. Sekretariát HTA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poskytne podskupině JCA seznam 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dostupných pacientů, klinických odborníků a v případě potřeby dalších relevantních odborníků poté, co Komise dospěje k závěru o jejich střetu zájmů, v souladu s pravidly stanovenými v článku 5 nařízení (EU) 2021/2282 as obecnými procesními pravidly přijatými podle čl. 25 odst. 1 písm. a) uvedeného nařízení.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5.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Podskupina JCA provede konečný výběr 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pacientů, klinických odborníků a v případě potřeby dalších relevantních odborníků, kteří budou konzultováni během společného klinického hodnocení. Při konečném výběru dá podskupina JCA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přednost pacientům, klinickým odborníkům a dalším relevantním odborníkům, kteří mají odborné znalosti z několika členských států v terapeutické oblasti 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společného klinického hodnocení.</a:t>
            </a:r>
            <a:endParaRPr lang="cs-CZ" sz="12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48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179512" y="260648"/>
            <a:ext cx="7772613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1200" dirty="0"/>
              <a:t>Článek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1200" dirty="0"/>
              <a:t>Konzultace zainteresovaných organizací během společných klinických hodnocení</a:t>
            </a:r>
            <a:br>
              <a:rPr lang="cs-CZ" kern="1200" dirty="0"/>
            </a:br>
            <a:endParaRPr lang="cs-CZ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75743"/>
            <a:ext cx="8541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Kdykoli během společného klinického hodnocení může podskupina JCA získat informace o onemocnění a terapeutické oblasti od pacientských organizací, organizací zdravotnických pracovníků nebo klinických a učených společností prostřednictvím členů sítě zúčastněných stran HTA.</a:t>
            </a:r>
            <a:endParaRPr lang="cs-CZ" sz="12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171610" y="-9568"/>
            <a:ext cx="7772613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1200" dirty="0"/>
              <a:t>Návrh způsobu zapojení individuálních pacientů 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512" y="1227114"/>
            <a:ext cx="85417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Článek 9 – Návrh rozsahu hodnocení (PICO)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1. Hodnotitel za pomoci </a:t>
            </a:r>
            <a:r>
              <a:rPr lang="cs-CZ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spoluhodnotitele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vypracuje návrh rozsahu hodnocení se souborem parametrů pro společné klinické hodnocení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z hlediska populace pacientů, intervence, komparátorů a zdravotních výsledků 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 přihlédnutím k informacím poskytnutých firmami (</a:t>
            </a:r>
            <a:r>
              <a:rPr lang="cs-CZ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health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technology </a:t>
            </a:r>
            <a:r>
              <a:rPr lang="cs-CZ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developers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) podle článku 2. Kdykoli během přípravy návrhu rozsahu hodnocení si může hodnotitel a/nebo </a:t>
            </a:r>
            <a:r>
              <a:rPr lang="cs-CZ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spoluhodnotitel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prostřednictvím Sekretariátu HTA vyžádat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informace o rozsahu hodnocení od pacientů, klinických odborníků a/nebo jiných relevantních odborníků 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vybraných v souladu s článkem 6. Sekretariát HTA zpřístupní tyto informace celé podskupině JCA.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3. Sekretariát HTA sdílí návrh konsolidovaného rozsahu posouzení s pacienty, klinickými odborníky a dalšími příslušnými odborníky vybranými v souladu s článkem 6 a dá jim příležitost poskytnout informace.</a:t>
            </a:r>
            <a:endParaRPr lang="cs-CZ" sz="12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84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179512" y="260648"/>
            <a:ext cx="7772613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cs-CZ" kern="1200" dirty="0"/>
            </a:br>
            <a:endParaRPr lang="cs-CZ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8438" y="1072191"/>
            <a:ext cx="85417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Článek 10 – Finalizace rozsahu hodnocení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Podskupina JCA projedná návrh konsolidovaného rozsahu hodnocení uvedený v čl. 9 odst. 2 tohoto nařízení, jakož i příspěvky pacientů, klinických odborníků a dalších příslušných odborníků během schůzky ke konsolidaci rozsahu hodnocení. Podskupina JCA prostřednictvím sekretariátu HTA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může pozvat pacienty,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klinické odborníky a další relevantní odborníky, aby poskytli svůj příspěvek během vyhrazené části konsolidačního setkání rozsahu hodnocení.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b="1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Článek 14 – Návrh zprávy o společném klinickém hodnocení a shrnutí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Hodnotitel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s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pomocí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spoluposuzovatele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připraví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návrh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společného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klinického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hodnocení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a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souhrnné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zprávy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za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použití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vzorů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uvedených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v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příloze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II a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příloze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III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tohoto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nařízení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.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Kdykoli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během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přípravy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návrhu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společného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klinického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hodnocení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a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souhrnných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zpráv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může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hodnotitel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a/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nebo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spoluposuzovatel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prostřednictvím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sekretariátu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HTA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požádat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o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informace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pacienty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,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klinické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odborníky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a/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nebo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jiné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relevantní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odborníky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vybrané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v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souladu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s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čl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. 6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tohoto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nařízení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. 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Sekretariát HTA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zpřístupní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tyto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informace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celé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podskupině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JCA.</a:t>
            </a:r>
            <a:endParaRPr lang="cs-CZ" sz="2000" b="1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E008F62-795A-E15C-8D9C-BFD1D3F8A03B}"/>
              </a:ext>
            </a:extLst>
          </p:cNvPr>
          <p:cNvSpPr txBox="1">
            <a:spLocks/>
          </p:cNvSpPr>
          <p:nvPr/>
        </p:nvSpPr>
        <p:spPr>
          <a:xfrm>
            <a:off x="214261" y="-45079"/>
            <a:ext cx="7772613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1200" dirty="0"/>
              <a:t>Návrh způsobu zapojení individuálních pacientů II</a:t>
            </a:r>
          </a:p>
        </p:txBody>
      </p:sp>
    </p:spTree>
    <p:extLst>
      <p:ext uri="{BB962C8B-B14F-4D97-AF65-F5344CB8AC3E}">
        <p14:creationId xmlns:p14="http://schemas.microsoft.com/office/powerpoint/2010/main" val="36430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8438" y="1072191"/>
            <a:ext cx="8541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b="1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3. Sekretariát HTA sdílí revidovaný návrh JCA zprávy s pacienty, klinickými odborníky a dalšími relevantními odborníky vybranými v souladu s článkem 6 tohoto Nařízení a dává jim příležitost poskytnout informace o revidovaném návrhu zprávy společného klinického hodnocení a souhrnu.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BA73922-26E8-E708-B36C-DAE532849295}"/>
              </a:ext>
            </a:extLst>
          </p:cNvPr>
          <p:cNvSpPr txBox="1">
            <a:spLocks/>
          </p:cNvSpPr>
          <p:nvPr/>
        </p:nvSpPr>
        <p:spPr>
          <a:xfrm>
            <a:off x="171610" y="-9568"/>
            <a:ext cx="7772613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kern="1200" dirty="0"/>
              <a:t>Návrh způsobu zapojení individuálních pacientů III</a:t>
            </a:r>
          </a:p>
        </p:txBody>
      </p:sp>
    </p:spTree>
    <p:extLst>
      <p:ext uri="{BB962C8B-B14F-4D97-AF65-F5344CB8AC3E}">
        <p14:creationId xmlns:p14="http://schemas.microsoft.com/office/powerpoint/2010/main" val="37341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9552" y="2132856"/>
            <a:ext cx="8137525" cy="3816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b="1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>
                <a:solidFill>
                  <a:srgbClr val="FFFFFF"/>
                </a:solidFill>
                <a:latin typeface="Gill Sans" panose="020B0604020202020204" charset="0"/>
              </a:rPr>
              <a:t>Pro dotazy, podněty a další v oblasti zapojení pacientů v HTA: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b="1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srgbClr val="FFFFFF"/>
                </a:solidFill>
                <a:latin typeface="Gill Sans" panose="020B0604020202020204" charset="0"/>
              </a:rPr>
              <a:t>j</a:t>
            </a:r>
            <a:r>
              <a:rPr kumimoji="0" 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anose="020B0604020202020204" charset="0"/>
                <a:cs typeface="Arial"/>
                <a:sym typeface="Arial"/>
              </a:rPr>
              <a:t>ana.hlavacova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anose="020B0604020202020204" charset="0"/>
                <a:cs typeface="Arial"/>
                <a:sym typeface="Arial"/>
              </a:rPr>
              <a:t>@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anose="020B0604020202020204" charset="0"/>
                <a:cs typeface="Arial"/>
                <a:sym typeface="Arial"/>
              </a:rPr>
              <a:t>mzcr.cz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1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0" y="116632"/>
            <a:ext cx="8352928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cs-CZ" kern="1200" dirty="0">
                <a:solidFill>
                  <a:schemeClr val="bg1"/>
                </a:solidFill>
              </a:rPr>
              <a:t>    Online veřejná konzultace k návrhu Prováděcího aktu k JCA</a:t>
            </a:r>
            <a:endParaRPr lang="en-US" kern="12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75743"/>
            <a:ext cx="854175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Evropská komise vyhlásila online veřejnou konzultaci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od 5. 3. do 2. 4. 2024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Návrh prováděcího předpisu ke společnému klinickému hodnocení (Joint </a:t>
            </a:r>
            <a:r>
              <a:rPr lang="cs-CZ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Clinical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cs-CZ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Assessment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= JCA)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Jeden ze šesti prováděcích předpisů k Nařízení Evropského parlamentu a Rady (EU) 2021/2282 ze dne 15. prosince 2021o hodnocení zdravotnických technologií a o změně směrnice 2011/24/EU ( = HTAR)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L="285750" lvl="8" indent="-285750">
              <a:buFont typeface="Arial" panose="020B0604020202020204" pitchFamily="34" charset="0"/>
              <a:buChar char="•"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Zavádí detailní pravidla pro JCA, včetně pravidel pro zapojení pacientů do procesu </a:t>
            </a: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cs-CZ" sz="2400" kern="1200" dirty="0">
              <a:solidFill>
                <a:srgbClr val="4F81BD">
                  <a:lumMod val="50000"/>
                </a:srgbClr>
              </a:solidFill>
              <a:highlight>
                <a:srgbClr val="FFFF00"/>
              </a:highlight>
              <a:latin typeface="Gill Sans MT" panose="020B0502020104020203" pitchFamily="34" charset="-18"/>
              <a:ea typeface="+mn-ea"/>
            </a:endParaRPr>
          </a:p>
          <a:p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Consultation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process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- </a:t>
            </a:r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Have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your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</a:t>
            </a:r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say</a:t>
            </a:r>
            <a:endParaRPr lang="cs-CZ" sz="2000" i="1" u="sng" dirty="0">
              <a:solidFill>
                <a:srgbClr val="1E5678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Implementing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 </a:t>
            </a:r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the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 EU </a:t>
            </a:r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Health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 Technology </a:t>
            </a:r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Assessment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 </a:t>
            </a:r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Regulation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 (europa.eu)</a:t>
            </a:r>
            <a:endParaRPr lang="cs-CZ" sz="2000" i="1" u="sng" dirty="0">
              <a:solidFill>
                <a:srgbClr val="1E5678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Regulation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 2021/2282 on </a:t>
            </a:r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Health</a:t>
            </a:r>
            <a:r>
              <a:rPr lang="cs-CZ" sz="2000" i="1" u="sng" dirty="0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 Technology </a:t>
            </a:r>
            <a:r>
              <a:rPr lang="cs-CZ" sz="2000" i="1" u="sng" dirty="0" err="1">
                <a:solidFill>
                  <a:srgbClr val="1E5678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Assessment</a:t>
            </a:r>
            <a:endParaRPr lang="cs-CZ" sz="2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8" indent="-285750">
              <a:buFont typeface="Arial" panose="020B0604020202020204" pitchFamily="34" charset="0"/>
              <a:buChar char="•"/>
            </a:pPr>
            <a:endParaRPr lang="cs-CZ" sz="24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86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9552" y="2132856"/>
            <a:ext cx="8137525" cy="3816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cs-CZ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anose="020B0604020202020204" charset="0"/>
                <a:cs typeface="Arial"/>
                <a:sym typeface="Arial"/>
              </a:rPr>
              <a:t>PharmDr. Leoš Fuksa, Ph.D.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cs-CZ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anose="020B0604020202020204" charset="0"/>
                <a:cs typeface="Arial"/>
                <a:sym typeface="Arial"/>
              </a:rPr>
              <a:t>SÚKL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cs-CZ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cs-CZ" sz="3600" b="1" dirty="0">
                <a:solidFill>
                  <a:srgbClr val="FFFFFF"/>
                </a:solidFill>
                <a:latin typeface="Gill Sans" panose="020B0604020202020204" charset="0"/>
              </a:rPr>
              <a:t>ředitel odboru hodnocení zdravotnických technologií </a:t>
            </a:r>
            <a:br>
              <a:rPr lang="cs-CZ" sz="3600" b="1" dirty="0">
                <a:solidFill>
                  <a:srgbClr val="FFFFFF"/>
                </a:solidFill>
                <a:latin typeface="Gill Sans" panose="020B0604020202020204" charset="0"/>
              </a:rPr>
            </a:br>
            <a:r>
              <a:rPr lang="cs-CZ" sz="2400" b="1" dirty="0">
                <a:solidFill>
                  <a:srgbClr val="FFFFFF"/>
                </a:solidFill>
                <a:latin typeface="Gill Sans" panose="020B0604020202020204" charset="0"/>
              </a:rPr>
              <a:t>(prezentace dostupná na </a:t>
            </a:r>
            <a:r>
              <a:rPr lang="cs-CZ" sz="2400" b="1" dirty="0" err="1">
                <a:solidFill>
                  <a:srgbClr val="FFFFFF"/>
                </a:solidFill>
                <a:latin typeface="Gill Sans" panose="020B0604020202020204" charset="0"/>
              </a:rPr>
              <a:t>opp</a:t>
            </a:r>
            <a:r>
              <a:rPr lang="en-US" sz="2400" b="1" dirty="0">
                <a:solidFill>
                  <a:srgbClr val="FFFFFF"/>
                </a:solidFill>
                <a:latin typeface="Gill Sans" panose="020B0604020202020204" charset="0"/>
              </a:rPr>
              <a:t>@mzcr.c</a:t>
            </a:r>
            <a:r>
              <a:rPr lang="cs-CZ" sz="2400" b="1" dirty="0">
                <a:solidFill>
                  <a:srgbClr val="FFFFFF"/>
                </a:solidFill>
                <a:latin typeface="Gill Sans" panose="020B0604020202020204" charset="0"/>
              </a:rPr>
              <a:t>z)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anose="020B0604020202020204" charset="0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9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9552" y="2132856"/>
            <a:ext cx="8137525" cy="3816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cs-CZ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 panose="020B0604020202020204" charset="0"/>
                <a:cs typeface="Arial"/>
                <a:sym typeface="Arial"/>
              </a:rPr>
              <a:t>Mgr. Jana Hlaváčová, MZCR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cs-CZ" sz="3600" b="1" dirty="0">
              <a:solidFill>
                <a:srgbClr val="FFFFFF"/>
              </a:solidFill>
              <a:latin typeface="Gill Sans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 panose="020B0604020202020204" charset="0"/>
                <a:cs typeface="Arial"/>
                <a:sym typeface="Arial"/>
              </a:rPr>
              <a:t>Návrh procesních pravidel pro zapojení pacientů v JCA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04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0" y="116632"/>
            <a:ext cx="8352928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sym typeface="Gill Sans"/>
              </a:rPr>
              <a:t>   </a:t>
            </a:r>
            <a:r>
              <a:rPr lang="cs-CZ" kern="1200" dirty="0"/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1125" y="1167556"/>
            <a:ext cx="85417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Návrh počítá s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dvěmi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 formami účasti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Účast jednotlivých pacientů (čl. 6, 7, 9, 10, 14)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Arial"/>
              <a:sym typeface="Arial"/>
            </a:endParaRPr>
          </a:p>
          <a:p>
            <a:pPr lvl="3"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           	Popisuje výběr pacientů a jejich zapojení v průběhu JCA (určení rozsahu 	hodnocení a příprava JCA zprávy)</a:t>
            </a:r>
          </a:p>
          <a:p>
            <a:pPr lvl="3"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Účast pacientských organizací (čl. 8)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lvl="1"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	Konstatuje možnost podskupiny JCA požádat o vyjádření 		pacientských organizací k onemocnění a terapeutické oblasti, kdykoli v 	průběhu JCA, ovšem pouze prostřednictvím členů Sítě dotčených 	subjektů a stran (HTA Stakeholder Network)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2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0" y="65261"/>
            <a:ext cx="8352928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sym typeface="Gill Sans"/>
              </a:rPr>
              <a:t>    Účast jednotlivých pacientů </a:t>
            </a:r>
            <a:r>
              <a:rPr lang="cs-CZ" kern="1200" dirty="0"/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88539" y="1042994"/>
            <a:ext cx="884287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cs-CZ" sz="18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Výběr pacientů (čl. 6)</a:t>
            </a:r>
          </a:p>
          <a:p>
            <a:pPr lvl="2">
              <a:defRPr/>
            </a:pPr>
            <a:endParaRPr lang="cs-CZ" sz="18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lvl="2">
              <a:defRPr/>
            </a:pP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Sekretariát HTA sestavuje seznam pacientů, který může konzultovat s různými aktéry. Konečný výběr pacientů pro dané hodnocení provádí podskupina JCA.  Ta vybere přednostně ty pacienty, kteří mají odborné znalosti z několika členských států v terapeutické oblasti společného klinického hodnocení. Vybraní pacienti podepisují dohodu o mlčenlivosti. </a:t>
            </a:r>
          </a:p>
          <a:p>
            <a:pPr lvl="2">
              <a:defRPr/>
            </a:pPr>
            <a:endParaRPr lang="cs-CZ" sz="18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L="457200" lvl="3" indent="-457200">
              <a:buAutoNum type="arabicPeriod" startAt="2"/>
              <a:defRPr/>
            </a:pPr>
            <a:r>
              <a:rPr lang="cs-CZ" sz="18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Za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pojení takto vybraných pacientů (čl. 9, 10, 14)</a:t>
            </a:r>
            <a:endParaRPr lang="cs-CZ" sz="18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lvl="3">
              <a:defRPr/>
            </a:pP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J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e možné na základě </a:t>
            </a: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u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vážení skupiny v různých krocích hodnocení. </a:t>
            </a:r>
          </a:p>
          <a:p>
            <a:pPr lvl="3"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Arial"/>
              <a:sym typeface="Arial"/>
            </a:endParaRPr>
          </a:p>
          <a:p>
            <a:pPr lvl="3">
              <a:defRPr/>
            </a:pP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Pacienti MOHOU: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být vyzváni k </a:t>
            </a: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poskytnutí vyjádření (input) za pacienty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při sestavování návrhu rozsahu hodnocení (čl. 9)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být přizván</a:t>
            </a: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i k diskuzi nad finalizací rozsahu hodnocení (čl. 10) 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být vyzváni k poskytnutí vyjádření v rámci přípravy návrhu JCA zprávy (čl. 14)</a:t>
            </a:r>
          </a:p>
          <a:p>
            <a:pPr lvl="3"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Takov</a:t>
            </a: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ý příspěvek musí Sekretariát HTA sdílet s celou podskupinou JCA. </a:t>
            </a:r>
          </a:p>
          <a:p>
            <a:pPr lvl="3"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Arial"/>
              <a:sym typeface="Arial"/>
            </a:endParaRPr>
          </a:p>
          <a:p>
            <a:pPr lvl="3"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Gill Sans MT" panose="020B0502020104020203" pitchFamily="34" charset="-18"/>
                <a:ea typeface="+mn-ea"/>
                <a:cs typeface="Arial"/>
                <a:sym typeface="Arial"/>
              </a:rPr>
              <a:t>Pacienti MUSÍ: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obdržet návrh konsolidovaného rozsahu hodnocení a mít možnost se k němu vyjádřit   (čl. 10)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obdržet návrh revidované JCA zprávy a mít možnost se k němu vyjádřit (čl. 14)</a:t>
            </a:r>
          </a:p>
          <a:p>
            <a:pPr marL="342900" lvl="3" indent="-342900">
              <a:buFont typeface="Arial" panose="020B0604020202020204" pitchFamily="34" charset="0"/>
              <a:buChar char="•"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7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0" y="116632"/>
            <a:ext cx="8352928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sym typeface="Gill Sans"/>
              </a:rPr>
              <a:t>    Účast pacientských organizací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75743"/>
            <a:ext cx="854175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Účasti pacientských organizací se věnuje pouze článek 8.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8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8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Vyjádření pacientských organizací je možné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8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na žádost podskupiny JCA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kdykoli během procesu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 onemocnění a terapeutické oblasti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8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prostřednictvím členů Sítě dotčených subjektů a stran HTA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8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endParaRPr lang="cs-CZ" sz="12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76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9552" y="2132856"/>
            <a:ext cx="8137525" cy="3816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cs-CZ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cs-CZ" sz="3600" b="1" dirty="0">
                <a:solidFill>
                  <a:srgbClr val="FFFFFF"/>
                </a:solidFill>
                <a:latin typeface="Gill Sans" panose="020B0604020202020204" charset="0"/>
              </a:rPr>
              <a:t>Neoficiální překlad příslušných navržených ustanovení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" panose="020B060402020202020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9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61" y="-9568"/>
            <a:ext cx="9176261" cy="108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Nadpis 1"/>
          <p:cNvSpPr txBox="1">
            <a:spLocks/>
          </p:cNvSpPr>
          <p:nvPr/>
        </p:nvSpPr>
        <p:spPr>
          <a:xfrm>
            <a:off x="251520" y="75705"/>
            <a:ext cx="7452320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sym typeface="Gill Sans"/>
              </a:rPr>
              <a:t>Požadavky na účast dané Nařízením o HTA (úvodní část  prováděcího předpisu)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175743"/>
            <a:ext cx="85417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(12) Je nutné stanovit obecná procesní pravidla pro výběr </a:t>
            </a:r>
            <a:r>
              <a:rPr lang="cs-CZ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pacientů, klinických odborníků a dalších relevantních odborníků</a:t>
            </a: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, s nimiž se bude během společného klinického hodnocení jednat. Výběr by měl začít co nejdříve, kdykoli Koordinační skupina prostřednictvím Sekretariátu HTA obdrží informace o nadcházejících podáních žádostí o registraci léčivých přípravků uvedených v čl. 7 odst. 1 nařízení (EU) 2021/2282.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(13)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Podskupina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JCA by se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měla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zaměřit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na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výběr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pacientů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,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klinických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odborníků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a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dalších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relevantních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odborníků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,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kteří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mají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požadovanou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odbornost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v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terapeutické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oblasti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společného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klinického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hodnocení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z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evropského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nebo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mezinárodního</a:t>
            </a:r>
            <a:r>
              <a:rPr lang="en-US" sz="2000" b="1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b="1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hlediska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. Tito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odborníci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by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měli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být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konzultováni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během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společného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klinického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 </a:t>
            </a:r>
            <a:r>
              <a:rPr lang="en-US" sz="2000" kern="1200" dirty="0" err="1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hodnocení</a:t>
            </a:r>
            <a:r>
              <a:rPr lang="en-US" sz="2000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.</a:t>
            </a: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0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kern="1200" dirty="0">
                <a:solidFill>
                  <a:srgbClr val="4F81BD">
                    <a:lumMod val="50000"/>
                  </a:srgbClr>
                </a:solidFill>
                <a:latin typeface="Gill Sans MT" panose="020B0502020104020203" pitchFamily="34" charset="-18"/>
                <a:ea typeface="+mn-ea"/>
              </a:rPr>
              <a:t>(14) Aby bylo zajištěno, že se pacienti, kliničtí odborníci a další relevantní odborníci účastní společných klinických hodnocení nezávislým a transparentním způsobem, bez střetu zájmů, měli by být vybíráni a zapojeni do společných klinických hodnocení až poté, co Komise rozhodne o jejich střetu zájmů v souladu s pravidly stanovenými v článku 5 nařízení (EU) 2021/2282 as obecnými procesními pravidly přijatými podle čl. 25 odst. 1 písm. a) uvedeného nařízení. Do společných klinických hodnocení by měli být zapojeni pouze pacienti, kliničtí odborníci a další relevantní odborníci, kteří podepsali dohodu o mlčenlivosti.</a:t>
            </a:r>
            <a:endParaRPr lang="cs-CZ" sz="1200" kern="1200" dirty="0">
              <a:solidFill>
                <a:srgbClr val="4F81BD">
                  <a:lumMod val="50000"/>
                </a:srgbClr>
              </a:solidFill>
              <a:latin typeface="Gill Sans MT" panose="020B0502020104020203" pitchFamily="34" charset="-1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04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ZČ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</TotalTime>
  <Words>1551</Words>
  <Application>Microsoft Office PowerPoint</Application>
  <PresentationFormat>Předvádění na obrazovce (4:3)</PresentationFormat>
  <Paragraphs>144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Calibri</vt:lpstr>
      <vt:lpstr>Gill Sans</vt:lpstr>
      <vt:lpstr>Gill Sans MT</vt:lpstr>
      <vt:lpstr>1_Office Theme</vt:lpstr>
      <vt:lpstr>MZČR</vt:lpstr>
      <vt:lpstr>2_Office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Čížková Klára Mgr.</dc:creator>
  <cp:lastModifiedBy>Hlaváčová Jana, Mgr.</cp:lastModifiedBy>
  <cp:revision>164</cp:revision>
  <cp:lastPrinted>2019-04-17T10:25:13Z</cp:lastPrinted>
  <dcterms:modified xsi:type="dcterms:W3CDTF">2024-03-19T15:22:10Z</dcterms:modified>
</cp:coreProperties>
</file>