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78" r:id="rId5"/>
    <p:sldId id="275" r:id="rId6"/>
    <p:sldId id="269" r:id="rId7"/>
    <p:sldId id="272" r:id="rId8"/>
    <p:sldId id="271" r:id="rId9"/>
    <p:sldId id="270" r:id="rId10"/>
    <p:sldId id="280" r:id="rId11"/>
    <p:sldId id="276" r:id="rId12"/>
    <p:sldId id="281" r:id="rId13"/>
    <p:sldId id="265" r:id="rId14"/>
    <p:sldId id="259" r:id="rId15"/>
    <p:sldId id="260" r:id="rId16"/>
    <p:sldId id="279" r:id="rId17"/>
    <p:sldId id="277" r:id="rId18"/>
    <p:sldId id="266" r:id="rId19"/>
    <p:sldId id="261" r:id="rId20"/>
    <p:sldId id="263" r:id="rId21"/>
    <p:sldId id="262" r:id="rId22"/>
    <p:sldId id="264" r:id="rId23"/>
    <p:sldId id="258" r:id="rId24"/>
  </p:sldIdLst>
  <p:sldSz cx="18288000" cy="10287000"/>
  <p:notesSz cx="6858000" cy="9144000"/>
  <p:embeddedFontLst>
    <p:embeddedFont>
      <p:font typeface="Abel" panose="02000506030000020004" pitchFamily="2" charset="0"/>
      <p:regular r:id="rId26"/>
    </p:embeddedFont>
    <p:embeddedFont>
      <p:font typeface="Montserrat Classic" panose="020B0604020202020204" charset="-18"/>
      <p:regular r:id="rId27"/>
    </p:embeddedFont>
    <p:embeddedFont>
      <p:font typeface="Selawik 1" panose="020B0604020202020204" charset="-18"/>
      <p:regular r:id="rId28"/>
    </p:embeddedFont>
    <p:embeddedFont>
      <p:font typeface="Selawik 2" panose="020B0604020202020204" charset="-18"/>
      <p:regular r:id="rId29"/>
    </p:embeddedFont>
    <p:embeddedFont>
      <p:font typeface="Selawik 3" panose="020B0604020202020204" charset="-18"/>
      <p:regular r:id="rId30"/>
    </p:embeddedFont>
    <p:embeddedFont>
      <p:font typeface="Wonderful Branding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643C6-6343-4681-95BA-47E779269B79}" v="3" dt="2024-09-30T11:55:1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" userId="be454636-8b77-4c63-b075-5ad3450e81cd" providerId="ADAL" clId="{481579DA-C701-4C4F-9879-E7BA00CD7C98}"/>
    <pc:docChg chg="modSld sldOrd">
      <pc:chgData name="Jana" userId="be454636-8b77-4c63-b075-5ad3450e81cd" providerId="ADAL" clId="{481579DA-C701-4C4F-9879-E7BA00CD7C98}" dt="2024-09-30T12:39:03.335" v="51"/>
      <pc:docMkLst>
        <pc:docMk/>
      </pc:docMkLst>
      <pc:sldChg chg="ord">
        <pc:chgData name="Jana" userId="be454636-8b77-4c63-b075-5ad3450e81cd" providerId="ADAL" clId="{481579DA-C701-4C4F-9879-E7BA00CD7C98}" dt="2024-09-30T12:39:03.335" v="51"/>
        <pc:sldMkLst>
          <pc:docMk/>
          <pc:sldMk cId="0" sldId="256"/>
        </pc:sldMkLst>
      </pc:sldChg>
      <pc:sldChg chg="modSp mod">
        <pc:chgData name="Jana" userId="be454636-8b77-4c63-b075-5ad3450e81cd" providerId="ADAL" clId="{481579DA-C701-4C4F-9879-E7BA00CD7C98}" dt="2024-09-30T12:38:49.722" v="49" actId="20577"/>
        <pc:sldMkLst>
          <pc:docMk/>
          <pc:sldMk cId="0" sldId="257"/>
        </pc:sldMkLst>
        <pc:spChg chg="mod">
          <ac:chgData name="Jana" userId="be454636-8b77-4c63-b075-5ad3450e81cd" providerId="ADAL" clId="{481579DA-C701-4C4F-9879-E7BA00CD7C98}" dt="2024-09-30T12:38:49.722" v="49" actId="20577"/>
          <ac:spMkLst>
            <pc:docMk/>
            <pc:sldMk cId="0" sldId="257"/>
            <ac:spMk id="10" creationId="{00000000-0000-0000-0000-000000000000}"/>
          </ac:spMkLst>
        </pc:spChg>
      </pc:sldChg>
    </pc:docChg>
  </pc:docChgLst>
  <pc:docChgLst>
    <pc:chgData name="Hlaváčová Jana, Mgr." userId="be454636-8b77-4c63-b075-5ad3450e81cd" providerId="ADAL" clId="{2E9643C6-6343-4681-95BA-47E779269B79}"/>
    <pc:docChg chg="undo custSel addSld delSld modSld">
      <pc:chgData name="Hlaváčová Jana, Mgr." userId="be454636-8b77-4c63-b075-5ad3450e81cd" providerId="ADAL" clId="{2E9643C6-6343-4681-95BA-47E779269B79}" dt="2024-09-30T15:17:41.336" v="16" actId="20577"/>
      <pc:docMkLst>
        <pc:docMk/>
      </pc:docMkLst>
      <pc:sldChg chg="modSp mod">
        <pc:chgData name="Hlaváčová Jana, Mgr." userId="be454636-8b77-4c63-b075-5ad3450e81cd" providerId="ADAL" clId="{2E9643C6-6343-4681-95BA-47E779269B79}" dt="2024-09-30T15:17:41.336" v="16" actId="20577"/>
        <pc:sldMkLst>
          <pc:docMk/>
          <pc:sldMk cId="0" sldId="256"/>
        </pc:sldMkLst>
        <pc:spChg chg="mod">
          <ac:chgData name="Hlaváčová Jana, Mgr." userId="be454636-8b77-4c63-b075-5ad3450e81cd" providerId="ADAL" clId="{2E9643C6-6343-4681-95BA-47E779269B79}" dt="2024-09-30T15:17:41.336" v="16" actId="20577"/>
          <ac:spMkLst>
            <pc:docMk/>
            <pc:sldMk cId="0" sldId="256"/>
            <ac:spMk id="21" creationId="{00000000-0000-0000-0000-000000000000}"/>
          </ac:spMkLst>
        </pc:spChg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3669814455" sldId="259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3669814455" sldId="259"/>
            <ac:spMk id="3" creationId="{361F6F54-5E96-DEA7-A516-96842DE737F3}"/>
          </ac:spMkLst>
        </pc:spChg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276553395" sldId="260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276553395" sldId="260"/>
            <ac:spMk id="3" creationId="{F372418D-F447-D0E8-AF8F-FBE0A0BC077F}"/>
          </ac:spMkLst>
        </pc:spChg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2307272484" sldId="261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4278479317" sldId="262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2529322902" sldId="263"/>
        </pc:sldMkLst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2532644611" sldId="264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2532644611" sldId="264"/>
            <ac:spMk id="3" creationId="{75939CFE-A287-F309-4197-0161155C394A}"/>
          </ac:spMkLst>
        </pc:spChg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398853078" sldId="265"/>
        </pc:sldMkLst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44780271" sldId="266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44780271" sldId="266"/>
            <ac:spMk id="3" creationId="{F4DDA381-1CEC-2A31-CAB4-F0F85B00646C}"/>
          </ac:spMkLst>
        </pc:spChg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3694033749" sldId="269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3694033749" sldId="269"/>
            <ac:spMk id="3" creationId="{FCAEF88E-5C53-2943-A201-94AD4C68239B}"/>
          </ac:spMkLst>
        </pc:spChg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3166081577" sldId="270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1166548064" sldId="271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2833828079" sldId="272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1281579162" sldId="275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2908198962" sldId="276"/>
        </pc:sldMkLst>
      </pc:sldChg>
      <pc:sldChg chg="add del">
        <pc:chgData name="Hlaváčová Jana, Mgr." userId="be454636-8b77-4c63-b075-5ad3450e81cd" providerId="ADAL" clId="{2E9643C6-6343-4681-95BA-47E779269B79}" dt="2024-09-30T11:55:12.855" v="12"/>
        <pc:sldMkLst>
          <pc:docMk/>
          <pc:sldMk cId="1959021172" sldId="277"/>
        </pc:sldMkLst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801656800" sldId="278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801656800" sldId="278"/>
            <ac:spMk id="5" creationId="{02A72A77-AFC9-6918-0DEC-ABEB721C3321}"/>
          </ac:spMkLst>
        </pc:spChg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984772025" sldId="279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984772025" sldId="279"/>
            <ac:spMk id="3" creationId="{1B78DA2A-9E6E-DC7D-84FC-8BB86FEDDA85}"/>
          </ac:spMkLst>
        </pc:spChg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2893348807" sldId="280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2893348807" sldId="280"/>
            <ac:spMk id="3" creationId="{D073BD37-267E-AA91-645B-68FDD36BAF9C}"/>
          </ac:spMkLst>
        </pc:spChg>
      </pc:sldChg>
      <pc:sldChg chg="modSp add del mod">
        <pc:chgData name="Hlaváčová Jana, Mgr." userId="be454636-8b77-4c63-b075-5ad3450e81cd" providerId="ADAL" clId="{2E9643C6-6343-4681-95BA-47E779269B79}" dt="2024-09-30T11:55:12.855" v="12"/>
        <pc:sldMkLst>
          <pc:docMk/>
          <pc:sldMk cId="3269964542" sldId="281"/>
        </pc:sldMkLst>
        <pc:spChg chg="mod">
          <ac:chgData name="Hlaváčová Jana, Mgr." userId="be454636-8b77-4c63-b075-5ad3450e81cd" providerId="ADAL" clId="{2E9643C6-6343-4681-95BA-47E779269B79}" dt="2024-09-30T11:55:12.814" v="11"/>
          <ac:spMkLst>
            <pc:docMk/>
            <pc:sldMk cId="3269964542" sldId="281"/>
            <ac:spMk id="3" creationId="{D6084AE4-5DE1-C2E2-5DC4-684E3F0489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3DEB-3665-43A2-8965-70DD962AAB1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2DA7-7592-4F3A-88E0-E76D3866A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13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6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9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6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497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The Call for AI Ethics is a document signed by the Pontifical Academy for Life, Microsoft, IBM, FAO and the Ministry of Innovation, a part of the Italian Government in Rome on February 28th 2020 to promote an ethical approach to artificial intelligence. The idea behind it is to promote a sense of shared responsibility among international organizations, governments, institutions and the private sector in an effort to create a future in which digital innovation and technological progress grant mankind its centrality. Pointing to a new </a:t>
            </a:r>
            <a:r>
              <a:rPr lang="en-US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algorethics</a:t>
            </a:r>
            <a:r>
              <a:rPr lang="en-US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the signatories committed to request the development of an artificial intelligence that serves every person and humanity as a whole; that respects the dignity of the human person, so that every individual can benefit from the advances of technology; and that does not have as its sole goal greater profit or the gradual replacement of people in the workplace.</a:t>
            </a:r>
          </a:p>
          <a:p>
            <a:pPr algn="l" fontAlgn="base"/>
            <a:r>
              <a:rPr lang="en-US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The Rome Call for AI Ethics comprises 3 impact areas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 (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ethics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education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rights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)</a:t>
            </a:r>
            <a:r>
              <a:rPr lang="en-US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 and 6 principles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 (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transparency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inclusion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accountability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impartiality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, reliability,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security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 and </a:t>
            </a:r>
            <a:r>
              <a:rPr lang="cs-CZ" b="0" i="0" err="1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privacy</a:t>
            </a:r>
            <a:r>
              <a:rPr lang="cs-CZ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)</a:t>
            </a:r>
            <a:r>
              <a:rPr lang="en-US" b="0" i="0">
                <a:solidFill>
                  <a:srgbClr val="666666"/>
                </a:solidFill>
                <a:effectLst/>
                <a:latin typeface="Abel" panose="020F0502020204030204" pitchFamily="2" charset="0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67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0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7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8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2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7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2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5910E-C0F6-4E23-804F-7852F923A18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75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F8138-CCD8-B4D4-0B97-676C4D822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8F8C20-C4C0-2F24-E1BB-450D2DB18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04E165-CE67-77B8-EC29-86EFAC24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328CE0-A4A1-8107-8465-6812A4F2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84A29D-618A-8C72-1849-D9D8668B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49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41452-7946-BF45-1A0E-A462D7BB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3EC245-6AB1-60AE-1D51-B07923B5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99FC0-E813-5073-5E15-4699F0E1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436F47-A40D-8FD6-E3BC-279BB910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946583-B9A8-DE57-4D74-B0D0187B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9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D500A-665F-B82D-6786-655DDB9E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2B15CD-09C2-A64E-8848-B7E55A7C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C5E34C-A92D-4341-7D0D-55A2D510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2DB37-6311-39F2-6EDD-E34F7142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13B522-4C6C-29B0-2D8A-39CF01B4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4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AE883-4C52-CDCE-5F2E-A232C324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4B4F1-E57A-76FF-A68E-6802AC7CD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54A474-6E86-6546-D8E2-75984509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96197-40D9-8104-5FBF-833323B4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C0CD0B-0729-D8F9-5FCE-76564EC7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91BF1B-D066-FC34-FECE-879CF269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51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1F72E-5455-2D63-B502-ABEA6EF4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F13088-18CD-6191-A432-E328BD73F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19CC61-6648-F8CB-3476-3E53FF82F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72243A-72A3-E115-0070-C7B785C34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026AE4-5B9E-9266-F128-81FE469E9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8AAF4D-A195-81E5-BAE1-F73D5231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002F55-EA2E-967E-BB47-144E28FF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09BDAC9-C724-2B53-59CF-E925AD6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8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48DF3-848E-1C3D-4764-3E01E82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1E5E17-2F6F-E9F2-9A5D-AD103D2E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EC4ABB-A6C9-AA73-92DB-C56E5CC4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36B03C-C63C-ED97-5E81-7707D765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51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A8304C-1198-B591-F66A-4BA4EA07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CACD3D-26A1-F587-F1CC-16C4E315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9CF9E7-BADA-F8C1-5EF6-46CF3AE9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79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A24C7-5734-DA81-FB24-650F11E1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508B0-E51E-4952-C6ED-F94FC3D7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0475FE-9536-AF24-F67D-18A46D07E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33A38B-71B3-AEDB-5693-E1C2A3D7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6CE2EA-BBB2-1B11-7CD3-4BCF1D82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A39A55-DFAB-57D3-A052-DD0AB182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2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AF14C-25FF-D4AE-BC91-1364A973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27525CD-F800-2C8E-6AC1-A06128695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A7E659-9A8C-0056-D82E-EC57D9C9A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8A7D52-04F0-5B3D-23A6-59A8B559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EFABD0-7A73-D8B7-C323-1CD14B2D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CCA-3FC7-26F4-9D1C-218242A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84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FE01D-413C-545A-0A28-4E4D1C54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5C94E1-B696-EF88-6A78-98A2A0CD3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1F61A5-6E6F-9EB6-7C06-2F50563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0635D-4902-2E3D-B29C-F4561F79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24C4D6-33C8-07F6-AA6B-9F6E6BAA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8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618E86-FA8B-A073-ED29-8CF4B28EB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E70F3E-9658-A5E0-A92F-2D0CC92F7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2DD841-2E6C-97FD-EC37-1647FE1F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ADC268-1A0F-FDD9-FE0D-41576C08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Radek Policar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0D6CC5-5396-E445-E89E-7B251B0D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02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BFF0D6-B57E-D59F-E478-B0AF6BE5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426961-756D-2554-D0C2-D991C93F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EBFF00-682C-6C33-1752-F155A4CE1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D414C-A83D-F42F-D842-88BAA4888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© Radek Policar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0A045D-0B91-7490-1675-60BCA0E77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D1A1-FA0C-47CD-A642-92CE39B6C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8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pacientskyhub@mzcr.cz" TargetMode="External"/><Relationship Id="rId4" Type="http://schemas.openxmlformats.org/officeDocument/2006/relationships/hyperlink" Target="http://www.pacientskyhub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15" t="-9219" r="-1050" b="-2300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2019579" y="3532351"/>
            <a:ext cx="13804041" cy="6539665"/>
          </a:xfrm>
          <a:custGeom>
            <a:avLst/>
            <a:gdLst/>
            <a:ahLst/>
            <a:cxnLst/>
            <a:rect l="l" t="t" r="r" b="b"/>
            <a:pathLst>
              <a:path w="13804041" h="6539665">
                <a:moveTo>
                  <a:pt x="0" y="0"/>
                </a:moveTo>
                <a:lnTo>
                  <a:pt x="13804041" y="0"/>
                </a:lnTo>
                <a:lnTo>
                  <a:pt x="13804041" y="6539665"/>
                </a:lnTo>
                <a:lnTo>
                  <a:pt x="0" y="6539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9600415" y="7918713"/>
            <a:ext cx="5655247" cy="2679173"/>
          </a:xfrm>
          <a:custGeom>
            <a:avLst/>
            <a:gdLst/>
            <a:ahLst/>
            <a:cxnLst/>
            <a:rect l="l" t="t" r="r" b="b"/>
            <a:pathLst>
              <a:path w="5655247" h="2679173">
                <a:moveTo>
                  <a:pt x="0" y="0"/>
                </a:moveTo>
                <a:lnTo>
                  <a:pt x="5655247" y="0"/>
                </a:lnTo>
                <a:lnTo>
                  <a:pt x="5655247" y="2679174"/>
                </a:lnTo>
                <a:lnTo>
                  <a:pt x="0" y="267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 rot="-2700000">
            <a:off x="15115973" y="7700971"/>
            <a:ext cx="4825760" cy="4742089"/>
            <a:chOff x="0" y="0"/>
            <a:chExt cx="1947659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7659" cy="1913890"/>
            </a:xfrm>
            <a:custGeom>
              <a:avLst/>
              <a:gdLst/>
              <a:ahLst/>
              <a:cxnLst/>
              <a:rect l="l" t="t" r="r" b="b"/>
              <a:pathLst>
                <a:path w="1947659" h="1913890">
                  <a:moveTo>
                    <a:pt x="0" y="0"/>
                  </a:moveTo>
                  <a:lnTo>
                    <a:pt x="1947659" y="0"/>
                  </a:lnTo>
                  <a:lnTo>
                    <a:pt x="194765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AB71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 rot="-2700000">
            <a:off x="-3889605" y="4795645"/>
            <a:ext cx="6625813" cy="8314136"/>
            <a:chOff x="0" y="0"/>
            <a:chExt cx="2064536" cy="2590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64536" cy="2590600"/>
            </a:xfrm>
            <a:custGeom>
              <a:avLst/>
              <a:gdLst/>
              <a:ahLst/>
              <a:cxnLst/>
              <a:rect l="l" t="t" r="r" b="b"/>
              <a:pathLst>
                <a:path w="2064536" h="2590600">
                  <a:moveTo>
                    <a:pt x="0" y="0"/>
                  </a:moveTo>
                  <a:lnTo>
                    <a:pt x="2064536" y="0"/>
                  </a:lnTo>
                  <a:lnTo>
                    <a:pt x="2064536" y="2590600"/>
                  </a:lnTo>
                  <a:lnTo>
                    <a:pt x="0" y="2590600"/>
                  </a:lnTo>
                  <a:close/>
                </a:path>
              </a:pathLst>
            </a:custGeom>
            <a:solidFill>
              <a:srgbClr val="B6BF0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-1343790" y="-2599025"/>
            <a:ext cx="5727979" cy="5727979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B263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399004" y="8483554"/>
            <a:ext cx="7489991" cy="1549492"/>
          </a:xfrm>
          <a:custGeom>
            <a:avLst/>
            <a:gdLst/>
            <a:ahLst/>
            <a:cxnLst/>
            <a:rect l="l" t="t" r="r" b="b"/>
            <a:pathLst>
              <a:path w="7489991" h="1549492">
                <a:moveTo>
                  <a:pt x="0" y="0"/>
                </a:moveTo>
                <a:lnTo>
                  <a:pt x="7489992" y="0"/>
                </a:lnTo>
                <a:lnTo>
                  <a:pt x="7489992" y="1549492"/>
                </a:lnTo>
                <a:lnTo>
                  <a:pt x="0" y="1549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2" name="Group 12"/>
          <p:cNvGrpSpPr/>
          <p:nvPr/>
        </p:nvGrpSpPr>
        <p:grpSpPr>
          <a:xfrm rot="-2700000">
            <a:off x="16348193" y="5926189"/>
            <a:ext cx="983082" cy="966037"/>
            <a:chOff x="0" y="0"/>
            <a:chExt cx="1947659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47659" cy="1913890"/>
            </a:xfrm>
            <a:custGeom>
              <a:avLst/>
              <a:gdLst/>
              <a:ahLst/>
              <a:cxnLst/>
              <a:rect l="l" t="t" r="r" b="b"/>
              <a:pathLst>
                <a:path w="1947659" h="1913890">
                  <a:moveTo>
                    <a:pt x="0" y="0"/>
                  </a:moveTo>
                  <a:lnTo>
                    <a:pt x="1947659" y="0"/>
                  </a:lnTo>
                  <a:lnTo>
                    <a:pt x="194765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A253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" name="AutoShape 14"/>
          <p:cNvSpPr/>
          <p:nvPr/>
        </p:nvSpPr>
        <p:spPr>
          <a:xfrm rot="-2700000">
            <a:off x="-271702" y="-1030188"/>
            <a:ext cx="102287" cy="8096463"/>
          </a:xfrm>
          <a:prstGeom prst="rect">
            <a:avLst/>
          </a:prstGeom>
          <a:solidFill>
            <a:srgbClr val="0A253E"/>
          </a:solidFill>
        </p:spPr>
        <p:txBody>
          <a:bodyPr/>
          <a:lstStyle/>
          <a:p>
            <a:endParaRPr lang="cs-CZ"/>
          </a:p>
        </p:txBody>
      </p:sp>
      <p:sp>
        <p:nvSpPr>
          <p:cNvPr id="15" name="AutoShape 15"/>
          <p:cNvSpPr/>
          <p:nvPr/>
        </p:nvSpPr>
        <p:spPr>
          <a:xfrm rot="2700000">
            <a:off x="18792218" y="-4592749"/>
            <a:ext cx="102287" cy="8096463"/>
          </a:xfrm>
          <a:prstGeom prst="rect">
            <a:avLst/>
          </a:prstGeom>
          <a:solidFill>
            <a:srgbClr val="C2182E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6" name="Group 16"/>
          <p:cNvGrpSpPr/>
          <p:nvPr/>
        </p:nvGrpSpPr>
        <p:grpSpPr>
          <a:xfrm rot="-2700000">
            <a:off x="654247" y="5862664"/>
            <a:ext cx="1912193" cy="1879039"/>
            <a:chOff x="0" y="0"/>
            <a:chExt cx="1947659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47659" cy="1913890"/>
            </a:xfrm>
            <a:custGeom>
              <a:avLst/>
              <a:gdLst/>
              <a:ahLst/>
              <a:cxnLst/>
              <a:rect l="l" t="t" r="r" b="b"/>
              <a:pathLst>
                <a:path w="1947659" h="1913890">
                  <a:moveTo>
                    <a:pt x="0" y="0"/>
                  </a:moveTo>
                  <a:lnTo>
                    <a:pt x="1947659" y="0"/>
                  </a:lnTo>
                  <a:lnTo>
                    <a:pt x="194765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2182E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040345" y="2393099"/>
            <a:ext cx="13218955" cy="5236663"/>
            <a:chOff x="0" y="-333375"/>
            <a:chExt cx="17625273" cy="698221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165295"/>
              <a:ext cx="16647666" cy="4296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35"/>
                </a:lnSpc>
              </a:pPr>
              <a:r>
                <a:rPr lang="en-US" sz="7938" spc="166">
                  <a:solidFill>
                    <a:srgbClr val="0A253E"/>
                  </a:solidFill>
                  <a:latin typeface="Selawik 1"/>
                  <a:ea typeface="Selawik 1"/>
                  <a:cs typeface="Selawik 1"/>
                  <a:sym typeface="Selawik 1"/>
                </a:rPr>
                <a:t>Umělá inteligence ve zdravotnictví: nové výzvy a příležitosti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33375"/>
              <a:ext cx="17625273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3"/>
                </a:lnSpc>
              </a:pPr>
              <a:r>
                <a:rPr lang="en-US" sz="5281" err="1">
                  <a:solidFill>
                    <a:srgbClr val="C2182E"/>
                  </a:solidFill>
                  <a:latin typeface="Wonderful Branding"/>
                  <a:ea typeface="Wonderful Branding"/>
                  <a:cs typeface="Wonderful Branding"/>
                  <a:sym typeface="Wonderful Branding"/>
                </a:rPr>
                <a:t>Panelová</a:t>
              </a:r>
              <a:r>
                <a:rPr lang="en-US" sz="5281">
                  <a:solidFill>
                    <a:srgbClr val="C2182E"/>
                  </a:solidFill>
                  <a:latin typeface="Wonderful Branding"/>
                  <a:ea typeface="Wonderful Branding"/>
                  <a:cs typeface="Wonderful Branding"/>
                  <a:sym typeface="Wonderful Branding"/>
                </a:rPr>
                <a:t> d</a:t>
              </a:r>
              <a:r>
                <a:rPr lang="cs-CZ" sz="5281" err="1">
                  <a:solidFill>
                    <a:srgbClr val="C2182E"/>
                  </a:solidFill>
                  <a:latin typeface="Wonderful Branding"/>
                  <a:ea typeface="Wonderful Branding"/>
                  <a:cs typeface="Wonderful Branding"/>
                  <a:sym typeface="Wonderful Branding"/>
                </a:rPr>
                <a:t>ebata</a:t>
              </a:r>
              <a:r>
                <a:rPr lang="en-US" sz="5281">
                  <a:solidFill>
                    <a:srgbClr val="C2182E"/>
                  </a:solidFill>
                  <a:latin typeface="Wonderful Branding"/>
                  <a:ea typeface="Wonderful Branding"/>
                  <a:cs typeface="Wonderful Branding"/>
                  <a:sym typeface="Wonderful Branding"/>
                </a:rPr>
                <a:t>: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860693"/>
              <a:ext cx="16133104" cy="78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26"/>
                </a:lnSpc>
              </a:pPr>
              <a:r>
                <a:rPr lang="en-US" sz="3518" dirty="0">
                  <a:solidFill>
                    <a:srgbClr val="C2182E"/>
                  </a:solidFill>
                  <a:latin typeface="Selawik 2"/>
                  <a:ea typeface="Selawik 2"/>
                  <a:cs typeface="Selawik 2"/>
                  <a:sym typeface="Selawik 2"/>
                </a:rPr>
                <a:t>PONDĚLÍ 30. 9. 2024 | 15:00 – 1</a:t>
              </a:r>
              <a:r>
                <a:rPr lang="cs-CZ" sz="3518" dirty="0">
                  <a:solidFill>
                    <a:srgbClr val="C2182E"/>
                  </a:solidFill>
                  <a:latin typeface="Selawik 2"/>
                  <a:ea typeface="Selawik 2"/>
                  <a:cs typeface="Selawik 2"/>
                  <a:sym typeface="Selawik 2"/>
                </a:rPr>
                <a:t>7</a:t>
              </a:r>
              <a:r>
                <a:rPr lang="en-US" sz="3518" dirty="0">
                  <a:solidFill>
                    <a:srgbClr val="C2182E"/>
                  </a:solidFill>
                  <a:latin typeface="Selawik 2"/>
                  <a:ea typeface="Selawik 2"/>
                  <a:cs typeface="Selawik 2"/>
                  <a:sym typeface="Selawik 2"/>
                </a:rPr>
                <a:t>:</a:t>
              </a:r>
              <a:r>
                <a:rPr lang="cs-CZ" sz="3518" dirty="0">
                  <a:solidFill>
                    <a:srgbClr val="C2182E"/>
                  </a:solidFill>
                  <a:latin typeface="Selawik 2"/>
                  <a:ea typeface="Selawik 2"/>
                  <a:cs typeface="Selawik 2"/>
                  <a:sym typeface="Selawik 2"/>
                </a:rPr>
                <a:t>0</a:t>
              </a:r>
              <a:r>
                <a:rPr lang="en-US" sz="3518">
                  <a:solidFill>
                    <a:srgbClr val="C2182E"/>
                  </a:solidFill>
                  <a:latin typeface="Selawik 2"/>
                  <a:ea typeface="Selawik 2"/>
                  <a:cs typeface="Selawik 2"/>
                  <a:sym typeface="Selawik 2"/>
                </a:rPr>
                <a:t>0</a:t>
              </a:r>
              <a:endParaRPr lang="en-US" sz="3518" dirty="0">
                <a:solidFill>
                  <a:srgbClr val="C2182E"/>
                </a:solidFill>
                <a:latin typeface="Selawik 2"/>
                <a:ea typeface="Selawik 2"/>
                <a:cs typeface="Selawik 2"/>
                <a:sym typeface="Selawik 2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4077" y="529714"/>
            <a:ext cx="4435431" cy="997972"/>
          </a:xfrm>
          <a:custGeom>
            <a:avLst/>
            <a:gdLst/>
            <a:ahLst/>
            <a:cxnLst/>
            <a:rect l="l" t="t" r="r" b="b"/>
            <a:pathLst>
              <a:path w="4435431" h="997972">
                <a:moveTo>
                  <a:pt x="0" y="0"/>
                </a:moveTo>
                <a:lnTo>
                  <a:pt x="4435430" y="0"/>
                </a:lnTo>
                <a:lnTo>
                  <a:pt x="4435430" y="997972"/>
                </a:lnTo>
                <a:lnTo>
                  <a:pt x="0" y="9979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A8799-A5B0-FB5D-9701-0088726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Český (a unijní) rámec</a:t>
            </a:r>
            <a:br>
              <a:rPr lang="cs-CZ" b="1"/>
            </a:br>
            <a:endParaRPr lang="cs-CZ" b="1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737EB0-3F9F-BF65-4E4B-78B73D9D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10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8901B9-9A37-D38F-987F-ED17BB67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A7AD76-10E9-D06D-7DB7-4CBBCCB8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90819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CEEE3-AA27-EF1E-C347-76B77D93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84AE4-5DE1-C2E2-5DC4-684E3F048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standardní zdravotnické právní předpisy</a:t>
            </a:r>
          </a:p>
          <a:p>
            <a:endParaRPr lang="cs-CZ"/>
          </a:p>
          <a:p>
            <a:r>
              <a:rPr lang="cs-CZ"/>
              <a:t>zákon o zdravotních službách</a:t>
            </a:r>
          </a:p>
          <a:p>
            <a:r>
              <a:rPr lang="cs-CZ"/>
              <a:t>občanský zákoník</a:t>
            </a:r>
          </a:p>
          <a:p>
            <a:r>
              <a:rPr lang="cs-CZ"/>
              <a:t>nařízení EU o zdravotnických prostředcích</a:t>
            </a:r>
          </a:p>
          <a:p>
            <a:r>
              <a:rPr lang="cs-CZ"/>
              <a:t>nařízení EU o diagnostických zdravotnických prostředcích in vitro</a:t>
            </a:r>
          </a:p>
          <a:p>
            <a:r>
              <a:rPr lang="cs-CZ"/>
              <a:t>zákon </a:t>
            </a:r>
            <a:r>
              <a:rPr lang="cs-CZ" b="0" i="0">
                <a:effectLst/>
              </a:rPr>
              <a:t>o zdravotnických prostředcích a diagnostických zdravotnických prostředcích in vitro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EF9BCD-77F2-10F8-8341-F7AE1B5D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11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B2EB23-AC8B-92A2-AFAA-6830B51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6660AA-7FC6-B516-651A-74A91B03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326996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CEEE3-AA27-EF1E-C347-76B77D93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84AE4-5DE1-C2E2-5DC4-684E3F048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ALE TAKY:</a:t>
            </a:r>
          </a:p>
          <a:p>
            <a:r>
              <a:rPr lang="cs-CZ"/>
              <a:t>zákoník práce</a:t>
            </a:r>
          </a:p>
          <a:p>
            <a:r>
              <a:rPr lang="cs-CZ"/>
              <a:t>nařízení EU o ochraně osobních údajů (GDPR)</a:t>
            </a:r>
          </a:p>
          <a:p>
            <a:r>
              <a:rPr lang="cs-CZ"/>
              <a:t>zákon o zpracování osobních údajů</a:t>
            </a:r>
          </a:p>
          <a:p>
            <a:r>
              <a:rPr lang="cs-CZ"/>
              <a:t>zákon o archivnictví a spisové službě</a:t>
            </a:r>
          </a:p>
          <a:p>
            <a:r>
              <a:rPr lang="cs-CZ"/>
              <a:t>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E1F1F2-4335-63C7-449B-929DE61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8A2D3D-3280-F0A6-3B50-EF906FF9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4B2AA5-BEC1-9CB6-2142-914F8742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39885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F31B8-69DE-6E4A-93BD-FD5E3EDE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F6F54-5E96-DEA7-A516-96842DE73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už máme, ale stále není účinný</a:t>
            </a:r>
          </a:p>
          <a:p>
            <a:endParaRPr lang="cs-CZ"/>
          </a:p>
          <a:p>
            <a:r>
              <a:rPr lang="cs-CZ"/>
              <a:t>akt o umělé inteligenci</a:t>
            </a:r>
          </a:p>
          <a:p>
            <a:pPr lvl="1"/>
            <a:r>
              <a:rPr lang="cs-CZ" b="1" i="0">
                <a:solidFill>
                  <a:srgbClr val="333333"/>
                </a:solidFill>
                <a:effectLst/>
              </a:rPr>
              <a:t>nařízení Evropského parlamentu a Rady</a:t>
            </a:r>
            <a:r>
              <a:rPr lang="cs-CZ" i="0">
                <a:solidFill>
                  <a:srgbClr val="333333"/>
                </a:solidFill>
                <a:effectLst/>
              </a:rPr>
              <a:t> (EU) 2024/1689,</a:t>
            </a:r>
            <a:br>
              <a:rPr lang="cs-CZ" i="0">
                <a:solidFill>
                  <a:srgbClr val="333333"/>
                </a:solidFill>
                <a:effectLst/>
              </a:rPr>
            </a:br>
            <a:r>
              <a:rPr lang="cs-CZ" b="1" i="0">
                <a:solidFill>
                  <a:srgbClr val="333333"/>
                </a:solidFill>
                <a:effectLst/>
              </a:rPr>
              <a:t>kterým se stanoví harmonizovaná pravidla pro umělou inteligenci</a:t>
            </a:r>
            <a:br>
              <a:rPr lang="cs-CZ" i="0">
                <a:solidFill>
                  <a:srgbClr val="333333"/>
                </a:solidFill>
                <a:effectLst/>
              </a:rPr>
            </a:br>
            <a:r>
              <a:rPr lang="cs-CZ" i="0">
                <a:solidFill>
                  <a:srgbClr val="333333"/>
                </a:solidFill>
                <a:effectLst/>
              </a:rPr>
              <a:t>a mění nařízení (ES) č. 300/2008, (EU) č. 167/2013, (EU) č. 168/2013,</a:t>
            </a:r>
            <a:br>
              <a:rPr lang="cs-CZ" i="0">
                <a:solidFill>
                  <a:srgbClr val="333333"/>
                </a:solidFill>
                <a:effectLst/>
              </a:rPr>
            </a:br>
            <a:r>
              <a:rPr lang="cs-CZ" i="0">
                <a:solidFill>
                  <a:srgbClr val="333333"/>
                </a:solidFill>
                <a:effectLst/>
              </a:rPr>
              <a:t>(EU) 2018/858, (EU) 2018/1139 a (EU) 2019/2144 a směrnice 2014/90/EU, (EU) 2016/797 a (EU) 2020/1828 </a:t>
            </a:r>
            <a:r>
              <a:rPr lang="cs-CZ" b="1" i="0">
                <a:solidFill>
                  <a:srgbClr val="333333"/>
                </a:solidFill>
                <a:effectLst/>
              </a:rPr>
              <a:t>(akt o umělé inteligenci)</a:t>
            </a:r>
          </a:p>
          <a:p>
            <a:pPr lvl="1"/>
            <a:r>
              <a:rPr lang="cs-CZ">
                <a:solidFill>
                  <a:srgbClr val="333333"/>
                </a:solidFill>
              </a:rPr>
              <a:t>použije se ode dne 2. srpna 2026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2D0E34-5C70-0593-DF39-4CF3BBDA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13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8FED16-42BE-BCA8-4832-C8530DB0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84BF47-4FE1-3EC5-8666-84B0A95E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366981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DA3D8-107E-41F0-1D58-63EBCDCF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2418D-F447-D0E8-AF8F-FBE0A0BC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/>
              <a:t>čekáme stále ještě na:</a:t>
            </a:r>
          </a:p>
          <a:p>
            <a:endParaRPr lang="cs-CZ"/>
          </a:p>
          <a:p>
            <a:r>
              <a:rPr lang="cs-CZ">
                <a:ea typeface="Calibri" panose="020F0502020204030204" pitchFamily="34" charset="0"/>
              </a:rPr>
              <a:t>revidovaná směrnice o odpovědnosti za vadné výrobky</a:t>
            </a:r>
          </a:p>
          <a:p>
            <a:endParaRPr lang="cs-CZ"/>
          </a:p>
          <a:p>
            <a:r>
              <a:rPr lang="cs-CZ">
                <a:ea typeface="Calibri" panose="020F0502020204030204" pitchFamily="34" charset="0"/>
              </a:rPr>
              <a:t>směrnice o přizpůsobení pravidel mimosmluvní občanskoprávní odpovědnosti umělé inteligenci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B17ED6-34AA-73A4-0B70-9105BA89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14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F976CB-9DB9-A322-52E1-1E8BF66C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26E410-986F-CEF1-422C-CE1B9C64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7655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E1578-2B8B-57BF-B362-D7517113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Etický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8DA2A-9E6E-DC7D-84FC-8BB86FEDD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Římská výzva k etice umělé inteligence</a:t>
            </a:r>
          </a:p>
          <a:p>
            <a:pPr lvl="1"/>
            <a:r>
              <a:rPr lang="cs-CZ"/>
              <a:t>Transparentnost – systémy umělé inteligence musí být srozumitelné všem</a:t>
            </a:r>
          </a:p>
          <a:p>
            <a:pPr lvl="1"/>
            <a:r>
              <a:rPr lang="cs-CZ"/>
              <a:t>Inkluze – tyto systémy nesmí nikoho diskriminovat, protože každý člověk má stejnou důstojnost</a:t>
            </a:r>
          </a:p>
          <a:p>
            <a:pPr lvl="1"/>
            <a:r>
              <a:rPr lang="cs-CZ"/>
              <a:t>Odpovědnost – vždy musí existovat někdo, kdo přebírá odpovědnost za to, co stroj dělá</a:t>
            </a:r>
          </a:p>
          <a:p>
            <a:pPr lvl="1"/>
            <a:r>
              <a:rPr lang="cs-CZ"/>
              <a:t>Nestrannost – systémy umělé inteligence se nesmí řídit předsudky nebo je vytvářet</a:t>
            </a:r>
          </a:p>
          <a:p>
            <a:pPr lvl="1"/>
            <a:r>
              <a:rPr lang="cs-CZ"/>
              <a:t>Spolehlivost – umělá inteligence musí být spolehlivá</a:t>
            </a:r>
          </a:p>
          <a:p>
            <a:pPr lvl="1"/>
            <a:r>
              <a:rPr lang="cs-CZ"/>
              <a:t>Bezpečnost a ochrana soukromí – tyto systémy musí být bezpečné</a:t>
            </a:r>
            <a:br>
              <a:rPr lang="cs-CZ"/>
            </a:br>
            <a:r>
              <a:rPr lang="cs-CZ"/>
              <a:t>a respektovat soukromí uživatelů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851E68-C282-B8CD-597F-71EA7FAC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15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8D1B98-1369-C4FE-6D62-007D63EE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AB7C6F-9531-4C4E-04B4-7CC69008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98477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A8799-A5B0-FB5D-9701-0088726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Témata, která nás zajímají</a:t>
            </a:r>
            <a:br>
              <a:rPr lang="cs-CZ" b="1"/>
            </a:br>
            <a:endParaRPr lang="cs-CZ" b="1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0212B3-A72C-672E-B298-40B929E9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16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20CBC5-99E8-96E2-ED38-183885DC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168A4B-8482-DFE1-5F62-D99647E9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195902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63CBD-B035-900E-CDCE-D8A36095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DA381-1CEC-2A31-CAB4-F0F85B00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/>
              <a:t>témata, která nás zajímají:</a:t>
            </a:r>
          </a:p>
          <a:p>
            <a:r>
              <a:rPr lang="cs-CZ"/>
              <a:t>využití AI v organizaci poskytování zdravotních služeb</a:t>
            </a:r>
          </a:p>
          <a:p>
            <a:r>
              <a:rPr lang="cs-CZ"/>
              <a:t>využití AI v administrativní podpoře poskytování zdravotních služeb</a:t>
            </a:r>
          </a:p>
          <a:p>
            <a:r>
              <a:rPr lang="cs-CZ"/>
              <a:t>využití AI v sběru informací potřebných pro poskytování zdravotních služeb</a:t>
            </a:r>
          </a:p>
          <a:p>
            <a:r>
              <a:rPr lang="cs-CZ"/>
              <a:t>využití AI v diagnostických metodách</a:t>
            </a:r>
          </a:p>
          <a:p>
            <a:r>
              <a:rPr lang="cs-CZ"/>
              <a:t>využití AI v léčebných metodách</a:t>
            </a:r>
          </a:p>
          <a:p>
            <a:r>
              <a:rPr lang="cs-CZ"/>
              <a:t>využití AI ve vědě a výzkumu v oblasti medicíny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4EC119-FAB1-A718-0574-54A4763D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17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FA12DE-00C8-C659-7565-7CD72334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8180F3-A7D3-C30F-EE85-E20E3D50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4478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6DF71-E1B0-FE4B-DC2F-6BFEBA9D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39CFE-A287-F309-4197-0161155C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/>
              <a:t>témata, která nás zajímají:</a:t>
            </a:r>
          </a:p>
          <a:p>
            <a:r>
              <a:rPr lang="cs-CZ"/>
              <a:t>co musíme splnit pro uvedení výrobku s AI na trh</a:t>
            </a:r>
          </a:p>
          <a:p>
            <a:r>
              <a:rPr lang="cs-CZ"/>
              <a:t>co musíme splnit pro zavedení výrobku s AI do praxe</a:t>
            </a:r>
          </a:p>
          <a:p>
            <a:r>
              <a:rPr lang="cs-CZ"/>
              <a:t>jaké jsou podmínky odpovědnosti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5E6966-2EDC-A4AA-91F8-BDD9A4F8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18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A2619B-A5AD-D462-A20E-3ED3F76D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4B4613-7630-E324-D7BA-74216E89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30727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6DF71-E1B0-FE4B-DC2F-6BFEBA9D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39CFE-A287-F309-4197-0161155C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/>
              <a:t>témata, která nás zajímají:</a:t>
            </a:r>
          </a:p>
          <a:p>
            <a:r>
              <a:rPr lang="cs-CZ"/>
              <a:t>informování pacientů („transparentnost“)</a:t>
            </a:r>
          </a:p>
          <a:p>
            <a:r>
              <a:rPr lang="cs-CZ"/>
              <a:t>informovaný souhlas – možnost volby(?)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845564-5BD6-8915-B6BF-E077B1F9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19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248AFF-C9EF-4100-CA91-6D2BED9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6C9DCD-4CAF-E2F7-C8B2-62CA1FB3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52932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5116087" y="2358012"/>
            <a:ext cx="6625813" cy="8314136"/>
            <a:chOff x="0" y="0"/>
            <a:chExt cx="2064536" cy="2590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4536" cy="2590600"/>
            </a:xfrm>
            <a:custGeom>
              <a:avLst/>
              <a:gdLst/>
              <a:ahLst/>
              <a:cxnLst/>
              <a:rect l="l" t="t" r="r" b="b"/>
              <a:pathLst>
                <a:path w="2064536" h="2590600">
                  <a:moveTo>
                    <a:pt x="0" y="0"/>
                  </a:moveTo>
                  <a:lnTo>
                    <a:pt x="2064536" y="0"/>
                  </a:lnTo>
                  <a:lnTo>
                    <a:pt x="2064536" y="2590600"/>
                  </a:lnTo>
                  <a:lnTo>
                    <a:pt x="0" y="2590600"/>
                  </a:lnTo>
                  <a:close/>
                </a:path>
              </a:pathLst>
            </a:custGeom>
            <a:solidFill>
              <a:srgbClr val="B6BF01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-1343790" y="-2599025"/>
            <a:ext cx="5727979" cy="572797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B263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Freeform 6"/>
          <p:cNvSpPr/>
          <p:nvPr/>
        </p:nvSpPr>
        <p:spPr>
          <a:xfrm>
            <a:off x="11834649" y="8697188"/>
            <a:ext cx="5424651" cy="1122225"/>
          </a:xfrm>
          <a:custGeom>
            <a:avLst/>
            <a:gdLst/>
            <a:ahLst/>
            <a:cxnLst/>
            <a:rect l="l" t="t" r="r" b="b"/>
            <a:pathLst>
              <a:path w="5424651" h="1122225">
                <a:moveTo>
                  <a:pt x="0" y="0"/>
                </a:moveTo>
                <a:lnTo>
                  <a:pt x="5424651" y="0"/>
                </a:lnTo>
                <a:lnTo>
                  <a:pt x="5424651" y="1122224"/>
                </a:lnTo>
                <a:lnTo>
                  <a:pt x="0" y="11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 rot="-2700000">
            <a:off x="-271702" y="-1030188"/>
            <a:ext cx="102287" cy="8096463"/>
          </a:xfrm>
          <a:prstGeom prst="rect">
            <a:avLst/>
          </a:prstGeom>
          <a:solidFill>
            <a:srgbClr val="0A253E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 rot="-2700000">
            <a:off x="-1176655" y="3808306"/>
            <a:ext cx="1912193" cy="1879039"/>
            <a:chOff x="0" y="0"/>
            <a:chExt cx="1947659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7659" cy="1913890"/>
            </a:xfrm>
            <a:custGeom>
              <a:avLst/>
              <a:gdLst/>
              <a:ahLst/>
              <a:cxnLst/>
              <a:rect l="l" t="t" r="r" b="b"/>
              <a:pathLst>
                <a:path w="1947659" h="1913890">
                  <a:moveTo>
                    <a:pt x="0" y="0"/>
                  </a:moveTo>
                  <a:lnTo>
                    <a:pt x="1947659" y="0"/>
                  </a:lnTo>
                  <a:lnTo>
                    <a:pt x="1947659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2182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49507" y="3445523"/>
            <a:ext cx="12442369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4"/>
              </a:lnSpc>
            </a:pP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Představení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panelistů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a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cílů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akce</a:t>
            </a:r>
            <a:r>
              <a:rPr lang="cs-CZ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(Jana Hlaváčová)</a:t>
            </a: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Úvod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do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tématu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AI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ve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zdravotnictví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,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postoj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a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aktivity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MZČR</a:t>
            </a:r>
          </a:p>
          <a:p>
            <a:pPr marL="457200" indent="-457200" algn="l">
              <a:lnSpc>
                <a:spcPts val="3044"/>
              </a:lnSpc>
              <a:buFont typeface="Arial" panose="020B0604020202020204" pitchFamily="34" charset="0"/>
              <a:buChar char="•"/>
            </a:pP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Adam Gřunděl</a:t>
            </a:r>
            <a:r>
              <a:rPr lang="cs-CZ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, odborník na AI ve zdravotnictví, MZČR</a:t>
            </a: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Využití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AI v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medicíně</a:t>
            </a: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marL="457200" indent="-457200" algn="l">
              <a:lnSpc>
                <a:spcPts val="3044"/>
              </a:lnSpc>
              <a:buFont typeface="Arial" panose="020B0604020202020204" pitchFamily="34" charset="0"/>
              <a:buChar char="•"/>
            </a:pP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Ondřej Volný</a:t>
            </a:r>
            <a:r>
              <a:rPr lang="cs-CZ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, předseda České společnosti pro umělou inteligenci a inovativní digitální technologie v medicíně ČLS JEP, FN Ostrava a LF Ostravské univerzity</a:t>
            </a: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Regulace</a:t>
            </a:r>
            <a:r>
              <a:rPr lang="en-US" sz="2899" b="1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v </a:t>
            </a: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oblasti</a:t>
            </a:r>
            <a:r>
              <a:rPr lang="en-US" sz="2899" b="1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AI </a:t>
            </a: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na</a:t>
            </a:r>
            <a:r>
              <a:rPr lang="en-US" sz="2899" b="1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národní</a:t>
            </a:r>
            <a:r>
              <a:rPr lang="en-US" sz="2899" b="1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i</a:t>
            </a:r>
            <a:r>
              <a:rPr lang="en-US" sz="2899" b="1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mezinárodní</a:t>
            </a:r>
            <a:r>
              <a:rPr lang="en-US" sz="2899" b="1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b="1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úrovni</a:t>
            </a:r>
            <a:endParaRPr lang="en-US" sz="2899" b="1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marL="457200" indent="-457200" algn="l">
              <a:lnSpc>
                <a:spcPts val="3044"/>
              </a:lnSpc>
              <a:buFont typeface="Arial" panose="020B0604020202020204" pitchFamily="34" charset="0"/>
              <a:buChar char="•"/>
            </a:pP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Radek Policar</a:t>
            </a:r>
            <a:r>
              <a:rPr lang="cs-CZ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, vrchní ředitel sekce pro legislativu a právo, MZČR</a:t>
            </a: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  <a:p>
            <a:pPr algn="l">
              <a:lnSpc>
                <a:spcPts val="3044"/>
              </a:lnSpc>
            </a:pP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Panelová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diskuse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a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otázky</a:t>
            </a:r>
            <a:r>
              <a:rPr lang="en-US" sz="2899" spc="60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 z </a:t>
            </a:r>
            <a:r>
              <a:rPr lang="en-US" sz="2899" spc="60" err="1">
                <a:solidFill>
                  <a:srgbClr val="0A253E"/>
                </a:solidFill>
                <a:latin typeface="Selawik 1"/>
                <a:ea typeface="Selawik 1"/>
                <a:cs typeface="Selawik 1"/>
                <a:sym typeface="Selawik 1"/>
              </a:rPr>
              <a:t>publika</a:t>
            </a:r>
            <a:endParaRPr lang="en-US" sz="2899" spc="60">
              <a:solidFill>
                <a:srgbClr val="0A253E"/>
              </a:solidFill>
              <a:latin typeface="Selawik 1"/>
              <a:ea typeface="Selawik 1"/>
              <a:cs typeface="Selawik 1"/>
              <a:sym typeface="Selawik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83420" y="1596544"/>
            <a:ext cx="4014123" cy="110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4"/>
              </a:lnSpc>
            </a:pPr>
            <a:r>
              <a:rPr lang="en-US" sz="5124">
                <a:solidFill>
                  <a:srgbClr val="C2182E"/>
                </a:solidFill>
                <a:latin typeface="Wonderful Branding"/>
                <a:ea typeface="Wonderful Branding"/>
                <a:cs typeface="Wonderful Branding"/>
                <a:sym typeface="Wonderful Branding"/>
              </a:rPr>
              <a:t>Program: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4077" y="529714"/>
            <a:ext cx="4435431" cy="997972"/>
          </a:xfrm>
          <a:custGeom>
            <a:avLst/>
            <a:gdLst/>
            <a:ahLst/>
            <a:cxnLst/>
            <a:rect l="l" t="t" r="r" b="b"/>
            <a:pathLst>
              <a:path w="4435431" h="997972">
                <a:moveTo>
                  <a:pt x="0" y="0"/>
                </a:moveTo>
                <a:lnTo>
                  <a:pt x="4435430" y="0"/>
                </a:lnTo>
                <a:lnTo>
                  <a:pt x="4435430" y="997972"/>
                </a:lnTo>
                <a:lnTo>
                  <a:pt x="0" y="997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6DF71-E1B0-FE4B-DC2F-6BFEBA9D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39CFE-A287-F309-4197-0161155C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/>
              <a:t>témata, která nás zajímají:</a:t>
            </a:r>
          </a:p>
          <a:p>
            <a:r>
              <a:rPr lang="cs-CZ"/>
              <a:t>ochrana soukromí</a:t>
            </a:r>
          </a:p>
          <a:p>
            <a:r>
              <a:rPr lang="cs-CZ"/>
              <a:t>ochrana osobních údajů</a:t>
            </a:r>
          </a:p>
          <a:p>
            <a:endParaRPr lang="cs-CZ"/>
          </a:p>
          <a:p>
            <a:r>
              <a:rPr lang="cs-CZ"/>
              <a:t>kybernetická bezpečnost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DAB532-C8BF-8EA4-10D4-E57F31DE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20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54A5B3-B045-DD19-E532-612742F3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9B7C58-93CF-B8D8-C7C1-71998CB4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427847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6DF71-E1B0-FE4B-DC2F-6BFEBA9D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39CFE-A287-F309-4197-0161155C3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/>
              <a:t>témata, která nás zajímají:</a:t>
            </a:r>
          </a:p>
          <a:p>
            <a:r>
              <a:rPr lang="cs-CZ"/>
              <a:t>co je lege </a:t>
            </a:r>
            <a:r>
              <a:rPr lang="cs-CZ" err="1"/>
              <a:t>artis</a:t>
            </a:r>
            <a:r>
              <a:rPr lang="cs-CZ"/>
              <a:t>?</a:t>
            </a:r>
            <a:endParaRPr lang="cs-CZ" i="0">
              <a:effectLst/>
            </a:endParaRPr>
          </a:p>
          <a:p>
            <a:pPr lvl="1"/>
            <a:r>
              <a:rPr lang="cs-CZ"/>
              <a:t>má zdravotnický pracovník „věřit“ umělé inteligenci?</a:t>
            </a:r>
          </a:p>
          <a:p>
            <a:pPr lvl="1"/>
            <a:r>
              <a:rPr lang="cs-CZ"/>
              <a:t>musí zdravotnický pracovník „věřit“ umělé inteligenci?</a:t>
            </a:r>
          </a:p>
          <a:p>
            <a:pPr lvl="1"/>
            <a:r>
              <a:rPr lang="cs-CZ"/>
              <a:t>co stane, když bude věřit AI, ale poškodí to pacienta?</a:t>
            </a:r>
          </a:p>
          <a:p>
            <a:pPr lvl="2"/>
            <a:r>
              <a:rPr lang="cs-CZ"/>
              <a:t>trestní, správní, civilní, pracovněprávní, disciplinární odpovědnost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BE55C9-5609-32D3-B952-828AE99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21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7CC045-CB96-1053-4BC6-C623BFA9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8230D4-A92D-4AAD-AFF4-B0A9A269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53264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95368"/>
            <a:ext cx="11259031" cy="8091632"/>
          </a:xfrm>
          <a:custGeom>
            <a:avLst/>
            <a:gdLst/>
            <a:ahLst/>
            <a:cxnLst/>
            <a:rect l="l" t="t" r="r" b="b"/>
            <a:pathLst>
              <a:path w="11259031" h="8091632">
                <a:moveTo>
                  <a:pt x="0" y="0"/>
                </a:moveTo>
                <a:lnTo>
                  <a:pt x="11259031" y="0"/>
                </a:lnTo>
                <a:lnTo>
                  <a:pt x="11259031" y="8091632"/>
                </a:lnTo>
                <a:lnTo>
                  <a:pt x="0" y="8091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8229" t="-198" b="-19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-911161">
            <a:off x="2332357" y="-2667339"/>
            <a:ext cx="17853347" cy="15621679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B263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667487" y="6812139"/>
            <a:ext cx="4898418" cy="2957420"/>
          </a:xfrm>
          <a:custGeom>
            <a:avLst/>
            <a:gdLst/>
            <a:ahLst/>
            <a:cxnLst/>
            <a:rect l="l" t="t" r="r" b="b"/>
            <a:pathLst>
              <a:path w="4898418" h="2957420">
                <a:moveTo>
                  <a:pt x="0" y="0"/>
                </a:moveTo>
                <a:lnTo>
                  <a:pt x="4898419" y="0"/>
                </a:lnTo>
                <a:lnTo>
                  <a:pt x="4898419" y="2957420"/>
                </a:lnTo>
                <a:lnTo>
                  <a:pt x="0" y="2957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 rot="-2700000">
            <a:off x="-4055201" y="-1326572"/>
            <a:ext cx="9306389" cy="4710544"/>
            <a:chOff x="0" y="0"/>
            <a:chExt cx="5736882" cy="29037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6882" cy="2903794"/>
            </a:xfrm>
            <a:custGeom>
              <a:avLst/>
              <a:gdLst/>
              <a:ahLst/>
              <a:cxnLst/>
              <a:rect l="l" t="t" r="r" b="b"/>
              <a:pathLst>
                <a:path w="5736882" h="2903794">
                  <a:moveTo>
                    <a:pt x="0" y="0"/>
                  </a:moveTo>
                  <a:lnTo>
                    <a:pt x="5736882" y="0"/>
                  </a:lnTo>
                  <a:lnTo>
                    <a:pt x="5736882" y="2903794"/>
                  </a:lnTo>
                  <a:lnTo>
                    <a:pt x="0" y="2903794"/>
                  </a:lnTo>
                  <a:close/>
                </a:path>
              </a:pathLst>
            </a:custGeom>
            <a:solidFill>
              <a:srgbClr val="C2182E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50479" y="3022071"/>
            <a:ext cx="8727961" cy="1777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56"/>
              </a:lnSpc>
              <a:spcBef>
                <a:spcPct val="0"/>
              </a:spcBef>
            </a:pPr>
            <a:r>
              <a:rPr lang="en-US" sz="3397" spc="23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REGISTRACE NOVÝCH ČLENŮ PACIENTSKÉHO HUBU PROBÍHÁ</a:t>
            </a:r>
          </a:p>
          <a:p>
            <a:pPr algn="r">
              <a:lnSpc>
                <a:spcPts val="4756"/>
              </a:lnSpc>
              <a:spcBef>
                <a:spcPct val="0"/>
              </a:spcBef>
            </a:pPr>
            <a:r>
              <a:rPr lang="en-US" sz="3397" spc="23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 </a:t>
            </a:r>
            <a:r>
              <a:rPr lang="en-US" sz="3397" u="sng" spc="237">
                <a:solidFill>
                  <a:srgbClr val="FAB71A"/>
                </a:solidFill>
                <a:latin typeface="Montserrat Classic"/>
                <a:ea typeface="Montserrat Classic"/>
                <a:cs typeface="Montserrat Classic"/>
                <a:sym typeface="Montserrat Classic"/>
                <a:hlinkClick r:id="rId4" tooltip="http://www.pacientskyhub.cz"/>
              </a:rPr>
              <a:t>WWW.PACIENTSKYHUB.CZ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56534" y="5163369"/>
            <a:ext cx="8421906" cy="180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50"/>
              </a:lnSpc>
            </a:pPr>
            <a:r>
              <a:rPr lang="en-US" sz="3464">
                <a:solidFill>
                  <a:srgbClr val="FFFFFF"/>
                </a:solidFill>
                <a:latin typeface="Selawik 3"/>
                <a:ea typeface="Selawik 3"/>
                <a:cs typeface="Selawik 3"/>
                <a:sym typeface="Selawik 3"/>
              </a:rPr>
              <a:t>Kontaktujte nás </a:t>
            </a:r>
          </a:p>
          <a:p>
            <a:pPr algn="r">
              <a:lnSpc>
                <a:spcPts val="4850"/>
              </a:lnSpc>
            </a:pPr>
            <a:r>
              <a:rPr lang="en-US" sz="3464">
                <a:solidFill>
                  <a:srgbClr val="FFFFFF"/>
                </a:solidFill>
                <a:latin typeface="Selawik 3"/>
                <a:ea typeface="Selawik 3"/>
                <a:cs typeface="Selawik 3"/>
                <a:sym typeface="Selawik 3"/>
              </a:rPr>
              <a:t>na </a:t>
            </a:r>
            <a:r>
              <a:rPr lang="en-US" sz="3464" u="sng">
                <a:solidFill>
                  <a:srgbClr val="FAB71A"/>
                </a:solidFill>
                <a:latin typeface="Selawik 3"/>
                <a:ea typeface="Selawik 3"/>
                <a:cs typeface="Selawik 3"/>
                <a:sym typeface="Selawik 3"/>
                <a:hlinkClick r:id="rId5" tooltip="mailto:pacientskyhub@mzcr.cz"/>
              </a:rPr>
              <a:t>pacientskyhub@mzcr.cz</a:t>
            </a:r>
            <a:r>
              <a:rPr lang="en-US" sz="3464">
                <a:solidFill>
                  <a:srgbClr val="FAB71A"/>
                </a:solidFill>
                <a:latin typeface="Selawik 3"/>
                <a:ea typeface="Selawik 3"/>
                <a:cs typeface="Selawik 3"/>
                <a:sym typeface="Selawik 3"/>
              </a:rPr>
              <a:t> </a:t>
            </a:r>
          </a:p>
          <a:p>
            <a:pPr algn="r">
              <a:lnSpc>
                <a:spcPts val="4850"/>
              </a:lnSpc>
            </a:pPr>
            <a:r>
              <a:rPr lang="en-US" sz="3464">
                <a:solidFill>
                  <a:srgbClr val="FFFFFF"/>
                </a:solidFill>
                <a:latin typeface="Selawik 3"/>
                <a:ea typeface="Selawik 3"/>
                <a:cs typeface="Selawik 3"/>
                <a:sym typeface="Selawik 3"/>
              </a:rPr>
              <a:t>nebo na Facebooku </a:t>
            </a:r>
            <a:r>
              <a:rPr lang="en-US" sz="3464">
                <a:solidFill>
                  <a:srgbClr val="FAB71A"/>
                </a:solidFill>
                <a:latin typeface="Selawik 3"/>
                <a:ea typeface="Selawik 3"/>
                <a:cs typeface="Selawik 3"/>
                <a:sym typeface="Selawik 3"/>
              </a:rPr>
              <a:t>@Pacientský hub</a:t>
            </a:r>
          </a:p>
        </p:txBody>
      </p:sp>
      <p:grpSp>
        <p:nvGrpSpPr>
          <p:cNvPr id="11" name="Group 11"/>
          <p:cNvGrpSpPr/>
          <p:nvPr/>
        </p:nvGrpSpPr>
        <p:grpSpPr>
          <a:xfrm rot="-2700000">
            <a:off x="-4370066" y="-1209856"/>
            <a:ext cx="9306389" cy="4710544"/>
            <a:chOff x="0" y="0"/>
            <a:chExt cx="5736882" cy="29037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36882" cy="2903794"/>
            </a:xfrm>
            <a:custGeom>
              <a:avLst/>
              <a:gdLst/>
              <a:ahLst/>
              <a:cxnLst/>
              <a:rect l="l" t="t" r="r" b="b"/>
              <a:pathLst>
                <a:path w="5736882" h="2903794">
                  <a:moveTo>
                    <a:pt x="0" y="0"/>
                  </a:moveTo>
                  <a:lnTo>
                    <a:pt x="5736882" y="0"/>
                  </a:lnTo>
                  <a:lnTo>
                    <a:pt x="5736882" y="2903794"/>
                  </a:lnTo>
                  <a:lnTo>
                    <a:pt x="0" y="2903794"/>
                  </a:lnTo>
                  <a:close/>
                </a:path>
              </a:pathLst>
            </a:custGeom>
            <a:solidFill>
              <a:srgbClr val="0B263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044495" y="897483"/>
            <a:ext cx="7833945" cy="1762638"/>
          </a:xfrm>
          <a:custGeom>
            <a:avLst/>
            <a:gdLst/>
            <a:ahLst/>
            <a:cxnLst/>
            <a:rect l="l" t="t" r="r" b="b"/>
            <a:pathLst>
              <a:path w="7833945" h="1762638">
                <a:moveTo>
                  <a:pt x="0" y="0"/>
                </a:moveTo>
                <a:lnTo>
                  <a:pt x="7833945" y="0"/>
                </a:lnTo>
                <a:lnTo>
                  <a:pt x="7833945" y="1762638"/>
                </a:lnTo>
                <a:lnTo>
                  <a:pt x="0" y="1762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2A72A77-AFC9-6918-0DEC-ABEB721C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" y="1683545"/>
            <a:ext cx="16748760" cy="3581400"/>
          </a:xfrm>
        </p:spPr>
        <p:txBody>
          <a:bodyPr>
            <a:normAutofit fontScale="90000"/>
          </a:bodyPr>
          <a:lstStyle/>
          <a:p>
            <a:r>
              <a:rPr lang="cs-CZ" b="1"/>
              <a:t>Umělá inteligence ve zdravotnictví</a:t>
            </a:r>
            <a:br>
              <a:rPr lang="cs-CZ" b="1"/>
            </a:br>
            <a:r>
              <a:rPr lang="cs-CZ"/>
              <a:t>právní rámec</a:t>
            </a:r>
            <a:br>
              <a:rPr lang="cs-CZ"/>
            </a:br>
            <a:endParaRPr lang="cs-CZ" b="1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ADF3478A-10BD-0DDD-2B2B-82CF4D07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524978"/>
            <a:ext cx="13716000" cy="869156"/>
          </a:xfrm>
        </p:spPr>
        <p:txBody>
          <a:bodyPr>
            <a:noAutofit/>
          </a:bodyPr>
          <a:lstStyle/>
          <a:p>
            <a:r>
              <a:rPr lang="cs-CZ" sz="5400" b="1"/>
              <a:t>JUDr. Radek Policar</a:t>
            </a:r>
          </a:p>
          <a:p>
            <a:endParaRPr lang="cs-CZ" sz="5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8F05C-868F-6E46-E628-EB889562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58" y="6654165"/>
            <a:ext cx="5895885" cy="41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5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A8799-A5B0-FB5D-9701-0088726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Mezinárodní rámec</a:t>
            </a:r>
            <a:br>
              <a:rPr lang="cs-CZ" b="1"/>
            </a:br>
            <a:endParaRPr lang="cs-CZ" b="1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4DF61B-FB4E-A6F7-FD8D-D290787E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4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06A54E-67ED-5BF4-3762-76C3384C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A98125-12D9-2E35-020B-0D208D00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12815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39F97-5227-3842-289B-E1CAB91A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EF88E-5C53-2943-A201-94AD4C682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„AI </a:t>
            </a:r>
            <a:r>
              <a:rPr lang="cs-CZ" err="1"/>
              <a:t>doomers</a:t>
            </a:r>
            <a:r>
              <a:rPr lang="cs-CZ"/>
              <a:t>“ vs „AI </a:t>
            </a:r>
            <a:r>
              <a:rPr lang="cs-CZ" err="1"/>
              <a:t>ethics</a:t>
            </a:r>
            <a:r>
              <a:rPr lang="cs-CZ"/>
              <a:t>“</a:t>
            </a:r>
          </a:p>
          <a:p>
            <a:endParaRPr lang="cs-CZ"/>
          </a:p>
          <a:p>
            <a:r>
              <a:rPr lang="cs-CZ">
                <a:effectLst/>
                <a:ea typeface="Times New Roman" panose="02020603050405020304" pitchFamily="18" charset="0"/>
              </a:rPr>
              <a:t>Na co vše by měla být pravidla?</a:t>
            </a:r>
          </a:p>
          <a:p>
            <a:r>
              <a:rPr lang="cs-CZ">
                <a:effectLst/>
                <a:ea typeface="Times New Roman" panose="02020603050405020304" pitchFamily="18" charset="0"/>
              </a:rPr>
              <a:t>Postačí samoregulace, nebo jsou potřeba zákony?</a:t>
            </a:r>
          </a:p>
          <a:p>
            <a:r>
              <a:rPr lang="cs-CZ">
                <a:effectLst/>
                <a:ea typeface="Times New Roman" panose="02020603050405020304" pitchFamily="18" charset="0"/>
              </a:rPr>
              <a:t>Vyžaduje pravidla samotná technologie, nebo pouze její aplikace?</a:t>
            </a:r>
          </a:p>
          <a:p>
            <a:r>
              <a:rPr lang="cs-CZ">
                <a:effectLst/>
                <a:ea typeface="Times New Roman" panose="02020603050405020304" pitchFamily="18" charset="0"/>
              </a:rPr>
              <a:t>Jaké jsou náklady obětované příležitosti regulací, které omezují prostor pro inovace?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B11699-DDDE-F249-098F-91115073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5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F60715-1174-D12C-AFCD-0052D5BA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E3A1E2-11B1-9B24-1D08-6A2997A4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369403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02342-1330-9AC3-D878-13286730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7E9E9B-8448-7102-6F24-D5800E2C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samoregulace</a:t>
            </a:r>
          </a:p>
          <a:p>
            <a:pPr lvl="1"/>
            <a:r>
              <a:rPr lang="cs-CZ"/>
              <a:t>USA (ale </a:t>
            </a:r>
            <a:r>
              <a:rPr lang="en-US" b="0" i="0">
                <a:effectLst/>
              </a:rPr>
              <a:t>SB 1047 AI safety bill</a:t>
            </a:r>
            <a:r>
              <a:rPr lang="cs-CZ"/>
              <a:t>), Velká Británie, země Perského zálivu</a:t>
            </a:r>
          </a:p>
          <a:p>
            <a:r>
              <a:rPr lang="cs-CZ"/>
              <a:t>přísná regulace</a:t>
            </a:r>
          </a:p>
          <a:p>
            <a:pPr lvl="1"/>
            <a:r>
              <a:rPr lang="cs-CZ"/>
              <a:t>Čína</a:t>
            </a:r>
          </a:p>
          <a:p>
            <a:r>
              <a:rPr lang="cs-CZ"/>
              <a:t>„středový přístup“</a:t>
            </a:r>
          </a:p>
          <a:p>
            <a:pPr lvl="1"/>
            <a:r>
              <a:rPr lang="cs-CZ"/>
              <a:t>Evropská unie („</a:t>
            </a:r>
            <a:r>
              <a:rPr lang="cs-CZ">
                <a:effectLst/>
                <a:ea typeface="Times New Roman" panose="02020603050405020304" pitchFamily="18" charset="0"/>
              </a:rPr>
              <a:t>tvůrce globálních digitálních standardů</a:t>
            </a:r>
            <a:r>
              <a:rPr lang="cs-CZ"/>
              <a:t>“) – AI </a:t>
            </a:r>
            <a:r>
              <a:rPr lang="cs-CZ" err="1"/>
              <a:t>Act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836BF2-5C54-B28F-05D6-57EA8617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6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C259C-862B-3928-3CBD-0942EF21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85839F-F344-E288-8487-08E07D85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83382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D136D-B666-5A2F-A4BF-9219DFA6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83375-34C8-A69D-06E5-9DD39F280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>
                <a:effectLst/>
                <a:ea typeface="Times New Roman" panose="02020603050405020304" pitchFamily="18" charset="0"/>
              </a:rPr>
              <a:t>tři samostatné snahy o vypracování globálních pravidel a orgánu, který by na ně dohlížel</a:t>
            </a:r>
          </a:p>
          <a:p>
            <a:endParaRPr lang="cs-CZ"/>
          </a:p>
          <a:p>
            <a:r>
              <a:rPr lang="cs-CZ"/>
              <a:t>summity o bezpečnosti AI (2023 </a:t>
            </a:r>
            <a:r>
              <a:rPr lang="cs-CZ" err="1"/>
              <a:t>Bletchley</a:t>
            </a:r>
            <a:r>
              <a:rPr lang="cs-CZ"/>
              <a:t> Park, 2024 Soul,…)</a:t>
            </a:r>
            <a:br>
              <a:rPr lang="cs-CZ"/>
            </a:br>
            <a:r>
              <a:rPr lang="cs-CZ"/>
              <a:t>+ národní úřady pro bezpečnost AI</a:t>
            </a:r>
          </a:p>
          <a:p>
            <a:r>
              <a:rPr lang="cs-CZ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cs-CZ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Hiroshima</a:t>
            </a:r>
            <a:r>
              <a:rPr lang="cs-CZ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err="1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Process</a:t>
            </a:r>
            <a:r>
              <a:rPr lang="cs-CZ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” – skupina G7 – OECD</a:t>
            </a:r>
          </a:p>
          <a:p>
            <a:r>
              <a:rPr lang="cs-CZ"/>
              <a:t>OSN – „AI Advisory </a:t>
            </a:r>
            <a:r>
              <a:rPr lang="cs-CZ" err="1"/>
              <a:t>Board</a:t>
            </a:r>
            <a:r>
              <a:rPr lang="cs-CZ"/>
              <a:t>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1FED09-625E-29F5-AA02-6B819D11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7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AB6222-D8B4-7CDA-4F8F-F81AA360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6E148-A5F9-ED19-C9DC-86434547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116654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D9EC1-20E9-7A20-9DF6-62D768E1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3CE4B-5A42-4507-1C61-5E81FEAE8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očekávání nové mezinárodní organizace</a:t>
            </a:r>
          </a:p>
          <a:p>
            <a:endParaRPr lang="cs-CZ"/>
          </a:p>
          <a:p>
            <a:r>
              <a:rPr lang="cs-CZ"/>
              <a:t>„něco jako“:</a:t>
            </a:r>
          </a:p>
          <a:p>
            <a:pPr lvl="1"/>
            <a:r>
              <a:rPr lang="cs-CZ"/>
              <a:t>Mezinárodní agentura pro atomovou energii (IAEA)</a:t>
            </a:r>
          </a:p>
          <a:p>
            <a:pPr lvl="1"/>
            <a:r>
              <a:rPr lang="cs-CZ"/>
              <a:t>Mezinárodní organizace pro civilní letectví (ICAO)</a:t>
            </a:r>
          </a:p>
          <a:p>
            <a:pPr lvl="1"/>
            <a:r>
              <a:rPr lang="cs-CZ"/>
              <a:t>Evropská organizace pro jaderný výzkum (CERN)</a:t>
            </a:r>
          </a:p>
          <a:p>
            <a:pPr lvl="1"/>
            <a:r>
              <a:rPr lang="cs-CZ"/>
              <a:t>Mezivládní panel pro změnu klimatu (IPCC)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F2581-0206-E0D4-331F-7939C7A4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8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AA5CFE-1427-DDE4-0483-5428C569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95B7E2-D83E-39D3-FE57-4CF140FD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316608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C95A2-9504-0038-EAED-AF98C379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3BD37-267E-AA91-645B-68FDD36B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/>
              <a:t>Rámcová úmluva Rady Evropy o umělé inteligenci a lidských právech, demokracii a právním státu</a:t>
            </a:r>
            <a:endParaRPr lang="cs-CZ"/>
          </a:p>
          <a:p>
            <a:pPr marL="1200150" lvl="1" indent="-514350">
              <a:tabLst>
                <a:tab pos="685800" algn="l"/>
              </a:tabLst>
            </a:pPr>
            <a:r>
              <a:rPr lang="cs-CZ"/>
              <a:t>5. září 2024 otevřena k podpisu</a:t>
            </a:r>
          </a:p>
          <a:p>
            <a:pPr marL="1200150" lvl="1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činnosti v rámci životního cyklu systémů umělé inteligence musí být</a:t>
            </a:r>
            <a:b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souladu s následujícími základními zásadami:</a:t>
            </a:r>
          </a:p>
          <a:p>
            <a:pPr marL="1885950" lvl="2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lidská důstojnost a autonomie jednotlivce</a:t>
            </a:r>
          </a:p>
          <a:p>
            <a:pPr marL="1885950" lvl="2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rovnost a nediskriminace</a:t>
            </a:r>
          </a:p>
          <a:p>
            <a:pPr marL="1885950" lvl="2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respektování soukromí a ochrana osobních údajů</a:t>
            </a:r>
          </a:p>
          <a:p>
            <a:pPr marL="1885950" lvl="2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transparentnost a dohled</a:t>
            </a:r>
          </a:p>
          <a:p>
            <a:pPr marL="1885950" lvl="2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odpovědnost a spolehlivost</a:t>
            </a:r>
          </a:p>
          <a:p>
            <a:pPr marL="1885950" lvl="2" indent="-514350">
              <a:tabLst>
                <a:tab pos="685800" algn="l"/>
              </a:tabLst>
            </a:pPr>
            <a:r>
              <a:rPr 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bezpečné 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398D79-AFB1-0604-CC66-946245AA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E54D1A1-FA0C-47CD-A642-92CE39B6C2D3}" type="slidenum"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/>
              <a:t>9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CF280-10E7-CA3B-5851-4A0EF9CE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30.09.2024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8F621A-BB16-AB4A-8C56-8EC4F1D5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Radek Policar</a:t>
            </a:r>
          </a:p>
        </p:txBody>
      </p:sp>
    </p:spTree>
    <p:extLst>
      <p:ext uri="{BB962C8B-B14F-4D97-AF65-F5344CB8AC3E}">
        <p14:creationId xmlns:p14="http://schemas.microsoft.com/office/powerpoint/2010/main" val="289334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Vlastní</PresentationFormat>
  <Paragraphs>199</Paragraphs>
  <Slides>22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4" baseType="lpstr">
      <vt:lpstr>Selawik 2</vt:lpstr>
      <vt:lpstr>Calibri Light</vt:lpstr>
      <vt:lpstr>Arial</vt:lpstr>
      <vt:lpstr>Wonderful Branding</vt:lpstr>
      <vt:lpstr>Abel</vt:lpstr>
      <vt:lpstr>Selawik 3</vt:lpstr>
      <vt:lpstr>Calibri</vt:lpstr>
      <vt:lpstr>Selawik 1</vt:lpstr>
      <vt:lpstr>Montserrat Classic</vt:lpstr>
      <vt:lpstr>Times New Roman</vt:lpstr>
      <vt:lpstr>Office Theme</vt:lpstr>
      <vt:lpstr>Motiv Office</vt:lpstr>
      <vt:lpstr>Prezentace aplikace PowerPoint</vt:lpstr>
      <vt:lpstr>Prezentace aplikace PowerPoint</vt:lpstr>
      <vt:lpstr>Umělá inteligence ve zdravotnictví právní rámec </vt:lpstr>
      <vt:lpstr>Mezinárodní rámec </vt:lpstr>
      <vt:lpstr>Mezinárodní pohled</vt:lpstr>
      <vt:lpstr>Mezinárodní pohled</vt:lpstr>
      <vt:lpstr>Mezinárodní pohled</vt:lpstr>
      <vt:lpstr>Mezinárodní pohled</vt:lpstr>
      <vt:lpstr>Mezinárodní pohled</vt:lpstr>
      <vt:lpstr>Český (a unijní) rámec </vt:lpstr>
      <vt:lpstr>Právní rámec</vt:lpstr>
      <vt:lpstr>Právní rámec</vt:lpstr>
      <vt:lpstr>Právní rámec</vt:lpstr>
      <vt:lpstr>Právní rámec</vt:lpstr>
      <vt:lpstr>Etický rámec</vt:lpstr>
      <vt:lpstr>Témata, která nás zajímají </vt:lpstr>
      <vt:lpstr>Právní rámec</vt:lpstr>
      <vt:lpstr>Právní rámec</vt:lpstr>
      <vt:lpstr>Právní rámec</vt:lpstr>
      <vt:lpstr>Právní rámec</vt:lpstr>
      <vt:lpstr>Právní rámec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Webinář:</dc:title>
  <cp:lastModifiedBy>Hlaváčová Jana, Mgr.</cp:lastModifiedBy>
  <cp:revision>1</cp:revision>
  <dcterms:created xsi:type="dcterms:W3CDTF">2006-08-16T00:00:00Z</dcterms:created>
  <dcterms:modified xsi:type="dcterms:W3CDTF">2024-09-30T15:17:44Z</dcterms:modified>
  <dc:identifier>DAGR8YfDtRc</dc:identifier>
</cp:coreProperties>
</file>