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71" r:id="rId1"/>
  </p:sldMasterIdLst>
  <p:notesMasterIdLst>
    <p:notesMasterId r:id="rId25"/>
  </p:notesMasterIdLst>
  <p:sldIdLst>
    <p:sldId id="658" r:id="rId2"/>
    <p:sldId id="669" r:id="rId3"/>
    <p:sldId id="668" r:id="rId4"/>
    <p:sldId id="687" r:id="rId5"/>
    <p:sldId id="672" r:id="rId6"/>
    <p:sldId id="674" r:id="rId7"/>
    <p:sldId id="689" r:id="rId8"/>
    <p:sldId id="688" r:id="rId9"/>
    <p:sldId id="671" r:id="rId10"/>
    <p:sldId id="673" r:id="rId11"/>
    <p:sldId id="690" r:id="rId12"/>
    <p:sldId id="691" r:id="rId13"/>
    <p:sldId id="676" r:id="rId14"/>
    <p:sldId id="683" r:id="rId15"/>
    <p:sldId id="684" r:id="rId16"/>
    <p:sldId id="685" r:id="rId17"/>
    <p:sldId id="677" r:id="rId18"/>
    <p:sldId id="678" r:id="rId19"/>
    <p:sldId id="692" r:id="rId20"/>
    <p:sldId id="694" r:id="rId21"/>
    <p:sldId id="693" r:id="rId22"/>
    <p:sldId id="695" r:id="rId23"/>
    <p:sldId id="666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39" roundtripDataSignature="AMtx7mgF3xuOr1SbyHXKfBsfM36xq2hkfw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labá Kateřina" initials="SK" lastIdx="1" clrIdx="0">
    <p:extLst>
      <p:ext uri="{19B8F6BF-5375-455C-9EA6-DF929625EA0E}">
        <p15:presenceInfo xmlns:p15="http://schemas.microsoft.com/office/powerpoint/2012/main" userId="S::slabak@mzcr.cz::ef675c91-b8b6-4595-b377-f4e0a6368e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2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91643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957411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01070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83936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4183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0568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99530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08835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0489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892647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686068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3332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48176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615069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72936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6425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821442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70066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72065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177123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3426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3851277" y="9428162"/>
            <a:ext cx="2944813" cy="4953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cs-CZ"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9875" cy="37242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79451" y="4716463"/>
            <a:ext cx="5440362" cy="44672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sz="12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9390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2389718" y="4800601"/>
            <a:ext cx="73151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5" name="Shape 115"/>
          <p:cNvSpPr>
            <a:spLocks noGrp="1"/>
          </p:cNvSpPr>
          <p:nvPr>
            <p:ph type="pic" idx="2"/>
          </p:nvPr>
        </p:nvSpPr>
        <p:spPr>
          <a:xfrm>
            <a:off x="2389718" y="612775"/>
            <a:ext cx="73151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32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8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914400" marR="0" lvl="2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4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371600" marR="0" lvl="3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828800" marR="0" lvl="4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286000" marR="0" lvl="5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43200" marR="0" lvl="6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200400" marR="0" lvl="7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657600" marR="0" lvl="8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2389718" y="5367338"/>
            <a:ext cx="73151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4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457200" marR="0" lvl="1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914400" marR="0" lvl="2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371600" marR="0" lvl="3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1828800" marR="0" lvl="4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286000" marR="0" lvl="5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743200" marR="0" lvl="6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200400" marR="0" lvl="7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657600" marR="0" lvl="8" indent="0" algn="l" rtl="0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9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sldNum" idx="12"/>
          </p:nvPr>
        </p:nvSpPr>
        <p:spPr>
          <a:xfrm>
            <a:off x="8276167" y="6110288"/>
            <a:ext cx="2444751" cy="6095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cs-CZ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1644650" y="0"/>
            <a:ext cx="9057215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 rot="5400000">
            <a:off x="3911070" y="-666221"/>
            <a:ext cx="4524374" cy="90572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742950" marR="0" lvl="1" indent="-28575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143000" marR="0" lvl="2" indent="-2286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00200" marR="0" lvl="3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57400" marR="0" lvl="4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276167" y="6110288"/>
            <a:ext cx="2444751" cy="6095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cs-CZ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 rot="5400000">
            <a:off x="6508221" y="1930929"/>
            <a:ext cx="6124574" cy="22627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 rot="5400000">
            <a:off x="1878013" y="-233363"/>
            <a:ext cx="6124574" cy="659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742950" marR="0" lvl="1" indent="-28575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143000" marR="0" lvl="2" indent="-2286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00200" marR="0" lvl="3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57400" marR="0" lvl="4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/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276167" y="6110288"/>
            <a:ext cx="2444751" cy="6095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cs-CZ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‹#›</a:t>
            </a:fld>
            <a:endParaRPr lang="cs-CZ"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SzPct val="25000"/>
            </a:pPr>
            <a:fld id="{00000000-1234-1234-1234-123412341234}" type="slidenum">
              <a:rPr lang="cs-CZ" smtClean="0"/>
              <a:pPr algn="r">
                <a:buSzPct val="25000"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6347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276167" y="6245226"/>
            <a:ext cx="2444751" cy="4746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cs-CZ" sz="1200" smtClean="0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rPr>
              <a:pPr algn="r">
                <a:buSzPct val="25000"/>
              </a:pPr>
              <a:t>‹#›</a:t>
            </a:fld>
            <a:endParaRPr lang="cs-CZ" sz="1200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55316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258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4234" y="1"/>
            <a:ext cx="10699751" cy="10794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1644650" y="0"/>
            <a:ext cx="9057215" cy="10509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 dirty="0"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1644650" y="1600200"/>
            <a:ext cx="9057215" cy="45243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742950" marR="0" lvl="1" indent="-28575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143000" marR="0" lvl="2" indent="-228600" algn="l" rtl="0">
              <a:spcBef>
                <a:spcPts val="50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600200" marR="0" lvl="3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003D6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057400" marR="0" lvl="4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500"/>
              </a:spcBef>
              <a:spcAft>
                <a:spcPts val="0"/>
              </a:spcAft>
              <a:buNone/>
              <a:defRPr sz="2000" b="0" i="0" u="none" strike="noStrike" cap="none">
                <a:solidFill>
                  <a:srgbClr val="858585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endParaRPr dirty="0"/>
          </a:p>
        </p:txBody>
      </p:sp>
      <p:sp>
        <p:nvSpPr>
          <p:cNvPr id="70" name="Shape 70"/>
          <p:cNvSpPr txBox="1"/>
          <p:nvPr/>
        </p:nvSpPr>
        <p:spPr>
          <a:xfrm>
            <a:off x="1644650" y="6110288"/>
            <a:ext cx="1828799" cy="611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3886200" y="6102351"/>
            <a:ext cx="3860800" cy="6111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8276167" y="6110288"/>
            <a:ext cx="2444751" cy="6095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algn="r">
              <a:buSzPct val="25000"/>
            </a:pPr>
            <a:fld id="{00000000-1234-1234-1234-123412341234}" type="slidenum">
              <a:rPr lang="cs-CZ" smtClean="0"/>
              <a:pPr algn="r">
                <a:buSzPct val="25000"/>
              </a:pPr>
              <a:t>‹#›</a:t>
            </a:fld>
            <a:endParaRPr lang="cs-CZ" dirty="0"/>
          </a:p>
        </p:txBody>
      </p:sp>
      <p:sp>
        <p:nvSpPr>
          <p:cNvPr id="73" name="Shape 73"/>
          <p:cNvSpPr/>
          <p:nvPr/>
        </p:nvSpPr>
        <p:spPr>
          <a:xfrm>
            <a:off x="11504084" y="558800"/>
            <a:ext cx="696381" cy="522288"/>
          </a:xfrm>
          <a:prstGeom prst="rect">
            <a:avLst/>
          </a:prstGeom>
          <a:solidFill>
            <a:srgbClr val="D3114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/>
          <p:nvPr/>
        </p:nvSpPr>
        <p:spPr>
          <a:xfrm>
            <a:off x="11495618" y="0"/>
            <a:ext cx="696381" cy="522288"/>
          </a:xfrm>
          <a:prstGeom prst="rect">
            <a:avLst/>
          </a:prstGeom>
          <a:solidFill>
            <a:srgbClr val="C2CD2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/>
          <p:nvPr/>
        </p:nvSpPr>
        <p:spPr>
          <a:xfrm>
            <a:off x="10754784" y="558800"/>
            <a:ext cx="696381" cy="522288"/>
          </a:xfrm>
          <a:prstGeom prst="rect">
            <a:avLst/>
          </a:prstGeom>
          <a:solidFill>
            <a:srgbClr val="003D61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Shape 76"/>
          <p:cNvSpPr/>
          <p:nvPr/>
        </p:nvSpPr>
        <p:spPr>
          <a:xfrm>
            <a:off x="10754784" y="0"/>
            <a:ext cx="696381" cy="522288"/>
          </a:xfrm>
          <a:prstGeom prst="rect">
            <a:avLst/>
          </a:prstGeom>
          <a:solidFill>
            <a:srgbClr val="FDBB3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</a:pPr>
            <a:endParaRPr sz="3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98" r:id="rId4"/>
    <p:sldLayoutId id="2147483699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chemeClr val="tx1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chemeClr val="bg1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propacienty@mzcr.cz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propacienty@mzcr.cz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pacientskeorganizace.mzcr.cz/index.php?pg=home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pacientskeorganizace.mzcr.cz/index.php?pg=home&amp;aid=151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propacienty@mzcr.cz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17188" y="1824026"/>
            <a:ext cx="11157624" cy="33651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pl-PL" sz="3600" b="1" dirty="0">
                <a:solidFill>
                  <a:schemeClr val="lt1"/>
                </a:solidFill>
                <a:latin typeface="+mj-lt"/>
                <a:cs typeface="Calibri" panose="020F0502020204030204" pitchFamily="34" charset="0"/>
              </a:rPr>
              <a:t>INFORMACE Z MZ</a:t>
            </a:r>
          </a:p>
          <a:p>
            <a:pPr lvl="0" algn="ctr">
              <a:buSzPct val="25000"/>
            </a:pPr>
            <a:endParaRPr lang="pl-PL" sz="3600" b="1" dirty="0">
              <a:solidFill>
                <a:schemeClr val="lt1"/>
              </a:solidFill>
              <a:latin typeface="+mj-lt"/>
              <a:cs typeface="Calibri" panose="020F0502020204030204" pitchFamily="34" charset="0"/>
            </a:endParaRPr>
          </a:p>
          <a:p>
            <a:pPr lvl="0" algn="ctr">
              <a:buSzPct val="25000"/>
            </a:pPr>
            <a:r>
              <a:rPr lang="pl-PL" sz="3600" dirty="0">
                <a:solidFill>
                  <a:srgbClr val="FFFFFF"/>
                </a:solidFill>
                <a:cs typeface="Calibri" panose="020F0502020204030204" pitchFamily="34" charset="0"/>
              </a:rPr>
              <a:t>Předvánoční novinky z Pacientského hubu</a:t>
            </a:r>
            <a:endParaRPr lang="pl-PL" sz="2400" dirty="0">
              <a:solidFill>
                <a:srgbClr val="FFFFFF"/>
              </a:solidFill>
              <a:cs typeface="Calibri" panose="020F0502020204030204" pitchFamily="34" charset="0"/>
            </a:endParaRPr>
          </a:p>
          <a:p>
            <a:pPr lvl="0" algn="ctr">
              <a:buSzPct val="25000"/>
            </a:pPr>
            <a:endParaRPr lang="pl-PL" sz="2000" dirty="0">
              <a:solidFill>
                <a:srgbClr val="FFFFFF"/>
              </a:solidFill>
              <a:latin typeface="+mj-lt"/>
              <a:cs typeface="Calibri" panose="020F0502020204030204" pitchFamily="34" charset="0"/>
            </a:endParaRPr>
          </a:p>
          <a:p>
            <a:pPr lvl="0" algn="ctr"/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5884214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Co konkrétně budou 2 zástupci pacientských organizací na jednání poradního orgánu dělat?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/>
                </a:solidFill>
              </a:rPr>
              <a:t>vyplnění prohlášení o zájmech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/>
                </a:solidFill>
              </a:rPr>
              <a:t>obdržení podkladů od SÚKL (hodnotící zpráva…)</a:t>
            </a:r>
          </a:p>
          <a:p>
            <a:pPr marL="9842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min. 2 týdny před jednáním</a:t>
            </a:r>
          </a:p>
          <a:p>
            <a:pPr marL="9842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b="1" dirty="0">
                <a:solidFill>
                  <a:schemeClr val="bg1"/>
                </a:solidFill>
              </a:rPr>
              <a:t>jednání poradního orgánu</a:t>
            </a:r>
          </a:p>
          <a:p>
            <a:pPr marL="984250" lvl="2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diskutuje žádost, </a:t>
            </a:r>
            <a:r>
              <a:rPr lang="cs-CZ" sz="1800" b="1" dirty="0">
                <a:solidFill>
                  <a:schemeClr val="bg1"/>
                </a:solidFill>
              </a:rPr>
              <a:t>hodnotící zprávu </a:t>
            </a:r>
            <a:r>
              <a:rPr lang="cs-CZ" sz="1800" dirty="0">
                <a:solidFill>
                  <a:schemeClr val="bg1"/>
                </a:solidFill>
              </a:rPr>
              <a:t>a </a:t>
            </a:r>
            <a:r>
              <a:rPr lang="cs-CZ" sz="1800" b="1" dirty="0">
                <a:solidFill>
                  <a:schemeClr val="bg1"/>
                </a:solidFill>
              </a:rPr>
              <a:t>kritéria</a:t>
            </a:r>
            <a:r>
              <a:rPr lang="cs-CZ" sz="1800" dirty="0">
                <a:solidFill>
                  <a:schemeClr val="bg1"/>
                </a:solidFill>
              </a:rPr>
              <a:t> stanovená v § 39da odst. 3 zákona, včetně různých variant a okolností, které mohou mít vliv na nákladovou efektivitu nebo dopad do rozpočtu</a:t>
            </a:r>
          </a:p>
          <a:p>
            <a:pPr>
              <a:buClr>
                <a:schemeClr val="bg1"/>
              </a:buClr>
            </a:pPr>
            <a:endParaRPr lang="cs-CZ" sz="18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Zástupce pacientské organizace jako člen poradního orgánu MZ</a:t>
            </a:r>
            <a:endParaRPr lang="cs-CZ" sz="28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6D60C1-26E0-40D3-B5BB-D0A3B0201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8" y="1266825"/>
            <a:ext cx="4428857" cy="52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383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5884214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cíl: vytvoření </a:t>
            </a:r>
            <a:r>
              <a:rPr lang="cs-CZ" sz="1800" dirty="0">
                <a:solidFill>
                  <a:srgbClr val="FFC000"/>
                </a:solidFill>
              </a:rPr>
              <a:t>odůvodněného podkladu </a:t>
            </a:r>
            <a:r>
              <a:rPr lang="cs-CZ" sz="1800" dirty="0">
                <a:solidFill>
                  <a:schemeClr val="bg1"/>
                </a:solidFill>
              </a:rPr>
              <a:t>pro přípravu </a:t>
            </a:r>
            <a:r>
              <a:rPr lang="cs-CZ" sz="1800" dirty="0">
                <a:solidFill>
                  <a:srgbClr val="FFC000"/>
                </a:solidFill>
              </a:rPr>
              <a:t>závazného stanoviska a posouzení veřejného zájmu</a:t>
            </a:r>
            <a:r>
              <a:rPr lang="cs-CZ" sz="1800" dirty="0">
                <a:solidFill>
                  <a:schemeClr val="bg1"/>
                </a:solidFill>
              </a:rPr>
              <a:t> </a:t>
            </a:r>
            <a:r>
              <a:rPr lang="cs-CZ" sz="1600" dirty="0">
                <a:solidFill>
                  <a:schemeClr val="bg1"/>
                </a:solidFill>
              </a:rPr>
              <a:t>podle § 17 odst. 2 zákona na stanovení maximální ceny a výše a podmínek úhrady léčivého přípravku určeného k léčbě vzácného onemocnění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doporučení ministrovi:</a:t>
            </a:r>
          </a:p>
          <a:p>
            <a:pPr marL="641350">
              <a:buClr>
                <a:schemeClr val="bg1"/>
              </a:buClr>
            </a:pPr>
            <a:r>
              <a:rPr lang="cs-CZ" sz="1800" dirty="0">
                <a:solidFill>
                  <a:schemeClr val="bg1"/>
                </a:solidFill>
              </a:rPr>
              <a:t>a) vyslovit </a:t>
            </a:r>
            <a:r>
              <a:rPr lang="cs-CZ" sz="1800" b="1" dirty="0">
                <a:solidFill>
                  <a:srgbClr val="FFC000"/>
                </a:solidFill>
              </a:rPr>
              <a:t>souhlas</a:t>
            </a:r>
            <a:r>
              <a:rPr lang="cs-CZ" sz="1800" dirty="0">
                <a:solidFill>
                  <a:schemeClr val="bg1"/>
                </a:solidFill>
              </a:rPr>
              <a:t> se stanovením úhrady z prostředků zdravotního pojištění ve výši a za podmínek uvedených v hodnotící zprávě</a:t>
            </a:r>
          </a:p>
          <a:p>
            <a:pPr marL="641350">
              <a:buClr>
                <a:schemeClr val="bg1"/>
              </a:buClr>
            </a:pPr>
            <a:r>
              <a:rPr lang="cs-CZ" sz="1800" dirty="0">
                <a:solidFill>
                  <a:schemeClr val="bg1"/>
                </a:solidFill>
              </a:rPr>
              <a:t>b) </a:t>
            </a:r>
            <a:r>
              <a:rPr lang="cs-CZ" sz="1800" b="1" dirty="0">
                <a:solidFill>
                  <a:srgbClr val="FFC000"/>
                </a:solidFill>
              </a:rPr>
              <a:t>stanovit úhradu </a:t>
            </a:r>
            <a:r>
              <a:rPr lang="cs-CZ" sz="1800" dirty="0">
                <a:solidFill>
                  <a:schemeClr val="bg1"/>
                </a:solidFill>
              </a:rPr>
              <a:t>z prostředků zdravotního pojištění </a:t>
            </a:r>
            <a:r>
              <a:rPr lang="cs-CZ" sz="1800" dirty="0">
                <a:solidFill>
                  <a:srgbClr val="FFC000"/>
                </a:solidFill>
              </a:rPr>
              <a:t>v jiné výši </a:t>
            </a:r>
            <a:r>
              <a:rPr lang="cs-CZ" sz="1800" dirty="0">
                <a:solidFill>
                  <a:schemeClr val="bg1"/>
                </a:solidFill>
              </a:rPr>
              <a:t>nebo </a:t>
            </a:r>
            <a:r>
              <a:rPr lang="cs-CZ" sz="1800" dirty="0">
                <a:solidFill>
                  <a:srgbClr val="FFC000"/>
                </a:solidFill>
              </a:rPr>
              <a:t>za jiných podmínek</a:t>
            </a:r>
            <a:r>
              <a:rPr lang="cs-CZ" sz="1800" dirty="0">
                <a:solidFill>
                  <a:schemeClr val="bg1"/>
                </a:solidFill>
              </a:rPr>
              <a:t>, než jsou uvedeny v hodnotící zprávě, </a:t>
            </a:r>
          </a:p>
          <a:p>
            <a:pPr marL="1341438" lvl="1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poradní orgán navrhne výši a podmínky úhrady + odůvodní</a:t>
            </a:r>
          </a:p>
          <a:p>
            <a:pPr marL="641350" lvl="1">
              <a:buClr>
                <a:schemeClr val="bg1"/>
              </a:buClr>
            </a:pPr>
            <a:r>
              <a:rPr lang="cs-CZ" sz="1800" dirty="0">
                <a:solidFill>
                  <a:schemeClr val="bg1"/>
                </a:solidFill>
              </a:rPr>
              <a:t>c) vyslovit </a:t>
            </a:r>
            <a:r>
              <a:rPr lang="cs-CZ" sz="1800" b="1" dirty="0">
                <a:solidFill>
                  <a:srgbClr val="FFC000"/>
                </a:solidFill>
              </a:rPr>
              <a:t>nesouhlas</a:t>
            </a:r>
            <a:r>
              <a:rPr lang="cs-CZ" sz="1800" dirty="0">
                <a:solidFill>
                  <a:schemeClr val="bg1"/>
                </a:solidFill>
              </a:rPr>
              <a:t> se stanovením úhrady z prostředků zdravotního pojištění.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Zástupce pacientské organizace jako člen poradního orgánu MZ</a:t>
            </a:r>
            <a:endParaRPr lang="cs-CZ" sz="28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6D60C1-26E0-40D3-B5BB-D0A3B0201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8" y="1266825"/>
            <a:ext cx="4428857" cy="52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4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5884214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hlasuje se o závěru</a:t>
            </a:r>
          </a:p>
          <a:p>
            <a:pPr marL="896938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každý člen = 1 hlas, musí odůvodnit své stanovisko</a:t>
            </a:r>
          </a:p>
          <a:p>
            <a:pPr>
              <a:buClr>
                <a:schemeClr val="bg1"/>
              </a:buClr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1800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za přípravu a účast na jednání</a:t>
            </a:r>
          </a:p>
          <a:p>
            <a:pPr marL="896938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1800" dirty="0">
                <a:solidFill>
                  <a:schemeClr val="bg1"/>
                </a:solidFill>
              </a:rPr>
              <a:t>finanční odměna (DPP) + náhrada jízdních výdajů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Zástupce pacientské organizace jako člen poradního orgánu MZ</a:t>
            </a:r>
            <a:endParaRPr lang="cs-CZ" sz="2800" b="1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5C6D60C1-26E0-40D3-B5BB-D0A3B0201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48" y="1266825"/>
            <a:ext cx="4428857" cy="5242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44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48554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Clr>
                <a:schemeClr val="bg1"/>
              </a:buClr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Zapsání na seznam pacientských organizací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Nominace do poradního orgánu MZ 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rgbClr val="FFC000"/>
                </a:solidFill>
              </a:rPr>
              <a:t>Vzdělávání – kurz pro pacientské organizace</a:t>
            </a:r>
          </a:p>
          <a:p>
            <a:pPr marL="457200" indent="-457200">
              <a:buClr>
                <a:schemeClr val="bg1"/>
              </a:buClr>
              <a:buFont typeface="Arial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Font typeface="Arial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Font typeface="Arial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457200" indent="-457200">
              <a:buClr>
                <a:schemeClr val="bg1"/>
              </a:buClr>
              <a:buFont typeface="Arial"/>
              <a:buAutoNum type="arabicParenR"/>
            </a:pPr>
            <a:endParaRPr lang="cs-CZ" dirty="0"/>
          </a:p>
          <a:p>
            <a:pPr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5101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Postup pro zájemce o členství v poradním orgánu MZ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720344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48554"/>
            <a:ext cx="11205151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Podmínka pro:</a:t>
            </a:r>
          </a:p>
          <a:p>
            <a:pPr marL="809625" lvl="1" indent="-365125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809625" algn="l"/>
              </a:tabLst>
            </a:pPr>
            <a:r>
              <a:rPr lang="cs-CZ" sz="2000" b="1" dirty="0">
                <a:solidFill>
                  <a:schemeClr val="bg1"/>
                </a:solidFill>
              </a:rPr>
              <a:t>účast v </a:t>
            </a:r>
            <a:r>
              <a:rPr lang="pl-PL" sz="2000" b="1" dirty="0">
                <a:solidFill>
                  <a:srgbClr val="FFC000"/>
                </a:solidFill>
              </a:rPr>
              <a:t>řízení o stanovení ceny a úhrady LP k léčbě vzácných onemocnění</a:t>
            </a:r>
          </a:p>
          <a:p>
            <a:pPr marL="809625" lvl="1" indent="-36512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000" b="1" dirty="0">
                <a:solidFill>
                  <a:schemeClr val="bg1"/>
                </a:solidFill>
              </a:rPr>
              <a:t>členství</a:t>
            </a:r>
            <a:r>
              <a:rPr lang="pl-PL" sz="2000" b="1" dirty="0">
                <a:solidFill>
                  <a:srgbClr val="FFC000"/>
                </a:solidFill>
              </a:rPr>
              <a:t> </a:t>
            </a:r>
            <a:r>
              <a:rPr lang="pl-PL" sz="2000" b="1" dirty="0">
                <a:solidFill>
                  <a:schemeClr val="bg1"/>
                </a:solidFill>
              </a:rPr>
              <a:t>v </a:t>
            </a:r>
            <a:r>
              <a:rPr lang="pl-PL" sz="2000" b="1" dirty="0">
                <a:solidFill>
                  <a:srgbClr val="FFC000"/>
                </a:solidFill>
              </a:rPr>
              <a:t>poradním orgánu MZ </a:t>
            </a:r>
            <a:r>
              <a:rPr lang="pl-PL" sz="2000" b="1" dirty="0">
                <a:solidFill>
                  <a:schemeClr val="bg1"/>
                </a:solidFill>
              </a:rPr>
              <a:t>– odůvodněný podklad pro </a:t>
            </a:r>
            <a:r>
              <a:rPr lang="pl-PL" sz="2000" b="1" u="sng" dirty="0">
                <a:solidFill>
                  <a:schemeClr val="bg1"/>
                </a:solidFill>
              </a:rPr>
              <a:t>závazné stanovisko </a:t>
            </a:r>
            <a:r>
              <a:rPr lang="pl-PL" sz="2000" b="1" dirty="0">
                <a:solidFill>
                  <a:schemeClr val="bg1"/>
                </a:solidFill>
              </a:rPr>
              <a:t>MZ a </a:t>
            </a:r>
            <a:r>
              <a:rPr lang="pl-PL" sz="2000" b="1" u="sng" dirty="0">
                <a:solidFill>
                  <a:schemeClr val="bg1"/>
                </a:solidFill>
              </a:rPr>
              <a:t>posouzení veřejného zájmu </a:t>
            </a:r>
            <a:r>
              <a:rPr lang="pl-PL" sz="2000" b="1" dirty="0">
                <a:solidFill>
                  <a:schemeClr val="bg1"/>
                </a:solidFill>
              </a:rPr>
              <a:t>na stanovení max. ceny a výše a podmínek úhrady LP určených k léčbě vzácných onemocnění</a:t>
            </a:r>
          </a:p>
          <a:p>
            <a:pPr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Seznam pacientských organizací</a:t>
            </a:r>
          </a:p>
          <a:p>
            <a:pPr marL="809625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spravuje MZ</a:t>
            </a:r>
          </a:p>
          <a:p>
            <a:pPr marL="809625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bude zveřejněn na pacientskeorganizace.mzcr.cz.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700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3258"/>
                </a:solidFill>
              </a:rPr>
              <a:t>1) Zapsání na seznam pacientských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1864284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>
            <a:extLst>
              <a:ext uri="{FF2B5EF4-FFF2-40B4-BE49-F238E27FC236}">
                <a16:creationId xmlns:a16="http://schemas.microsoft.com/office/drawing/2014/main" id="{908D8C8A-B46D-4466-855A-80876583B03D}"/>
              </a:ext>
            </a:extLst>
          </p:cNvPr>
          <p:cNvGrpSpPr/>
          <p:nvPr/>
        </p:nvGrpSpPr>
        <p:grpSpPr>
          <a:xfrm>
            <a:off x="7329866" y="1369141"/>
            <a:ext cx="4336839" cy="4624815"/>
            <a:chOff x="7525195" y="1248555"/>
            <a:chExt cx="4466479" cy="4789369"/>
          </a:xfrm>
        </p:grpSpPr>
        <p:pic>
          <p:nvPicPr>
            <p:cNvPr id="3" name="Obrázek 2">
              <a:extLst>
                <a:ext uri="{FF2B5EF4-FFF2-40B4-BE49-F238E27FC236}">
                  <a16:creationId xmlns:a16="http://schemas.microsoft.com/office/drawing/2014/main" id="{E6C559DA-B1C3-4ADA-BFAC-C898CC0FF9B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58527"/>
            <a:stretch/>
          </p:blipFill>
          <p:spPr>
            <a:xfrm>
              <a:off x="7525195" y="1248555"/>
              <a:ext cx="4466479" cy="2252292"/>
            </a:xfrm>
            <a:prstGeom prst="rect">
              <a:avLst/>
            </a:prstGeom>
          </p:spPr>
        </p:pic>
        <p:pic>
          <p:nvPicPr>
            <p:cNvPr id="11" name="Obrázek 10">
              <a:extLst>
                <a:ext uri="{FF2B5EF4-FFF2-40B4-BE49-F238E27FC236}">
                  <a16:creationId xmlns:a16="http://schemas.microsoft.com/office/drawing/2014/main" id="{926462BE-3E5B-49AD-B648-39DF8AE909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53282"/>
            <a:stretch/>
          </p:blipFill>
          <p:spPr>
            <a:xfrm>
              <a:off x="7525195" y="3500847"/>
              <a:ext cx="4466479" cy="2537077"/>
            </a:xfrm>
            <a:prstGeom prst="rect">
              <a:avLst/>
            </a:prstGeom>
          </p:spPr>
        </p:pic>
      </p:grpSp>
      <p:sp>
        <p:nvSpPr>
          <p:cNvPr id="131" name="Shape 131"/>
          <p:cNvSpPr txBox="1"/>
          <p:nvPr/>
        </p:nvSpPr>
        <p:spPr>
          <a:xfrm>
            <a:off x="525295" y="1248554"/>
            <a:ext cx="613676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Zapsání na seznam pacientských organizací:</a:t>
            </a:r>
          </a:p>
          <a:p>
            <a:pPr>
              <a:buClr>
                <a:schemeClr val="bg1"/>
              </a:buClr>
            </a:pPr>
            <a:br>
              <a:rPr lang="cs-CZ" sz="2000" b="1" dirty="0">
                <a:solidFill>
                  <a:schemeClr val="bg1"/>
                </a:solidFill>
              </a:rPr>
            </a:br>
            <a:r>
              <a:rPr lang="cs-CZ" sz="2000" b="1" dirty="0">
                <a:solidFill>
                  <a:schemeClr val="bg1"/>
                </a:solidFill>
              </a:rPr>
              <a:t>1) Výzva k předkládání žádostí</a:t>
            </a:r>
          </a:p>
          <a:p>
            <a:pPr marL="539750" lvl="1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měla by být uveřejněna </a:t>
            </a:r>
            <a:r>
              <a:rPr lang="cs-CZ" sz="2000" b="1" dirty="0">
                <a:solidFill>
                  <a:srgbClr val="FF0000"/>
                </a:solidFill>
              </a:rPr>
              <a:t>během prosince 2021 na webových stránkách MZ</a:t>
            </a:r>
          </a:p>
          <a:p>
            <a:pPr marL="182562" lvl="1">
              <a:buClr>
                <a:schemeClr val="bg1"/>
              </a:buClr>
            </a:pPr>
            <a:endParaRPr lang="cs-CZ" sz="2000" b="1" dirty="0">
              <a:solidFill>
                <a:srgbClr val="FFC000"/>
              </a:solidFill>
            </a:endParaRPr>
          </a:p>
          <a:p>
            <a:pPr lvl="1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2) Žádost + přílohy: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0000"/>
                </a:solidFill>
              </a:rPr>
              <a:t>žádost je možné podat nejdříve 1. 1. 2022!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čestné prohlášení o počtu členů/osob podílejících se na činnosti 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stanovy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výroční zpráva</a:t>
            </a: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pPr marL="539750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lze podávat kdykoliv</a:t>
            </a:r>
          </a:p>
          <a:p>
            <a:pPr marL="539750" lvl="1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po 1. 1. 2022</a:t>
            </a:r>
          </a:p>
          <a:p>
            <a:endParaRPr lang="cs-CZ" sz="2000" b="1" dirty="0">
              <a:solidFill>
                <a:srgbClr val="FFC00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700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3258"/>
                </a:solidFill>
              </a:rPr>
              <a:t>1) Zapsání na seznam pacientských organizací</a:t>
            </a:r>
          </a:p>
        </p:txBody>
      </p:sp>
      <p:grpSp>
        <p:nvGrpSpPr>
          <p:cNvPr id="12" name="Skupina 11">
            <a:extLst>
              <a:ext uri="{FF2B5EF4-FFF2-40B4-BE49-F238E27FC236}">
                <a16:creationId xmlns:a16="http://schemas.microsoft.com/office/drawing/2014/main" id="{7FA080CA-3DDD-4170-B8FE-217DE4D5918E}"/>
              </a:ext>
            </a:extLst>
          </p:cNvPr>
          <p:cNvGrpSpPr/>
          <p:nvPr/>
        </p:nvGrpSpPr>
        <p:grpSpPr>
          <a:xfrm>
            <a:off x="3997234" y="4423286"/>
            <a:ext cx="3152503" cy="2372319"/>
            <a:chOff x="4178359" y="4372744"/>
            <a:chExt cx="3335385" cy="2622682"/>
          </a:xfrm>
        </p:grpSpPr>
        <p:pic>
          <p:nvPicPr>
            <p:cNvPr id="8" name="Obrázek 7">
              <a:extLst>
                <a:ext uri="{FF2B5EF4-FFF2-40B4-BE49-F238E27FC236}">
                  <a16:creationId xmlns:a16="http://schemas.microsoft.com/office/drawing/2014/main" id="{EA92BC18-DE4B-4FEE-BEDF-1FC1A84DBFE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t="24319" b="33158"/>
            <a:stretch/>
          </p:blipFill>
          <p:spPr>
            <a:xfrm>
              <a:off x="4178359" y="4814979"/>
              <a:ext cx="3335384" cy="2180447"/>
            </a:xfrm>
            <a:prstGeom prst="rect">
              <a:avLst/>
            </a:prstGeom>
          </p:spPr>
        </p:pic>
        <p:pic>
          <p:nvPicPr>
            <p:cNvPr id="10" name="Obrázek 9">
              <a:extLst>
                <a:ext uri="{FF2B5EF4-FFF2-40B4-BE49-F238E27FC236}">
                  <a16:creationId xmlns:a16="http://schemas.microsoft.com/office/drawing/2014/main" id="{557D953A-4E93-4233-9F91-0C482202B10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b="90498"/>
            <a:stretch/>
          </p:blipFill>
          <p:spPr>
            <a:xfrm>
              <a:off x="4178360" y="4372744"/>
              <a:ext cx="3335384" cy="487210"/>
            </a:xfrm>
            <a:prstGeom prst="rect">
              <a:avLst/>
            </a:prstGeom>
          </p:spPr>
        </p:pic>
      </p:grpSp>
      <p:sp>
        <p:nvSpPr>
          <p:cNvPr id="4" name="TextovéPole 3">
            <a:extLst>
              <a:ext uri="{FF2B5EF4-FFF2-40B4-BE49-F238E27FC236}">
                <a16:creationId xmlns:a16="http://schemas.microsoft.com/office/drawing/2014/main" id="{FB5089DE-BC1A-44B9-B27A-84F9B4726281}"/>
              </a:ext>
            </a:extLst>
          </p:cNvPr>
          <p:cNvSpPr txBox="1"/>
          <p:nvPr/>
        </p:nvSpPr>
        <p:spPr>
          <a:xfrm>
            <a:off x="7445829" y="6349829"/>
            <a:ext cx="4220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návrh formuláře žádosti a čestného prohlášení </a:t>
            </a:r>
          </a:p>
        </p:txBody>
      </p:sp>
      <p:cxnSp>
        <p:nvCxnSpPr>
          <p:cNvPr id="6" name="Přímá spojnice se šipkou 5">
            <a:extLst>
              <a:ext uri="{FF2B5EF4-FFF2-40B4-BE49-F238E27FC236}">
                <a16:creationId xmlns:a16="http://schemas.microsoft.com/office/drawing/2014/main" id="{C45F30F9-A129-4E1A-BAB8-A13F532523F0}"/>
              </a:ext>
            </a:extLst>
          </p:cNvPr>
          <p:cNvCxnSpPr/>
          <p:nvPr/>
        </p:nvCxnSpPr>
        <p:spPr>
          <a:xfrm flipH="1" flipV="1">
            <a:off x="7329866" y="6226629"/>
            <a:ext cx="751688" cy="1232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nice se šipkou 12">
            <a:extLst>
              <a:ext uri="{FF2B5EF4-FFF2-40B4-BE49-F238E27FC236}">
                <a16:creationId xmlns:a16="http://schemas.microsoft.com/office/drawing/2014/main" id="{5EBE8D05-5199-4587-A72B-5A3BF2656DBF}"/>
              </a:ext>
            </a:extLst>
          </p:cNvPr>
          <p:cNvCxnSpPr>
            <a:cxnSpLocks/>
          </p:cNvCxnSpPr>
          <p:nvPr/>
        </p:nvCxnSpPr>
        <p:spPr>
          <a:xfrm flipV="1">
            <a:off x="8091859" y="6106860"/>
            <a:ext cx="339650" cy="2395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22776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48554"/>
            <a:ext cx="11065814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1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3) Kontrola zákonných podmínek </a:t>
            </a:r>
            <a:r>
              <a:rPr lang="cs-CZ" sz="2000" dirty="0">
                <a:solidFill>
                  <a:schemeClr val="bg1"/>
                </a:solidFill>
              </a:rPr>
              <a:t>(§ 113f zákona o zdravotních službách)</a:t>
            </a:r>
          </a:p>
          <a:p>
            <a:pPr marL="196850" lvl="1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 a) zda se jedná o </a:t>
            </a:r>
            <a:r>
              <a:rPr lang="cs-CZ" sz="2000" b="1" dirty="0">
                <a:solidFill>
                  <a:srgbClr val="FFC000"/>
                </a:solidFill>
              </a:rPr>
              <a:t>pacientskou organizaci</a:t>
            </a:r>
            <a:r>
              <a:rPr lang="cs-CZ" sz="2000" b="1" dirty="0">
                <a:solidFill>
                  <a:schemeClr val="bg1"/>
                </a:solidFill>
              </a:rPr>
              <a:t>:</a:t>
            </a:r>
          </a:p>
          <a:p>
            <a:pPr marL="1341438" lvl="2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spolek (o.p.s., ústav = obdobně)</a:t>
            </a:r>
          </a:p>
          <a:p>
            <a:pPr marL="1793875" lvl="1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hlavní činnost = </a:t>
            </a:r>
            <a:r>
              <a:rPr lang="cs-CZ" sz="2000" b="1" dirty="0">
                <a:solidFill>
                  <a:srgbClr val="FFC000"/>
                </a:solidFill>
              </a:rPr>
              <a:t>pomoc pacientům a ochrana jejich práv a zájmů</a:t>
            </a:r>
          </a:p>
          <a:p>
            <a:pPr marL="1793875" lvl="1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členové = zpravidla </a:t>
            </a:r>
            <a:r>
              <a:rPr lang="cs-CZ" sz="2000" b="1" dirty="0">
                <a:solidFill>
                  <a:srgbClr val="FFC000"/>
                </a:solidFill>
              </a:rPr>
              <a:t>pacienti</a:t>
            </a:r>
            <a:r>
              <a:rPr lang="cs-CZ" sz="2000" b="1" dirty="0">
                <a:solidFill>
                  <a:schemeClr val="bg1"/>
                </a:solidFill>
              </a:rPr>
              <a:t>, jejich osoby blízké nebo jejich zástupci podle občanského zákoníku/pacientské organizace</a:t>
            </a:r>
          </a:p>
          <a:p>
            <a:pPr marL="2333625" lvl="2" indent="-2698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rozhodující vliv na řízení</a:t>
            </a:r>
          </a:p>
          <a:p>
            <a:pPr marL="2333625" lvl="2" indent="-2698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volí členy statutárního orgánu </a:t>
            </a:r>
            <a:r>
              <a:rPr lang="cs-CZ" sz="2000" b="1" dirty="0">
                <a:solidFill>
                  <a:schemeClr val="bg1"/>
                </a:solidFill>
              </a:rPr>
              <a:t>a</a:t>
            </a:r>
            <a:r>
              <a:rPr lang="cs-CZ" sz="2000" b="1" dirty="0">
                <a:solidFill>
                  <a:srgbClr val="FFC000"/>
                </a:solidFill>
              </a:rPr>
              <a:t> nejvyššího orgánu, </a:t>
            </a:r>
            <a:r>
              <a:rPr lang="cs-CZ" sz="2000" b="1" dirty="0">
                <a:solidFill>
                  <a:schemeClr val="bg1"/>
                </a:solidFill>
              </a:rPr>
              <a:t>není-li členskou schůzí</a:t>
            </a:r>
          </a:p>
          <a:p>
            <a:pPr marL="539750" lvl="2" indent="-2698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b) zveřejňování </a:t>
            </a:r>
            <a:r>
              <a:rPr lang="cs-CZ" sz="2000" b="1" dirty="0">
                <a:solidFill>
                  <a:srgbClr val="FFC000"/>
                </a:solidFill>
              </a:rPr>
              <a:t>účetní závěrky </a:t>
            </a:r>
            <a:r>
              <a:rPr lang="cs-CZ" sz="2000" b="1" dirty="0">
                <a:solidFill>
                  <a:schemeClr val="bg1"/>
                </a:solidFill>
              </a:rPr>
              <a:t>a </a:t>
            </a:r>
            <a:r>
              <a:rPr lang="cs-CZ" sz="2000" b="1" dirty="0">
                <a:solidFill>
                  <a:srgbClr val="FFC000"/>
                </a:solidFill>
              </a:rPr>
              <a:t>zdrojů financování </a:t>
            </a:r>
            <a:r>
              <a:rPr lang="cs-CZ" sz="2000" b="1" dirty="0">
                <a:solidFill>
                  <a:schemeClr val="bg1"/>
                </a:solidFill>
              </a:rPr>
              <a:t>na </a:t>
            </a:r>
            <a:r>
              <a:rPr lang="cs-CZ" sz="2000" b="1" u="sng" dirty="0">
                <a:solidFill>
                  <a:schemeClr val="bg1"/>
                </a:solidFill>
              </a:rPr>
              <a:t>internetových stránkách</a:t>
            </a:r>
            <a:endParaRPr lang="cs-CZ" sz="2000" b="1" dirty="0">
              <a:solidFill>
                <a:srgbClr val="FFC000"/>
              </a:solidFill>
            </a:endParaRPr>
          </a:p>
          <a:p>
            <a:pPr marL="714375" lvl="1">
              <a:buClr>
                <a:schemeClr val="bg1"/>
              </a:buClr>
              <a:tabLst>
                <a:tab pos="984250" algn="l"/>
              </a:tabLst>
            </a:pPr>
            <a:endParaRPr lang="cs-CZ" sz="2000" b="1" dirty="0">
              <a:solidFill>
                <a:srgbClr val="FFC000"/>
              </a:solidFill>
            </a:endParaRPr>
          </a:p>
          <a:p>
            <a:pPr marL="539750" lvl="1" indent="-269875">
              <a:buClr>
                <a:schemeClr val="bg1"/>
              </a:buClr>
              <a:tabLst>
                <a:tab pos="984250" algn="l"/>
              </a:tabLst>
            </a:pPr>
            <a:r>
              <a:rPr lang="cs-CZ" sz="2000" b="1" dirty="0">
                <a:solidFill>
                  <a:schemeClr val="bg1"/>
                </a:solidFill>
              </a:rPr>
              <a:t>c) činnost </a:t>
            </a:r>
            <a:r>
              <a:rPr lang="cs-CZ" sz="2000" b="1" dirty="0">
                <a:solidFill>
                  <a:srgbClr val="FFC000"/>
                </a:solidFill>
              </a:rPr>
              <a:t>min. 12 měsíců </a:t>
            </a:r>
            <a:r>
              <a:rPr lang="cs-CZ" sz="2000" b="1" dirty="0">
                <a:solidFill>
                  <a:schemeClr val="bg1"/>
                </a:solidFill>
              </a:rPr>
              <a:t>před podáním žádosti.</a:t>
            </a:r>
          </a:p>
          <a:p>
            <a:pPr marL="539750" lvl="1" indent="-269875">
              <a:buClr>
                <a:schemeClr val="bg1"/>
              </a:buClr>
              <a:tabLst>
                <a:tab pos="984250" algn="l"/>
              </a:tabLst>
            </a:pPr>
            <a:endParaRPr lang="cs-CZ" sz="2000" b="1" dirty="0">
              <a:solidFill>
                <a:schemeClr val="bg1"/>
              </a:solidFill>
            </a:endParaRPr>
          </a:p>
          <a:p>
            <a:pPr lvl="1">
              <a:buClr>
                <a:schemeClr val="bg1"/>
              </a:buClr>
              <a:tabLst>
                <a:tab pos="984250" algn="l"/>
              </a:tabLst>
            </a:pPr>
            <a:r>
              <a:rPr lang="cs-CZ" sz="2000" b="1" dirty="0">
                <a:solidFill>
                  <a:schemeClr val="bg1"/>
                </a:solidFill>
              </a:rPr>
              <a:t>4) </a:t>
            </a:r>
            <a:r>
              <a:rPr lang="cs-CZ" sz="2000" b="1" dirty="0">
                <a:solidFill>
                  <a:srgbClr val="FFC000"/>
                </a:solidFill>
              </a:rPr>
              <a:t>Zápis</a:t>
            </a:r>
            <a:r>
              <a:rPr lang="cs-CZ" sz="2000" b="1" dirty="0">
                <a:solidFill>
                  <a:schemeClr val="bg1"/>
                </a:solidFill>
              </a:rPr>
              <a:t> do seznamu + osvědčení / rozhodnutí o </a:t>
            </a:r>
            <a:r>
              <a:rPr lang="cs-CZ" sz="2000" b="1" dirty="0">
                <a:solidFill>
                  <a:srgbClr val="FFC000"/>
                </a:solidFill>
              </a:rPr>
              <a:t>zamítnutí</a:t>
            </a:r>
            <a:r>
              <a:rPr lang="cs-CZ" sz="2000" b="1" dirty="0">
                <a:solidFill>
                  <a:schemeClr val="bg1"/>
                </a:solidFill>
              </a:rPr>
              <a:t> žádosti</a:t>
            </a:r>
          </a:p>
          <a:p>
            <a:pPr marL="539750" lvl="1" indent="-2698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do 30 dnů od podání žádosti</a:t>
            </a:r>
          </a:p>
          <a:p>
            <a:pPr marL="539750" lvl="1" indent="-269875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osvědčení o zapsání do 7 </a:t>
            </a:r>
            <a:r>
              <a:rPr lang="cs-CZ" sz="2000" b="1" dirty="0" err="1">
                <a:solidFill>
                  <a:schemeClr val="bg1"/>
                </a:solidFill>
              </a:rPr>
              <a:t>prac</a:t>
            </a:r>
            <a:r>
              <a:rPr lang="cs-CZ" sz="2000" b="1" dirty="0">
                <a:solidFill>
                  <a:schemeClr val="bg1"/>
                </a:solidFill>
              </a:rPr>
              <a:t>. dnů od zapsání</a:t>
            </a:r>
          </a:p>
          <a:p>
            <a:pPr marL="269875" lvl="1"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 marL="269875" lvl="1"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 marL="984250" lvl="1" indent="-261938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700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3258"/>
                </a:solidFill>
              </a:rPr>
              <a:t>1) Zapsání na seznam pacientských organizací</a:t>
            </a:r>
          </a:p>
        </p:txBody>
      </p:sp>
    </p:spTree>
    <p:extLst>
      <p:ext uri="{BB962C8B-B14F-4D97-AF65-F5344CB8AC3E}">
        <p14:creationId xmlns:p14="http://schemas.microsoft.com/office/powerpoint/2010/main" val="3174360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7604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000" b="1" u="sng" dirty="0">
                <a:solidFill>
                  <a:schemeClr val="bg1"/>
                </a:solidFill>
              </a:rPr>
              <a:t>předpoklad</a:t>
            </a:r>
            <a:r>
              <a:rPr lang="cs-CZ" sz="2000" b="1" dirty="0">
                <a:solidFill>
                  <a:schemeClr val="bg1"/>
                </a:solidFill>
              </a:rPr>
              <a:t>: zapsání na </a:t>
            </a:r>
            <a:r>
              <a:rPr lang="cs-CZ" sz="2000" b="1" dirty="0">
                <a:solidFill>
                  <a:srgbClr val="FFC000"/>
                </a:solidFill>
              </a:rPr>
              <a:t>seznam pacientských organizací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V případě zájmu o členství v poradním orgánu </a:t>
            </a:r>
            <a:r>
              <a:rPr lang="cs-CZ" sz="2000" b="1" dirty="0">
                <a:solidFill>
                  <a:srgbClr val="FFC000"/>
                </a:solidFill>
              </a:rPr>
              <a:t>napište</a:t>
            </a:r>
            <a:r>
              <a:rPr lang="cs-CZ" sz="2000" b="1" dirty="0">
                <a:solidFill>
                  <a:schemeClr val="bg1"/>
                </a:solidFill>
              </a:rPr>
              <a:t> prosím na </a:t>
            </a:r>
            <a:r>
              <a:rPr lang="cs-CZ" sz="2000" b="1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propacienty@mzcr.cz</a:t>
            </a:r>
            <a:endParaRPr lang="cs-CZ" sz="2000" b="1" dirty="0">
              <a:solidFill>
                <a:srgbClr val="FFC000"/>
              </a:solidFill>
            </a:endParaRP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Pacientská rada po konzultaci s ČAVO předá finální nominaci ministru zdravotnictví, který následně jmenuje členy poradního orgánu.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Během </a:t>
            </a:r>
            <a:r>
              <a:rPr lang="cs-CZ" sz="2000" b="1" dirty="0">
                <a:solidFill>
                  <a:srgbClr val="FFC000"/>
                </a:solidFill>
              </a:rPr>
              <a:t>ledna</a:t>
            </a:r>
            <a:r>
              <a:rPr lang="cs-CZ" sz="2000" b="1" dirty="0">
                <a:solidFill>
                  <a:schemeClr val="bg1"/>
                </a:solidFill>
              </a:rPr>
              <a:t> je třeba dodat </a:t>
            </a:r>
            <a:r>
              <a:rPr lang="cs-CZ" sz="2000" b="1" dirty="0">
                <a:solidFill>
                  <a:srgbClr val="FFC000"/>
                </a:solidFill>
              </a:rPr>
              <a:t>alespoň 4 nominace </a:t>
            </a:r>
            <a:r>
              <a:rPr lang="cs-CZ" sz="2000" b="1" dirty="0">
                <a:solidFill>
                  <a:schemeClr val="bg1"/>
                </a:solidFill>
              </a:rPr>
              <a:t>za pacientské organizace pro umožnění zahájení činnosti poradního orgánu. Další členy je možné navrhovat i později.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336737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2) N</a:t>
            </a:r>
            <a:r>
              <a:rPr lang="pt-BR" sz="2800" b="1" dirty="0">
                <a:solidFill>
                  <a:srgbClr val="003258"/>
                </a:solidFill>
              </a:rPr>
              <a:t>ominace do poradního orgánu M</a:t>
            </a:r>
            <a:r>
              <a:rPr lang="cs-CZ" sz="2800" b="1" dirty="0">
                <a:solidFill>
                  <a:srgbClr val="003258"/>
                </a:solidFill>
              </a:rPr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34353861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48554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Vzdělávací workshop pro zástupce pacientských organizací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Hlavní téma: </a:t>
            </a:r>
            <a:r>
              <a:rPr lang="cs-CZ" sz="2000" b="1" dirty="0">
                <a:solidFill>
                  <a:srgbClr val="FFC000"/>
                </a:solidFill>
              </a:rPr>
              <a:t>zapojení pacienta do řízení o stanovení výše a podmínek úhrady léčivého přípravku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bg1"/>
                </a:solidFill>
              </a:rPr>
              <a:t>2. – 3. prosinec a 10. prosinec 2021 – pro pacientské organizace zastupující vzácná onemocnění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bg1"/>
                </a:solidFill>
              </a:rPr>
              <a:t>leden/únor 2022 – pro ostatní pacientské organizace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Další informace: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b="1" dirty="0">
                <a:solidFill>
                  <a:schemeClr val="bg1"/>
                </a:solidFill>
                <a:hlinkClick r:id="rId3"/>
              </a:rPr>
              <a:t>propacienty@mzcr.cz</a:t>
            </a: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hlinkClick r:id="rId4"/>
              </a:rPr>
              <a:t>Portál pro pacienty a pacientské organizace (mzcr.cz)</a:t>
            </a:r>
            <a:endParaRPr lang="cs-CZ" sz="2000" dirty="0"/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000" b="1" dirty="0">
              <a:solidFill>
                <a:schemeClr val="bg1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2700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003258"/>
                </a:solidFill>
              </a:rPr>
              <a:t>Vzdělávání – kurz pro pacientské organizace</a:t>
            </a:r>
          </a:p>
        </p:txBody>
      </p:sp>
    </p:spTree>
    <p:extLst>
      <p:ext uri="{BB962C8B-B14F-4D97-AF65-F5344CB8AC3E}">
        <p14:creationId xmlns:p14="http://schemas.microsoft.com/office/powerpoint/2010/main" val="14421331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50574" y="970532"/>
            <a:ext cx="11216132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webové stránky pro informování osob s chronickým onemocněním / osob zranitelných z důvodu zdravotního stavu: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bg1"/>
              </a:solidFill>
            </a:endParaRPr>
          </a:p>
          <a:p>
            <a:pPr algn="ctr">
              <a:buClr>
                <a:schemeClr val="bg1"/>
              </a:buClr>
            </a:pPr>
            <a:r>
              <a:rPr lang="cs-CZ" sz="2200" b="1" dirty="0">
                <a:solidFill>
                  <a:srgbClr val="FFC000"/>
                </a:solidFill>
              </a:rPr>
              <a:t>Pacientskeorganizace.mzcr.cz	</a:t>
            </a:r>
          </a:p>
          <a:p>
            <a:pPr algn="ctr">
              <a:buClr>
                <a:schemeClr val="bg1"/>
              </a:buClr>
            </a:pPr>
            <a:endParaRPr lang="cs-CZ" sz="2200" b="1" dirty="0">
              <a:solidFill>
                <a:srgbClr val="FFC000"/>
              </a:solidFill>
              <a:latin typeface="+mj-lt"/>
            </a:endParaRPr>
          </a:p>
          <a:p>
            <a:pPr algn="ctr">
              <a:buClr>
                <a:schemeClr val="bg1"/>
              </a:buClr>
            </a:pPr>
            <a:endParaRPr lang="cs-CZ" sz="2200" b="1" dirty="0">
              <a:solidFill>
                <a:srgbClr val="FFC000"/>
              </a:solidFill>
              <a:latin typeface="+mj-lt"/>
            </a:endParaRPr>
          </a:p>
          <a:p>
            <a:pPr algn="ctr">
              <a:buClr>
                <a:schemeClr val="bg1"/>
              </a:buClr>
            </a:pPr>
            <a:r>
              <a:rPr lang="cs-CZ" sz="2200" b="1" dirty="0">
                <a:solidFill>
                  <a:schemeClr val="bg1"/>
                </a:solidFill>
                <a:latin typeface="+mj-lt"/>
              </a:rPr>
              <a:t>Důležité: </a:t>
            </a:r>
          </a:p>
          <a:p>
            <a:pPr algn="ctr">
              <a:buClr>
                <a:schemeClr val="bg1"/>
              </a:buClr>
            </a:pPr>
            <a:r>
              <a:rPr lang="cs-CZ" sz="2200" b="1" dirty="0">
                <a:solidFill>
                  <a:srgbClr val="FFC000"/>
                </a:solidFill>
                <a:latin typeface="+mj-lt"/>
              </a:rPr>
              <a:t>Informace o očkování</a:t>
            </a:r>
          </a:p>
          <a:p>
            <a:pPr algn="ctr">
              <a:buClr>
                <a:schemeClr val="bg1"/>
              </a:buClr>
            </a:pPr>
            <a:r>
              <a:rPr lang="cs-CZ" sz="2200" b="1" dirty="0">
                <a:solidFill>
                  <a:srgbClr val="FFC000"/>
                </a:solidFill>
                <a:latin typeface="+mj-lt"/>
              </a:rPr>
              <a:t>Informace o podávání monoklonálních protilátek </a:t>
            </a:r>
          </a:p>
          <a:p>
            <a:pPr algn="ctr">
              <a:buClr>
                <a:schemeClr val="bg1"/>
              </a:buClr>
            </a:pPr>
            <a:r>
              <a:rPr lang="cs-CZ" sz="2200" b="1" dirty="0">
                <a:solidFill>
                  <a:srgbClr val="FFC000"/>
                </a:solidFill>
                <a:latin typeface="+mj-lt"/>
              </a:rPr>
              <a:t>Doporučení pro pacienty v případě onemocnění covid-19</a:t>
            </a:r>
            <a:endParaRPr lang="pl-PL" sz="3600" b="1" dirty="0">
              <a:solidFill>
                <a:srgbClr val="FFC000"/>
              </a:solidFill>
              <a:latin typeface="+mj-lt"/>
            </a:endParaRPr>
          </a:p>
          <a:p>
            <a:pPr lvl="0">
              <a:buClr>
                <a:schemeClr val="bg1"/>
              </a:buClr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  <a:p>
            <a:pPr marL="34290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450574" y="89866"/>
            <a:ext cx="99316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Aktuální informace v oblasti COVID-19 pro osoby s chronickým onemocněním</a:t>
            </a:r>
            <a:r>
              <a:rPr lang="cs-CZ" sz="2800" dirty="0">
                <a:solidFill>
                  <a:srgbClr val="003258"/>
                </a:solidFill>
              </a:rPr>
              <a:t> 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4540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50574" y="970532"/>
            <a:ext cx="11216132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Přijímání přihlášek uzavřeno 29. 10., proběhlo hodnocení žádostí, v současné době probíhá </a:t>
            </a:r>
            <a:r>
              <a:rPr lang="cs-CZ" sz="2200" b="1" dirty="0">
                <a:solidFill>
                  <a:srgbClr val="FFC000"/>
                </a:solidFill>
              </a:rPr>
              <a:t>schvalování nominací</a:t>
            </a:r>
            <a:r>
              <a:rPr lang="cs-CZ" sz="2200" b="1" dirty="0">
                <a:solidFill>
                  <a:schemeClr val="bg1"/>
                </a:solidFill>
              </a:rPr>
              <a:t> v rámci Ministerstva zdravotnictví</a:t>
            </a:r>
          </a:p>
          <a:p>
            <a:pPr>
              <a:buClr>
                <a:schemeClr val="bg1"/>
              </a:buClr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Výsledky hodnocení žádostí budou sděleny organizacím, které své zástupce přihlásily, výběr nových členů Pacientské rady bude oznámen veřejně na stránkách ministerstva zdravotnictví.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Současní členové Pacientské rady vykonávají svou funkci do jmenování členů nových. </a:t>
            </a: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200" b="1" dirty="0">
                <a:solidFill>
                  <a:schemeClr val="bg1"/>
                </a:solidFill>
              </a:rPr>
              <a:t>Předpokládáme standardní </a:t>
            </a:r>
            <a:r>
              <a:rPr lang="cs-CZ" sz="2200" b="1" dirty="0">
                <a:solidFill>
                  <a:srgbClr val="FFC000"/>
                </a:solidFill>
              </a:rPr>
              <a:t>pokračování činnosti pracovních skupin Rady</a:t>
            </a:r>
            <a:r>
              <a:rPr lang="cs-CZ" sz="2200" b="1" dirty="0">
                <a:solidFill>
                  <a:schemeClr val="bg1"/>
                </a:solidFill>
              </a:rPr>
              <a:t>	</a:t>
            </a:r>
            <a:endParaRPr lang="pl-PL" sz="3600" b="1" dirty="0">
              <a:solidFill>
                <a:schemeClr val="lt1"/>
              </a:solidFill>
              <a:latin typeface="+mj-lt"/>
            </a:endParaRPr>
          </a:p>
          <a:p>
            <a:pPr marL="342900" lvl="0" indent="-342900" algn="ctr">
              <a:buClr>
                <a:schemeClr val="bg1"/>
              </a:buClr>
              <a:buSzPct val="25000"/>
              <a:buFont typeface="Wingdings" panose="05000000000000000000" pitchFamily="2" charset="2"/>
              <a:buChar char="§"/>
            </a:pPr>
            <a:endParaRPr lang="pl-PL" sz="2000" dirty="0">
              <a:solidFill>
                <a:srgbClr val="FFFFFF"/>
              </a:solidFill>
              <a:latin typeface="+mj-lt"/>
              <a:cs typeface="Calibri" panose="020F0502020204030204" pitchFamily="34" charset="0"/>
            </a:endParaRPr>
          </a:p>
          <a:p>
            <a:pPr lvl="0" algn="ctr">
              <a:buClr>
                <a:schemeClr val="bg1"/>
              </a:buClr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450574" y="251791"/>
            <a:ext cx="69176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Pacientská rada ministra zdravotnictví</a:t>
            </a:r>
            <a:r>
              <a:rPr lang="cs-CZ" sz="2800" dirty="0">
                <a:solidFill>
                  <a:srgbClr val="003258"/>
                </a:solidFill>
              </a:rPr>
              <a:t> </a:t>
            </a: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98892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50574" y="970532"/>
            <a:ext cx="11216132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endParaRPr lang="cs-CZ" sz="2200" b="1" dirty="0">
              <a:solidFill>
                <a:schemeClr val="bg1"/>
              </a:solidFill>
            </a:endParaRPr>
          </a:p>
          <a:p>
            <a:pPr lvl="2">
              <a:buClr>
                <a:schemeClr val="bg1"/>
              </a:buClr>
            </a:pPr>
            <a:r>
              <a:rPr lang="pl-PL" sz="2000" b="1" dirty="0">
                <a:solidFill>
                  <a:srgbClr val="FFFFFF"/>
                </a:solidFill>
                <a:latin typeface="Gill Sans MT" panose="020B0502020104020203" pitchFamily="34" charset="-18"/>
              </a:rPr>
              <a:t>KDO? 		osoby starší 60 let</a:t>
            </a:r>
          </a:p>
          <a:p>
            <a:pPr lvl="2">
              <a:buClr>
                <a:schemeClr val="bg1"/>
              </a:buClr>
            </a:pPr>
            <a:r>
              <a:rPr lang="pl-PL" sz="2000" b="1" dirty="0">
                <a:solidFill>
                  <a:srgbClr val="FFFFFF"/>
                </a:solidFill>
                <a:latin typeface="Gill Sans MT" panose="020B0502020104020203" pitchFamily="34" charset="-18"/>
              </a:rPr>
              <a:t>		osoby s vysokým rizikem nákazy nebo závažného průběhu nemoci covid-19</a:t>
            </a:r>
          </a:p>
          <a:p>
            <a:pPr lvl="2">
              <a:buClr>
                <a:schemeClr val="bg1"/>
              </a:buClr>
            </a:pPr>
            <a:r>
              <a:rPr lang="pl-PL" sz="2000" b="1" dirty="0">
                <a:solidFill>
                  <a:srgbClr val="FFFFFF"/>
                </a:solidFill>
                <a:latin typeface="Gill Sans MT" panose="020B0502020104020203" pitchFamily="34" charset="-18"/>
              </a:rPr>
              <a:t>			očkování v OČM - osoby, které se k očkování hlásily pomocí 					speciálního kódu pro osoby s chronickým onemocněním 					u praktického lékaře: ostatní náležející do této skupiny </a:t>
            </a:r>
          </a:p>
          <a:p>
            <a:pPr lvl="0">
              <a:buClr>
                <a:schemeClr val="bg1"/>
              </a:buClr>
            </a:pPr>
            <a:endParaRPr lang="pl-PL" sz="2000" b="1" dirty="0">
              <a:solidFill>
                <a:srgbClr val="FFC000"/>
              </a:solidFill>
              <a:latin typeface="Gill Sans MT" panose="020B0502020104020203" pitchFamily="34" charset="-18"/>
            </a:endParaRP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KDY?		</a:t>
            </a:r>
            <a:r>
              <a:rPr lang="pl-PL" sz="2000" b="1" dirty="0">
                <a:solidFill>
                  <a:srgbClr val="FFC000"/>
                </a:solidFill>
                <a:latin typeface="Gill Sans MT" panose="020B0502020104020203" pitchFamily="34" charset="-18"/>
              </a:rPr>
              <a:t>5 měsíců </a:t>
            </a: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po:</a:t>
            </a: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		2. dávce Comirnaty(Pfizer)/Spikevax(Moderna)/Vaxzevria (AstraZeneca)</a:t>
            </a: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		</a:t>
            </a:r>
            <a:r>
              <a:rPr lang="pl-PL" sz="2000" b="1" dirty="0">
                <a:solidFill>
                  <a:srgbClr val="FFC000"/>
                </a:solidFill>
                <a:latin typeface="Gill Sans MT" panose="020B0502020104020203" pitchFamily="34" charset="-18"/>
              </a:rPr>
              <a:t>2 měsíce </a:t>
            </a: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po:</a:t>
            </a: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		1. dávce Janssen (Johnson&amp;Johnson)</a:t>
            </a:r>
          </a:p>
          <a:p>
            <a:pPr lvl="0">
              <a:buClr>
                <a:schemeClr val="bg1"/>
              </a:buClr>
            </a:pPr>
            <a:endParaRPr lang="pl-PL" sz="2000" b="1" dirty="0">
              <a:solidFill>
                <a:schemeClr val="bg1"/>
              </a:solidFill>
              <a:latin typeface="Gill Sans MT" panose="020B0502020104020203" pitchFamily="34" charset="-18"/>
            </a:endParaRP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Pro všechny pak možnost posilující dávky po 6 měsících. </a:t>
            </a:r>
          </a:p>
          <a:p>
            <a:pPr marL="34290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450574" y="299416"/>
            <a:ext cx="9931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Posilující dávka po 5 měsících </a:t>
            </a:r>
            <a:endParaRPr lang="cs-CZ" sz="2800" dirty="0">
              <a:solidFill>
                <a:srgbClr val="003258"/>
              </a:solidFill>
            </a:endParaRP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3306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50574" y="970532"/>
            <a:ext cx="11216132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endParaRPr lang="cs-CZ" sz="2200" b="1" dirty="0">
              <a:solidFill>
                <a:schemeClr val="bg1"/>
              </a:solidFill>
            </a:endParaRP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rgbClr val="FFFFFF"/>
                </a:solidFill>
                <a:latin typeface="Gill Sans MT" panose="020B0502020104020203" pitchFamily="34" charset="-18"/>
              </a:rPr>
              <a:t>KDO? 		velmi ohrožené osoby na základě doporučení lékaře:</a:t>
            </a:r>
          </a:p>
          <a:p>
            <a:pPr lvl="0">
              <a:buClr>
                <a:schemeClr val="bg1"/>
              </a:buClr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rgbClr val="FFFFFF"/>
                </a:solidFill>
                <a:latin typeface="Gill Sans MT" panose="020B0502020104020203" pitchFamily="34" charset="-18"/>
              </a:rPr>
              <a:t>		</a:t>
            </a:r>
            <a:r>
              <a:rPr lang="pl-PL" sz="2000" b="1" dirty="0">
                <a:solidFill>
                  <a:srgbClr val="FFC000"/>
                </a:solidFill>
                <a:latin typeface="Gill Sans MT" panose="020B0502020104020203" pitchFamily="34" charset="-18"/>
              </a:rPr>
              <a:t>středně těžká a těžká imunusuprese</a:t>
            </a: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rgbClr val="FFC000"/>
                </a:solidFill>
                <a:latin typeface="Gill Sans MT" panose="020B0502020104020203" pitchFamily="34" charset="-18"/>
              </a:rPr>
              <a:t>		středně těžký nebo těžký primární imunodeficit</a:t>
            </a: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rgbClr val="FFC000"/>
                </a:solidFill>
                <a:latin typeface="Gill Sans MT" panose="020B0502020104020203" pitchFamily="34" charset="-18"/>
              </a:rPr>
              <a:t>		pokročilá nebo neléčená infekce HIV nebo</a:t>
            </a: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rgbClr val="FFC000"/>
                </a:solidFill>
                <a:latin typeface="Gill Sans MT" panose="020B0502020104020203" pitchFamily="34" charset="-18"/>
              </a:rPr>
              <a:t>		stav vyžadující imunosupresivní terapii</a:t>
            </a:r>
          </a:p>
          <a:p>
            <a:pPr lvl="0">
              <a:buClr>
                <a:schemeClr val="bg1"/>
              </a:buClr>
            </a:pPr>
            <a:endParaRPr lang="pl-PL" sz="2000" b="1" dirty="0">
              <a:solidFill>
                <a:srgbClr val="FFC000"/>
              </a:solidFill>
              <a:latin typeface="Gill Sans MT" panose="020B0502020104020203" pitchFamily="34" charset="-18"/>
            </a:endParaRP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KDY?		</a:t>
            </a:r>
            <a:r>
              <a:rPr lang="pl-PL" sz="2000" b="1" dirty="0">
                <a:solidFill>
                  <a:srgbClr val="FFC000"/>
                </a:solidFill>
                <a:latin typeface="Gill Sans MT" panose="020B0502020104020203" pitchFamily="34" charset="-18"/>
              </a:rPr>
              <a:t>4 týdny </a:t>
            </a: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po:</a:t>
            </a: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		2. dávce Comirnaty(Pfizer)/Spikevax(Moderna)/Vaxzevria (AstraZeneca)</a:t>
            </a:r>
          </a:p>
          <a:p>
            <a:pPr lvl="0">
              <a:buClr>
                <a:schemeClr val="bg1"/>
              </a:buClr>
            </a:pPr>
            <a:r>
              <a:rPr lang="pl-PL" sz="2000" b="1" dirty="0">
                <a:solidFill>
                  <a:schemeClr val="bg1"/>
                </a:solidFill>
                <a:latin typeface="Gill Sans MT" panose="020B0502020104020203" pitchFamily="34" charset="-18"/>
              </a:rPr>
              <a:t>		1. dávce Janssen (Johnson&amp;Johnson)</a:t>
            </a:r>
          </a:p>
          <a:p>
            <a:pPr marL="34290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450574" y="318466"/>
            <a:ext cx="99316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Dodatečná dávka</a:t>
            </a:r>
            <a:endParaRPr lang="cs-CZ" sz="2800" dirty="0">
              <a:solidFill>
                <a:srgbClr val="003258"/>
              </a:solidFill>
            </a:endParaRP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302939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450574" y="989582"/>
            <a:ext cx="11216132" cy="549634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endParaRPr lang="cs-CZ" sz="2200" b="1" dirty="0">
              <a:solidFill>
                <a:schemeClr val="bg1"/>
              </a:solidFill>
            </a:endParaRPr>
          </a:p>
          <a:p>
            <a:pPr marL="34290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  <a:p>
            <a:pPr marL="34290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  <a:p>
            <a:pPr marL="342900" lvl="2" indent="-342900">
              <a:buClr>
                <a:schemeClr val="bg1"/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hlinkClick r:id="rId3"/>
              </a:rPr>
              <a:t>Monoklonální protilátky - Aktuality - Portál pro pacienty a pacientské organizace (mzcr.cz)</a:t>
            </a:r>
            <a:endParaRPr lang="pl-PL" sz="2000" b="1" dirty="0">
              <a:solidFill>
                <a:srgbClr val="FFFFFF"/>
              </a:solidFill>
              <a:latin typeface="Gill Sans MT" panose="020B0502020104020203" pitchFamily="34" charset="-18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450574" y="318466"/>
            <a:ext cx="993167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3258"/>
                </a:solidFill>
              </a:rPr>
              <a:t>Užívání monoklonálních protilátek osobami s vysokým rizikem těžkého průběhu COVID-19</a:t>
            </a:r>
            <a:endParaRPr lang="cs-CZ" sz="2400" dirty="0">
              <a:solidFill>
                <a:srgbClr val="003258"/>
              </a:solidFill>
            </a:endParaRPr>
          </a:p>
          <a:p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56411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998C0BFC-0C29-46B5-B958-CF6928C18B79}"/>
              </a:ext>
            </a:extLst>
          </p:cNvPr>
          <p:cNvSpPr/>
          <p:nvPr/>
        </p:nvSpPr>
        <p:spPr>
          <a:xfrm>
            <a:off x="1922268" y="1362891"/>
            <a:ext cx="863822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/>
            <a:r>
              <a:rPr lang="cs-CZ" sz="1600" dirty="0">
                <a:solidFill>
                  <a:schemeClr val="bg1"/>
                </a:solidFill>
                <a:latin typeface="+mn-lt"/>
              </a:rPr>
              <a:t> 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A1AB9242-78F3-477F-AA8D-9BDF82B830D7}"/>
              </a:ext>
            </a:extLst>
          </p:cNvPr>
          <p:cNvSpPr/>
          <p:nvPr/>
        </p:nvSpPr>
        <p:spPr>
          <a:xfrm>
            <a:off x="779294" y="2504227"/>
            <a:ext cx="10178141" cy="25449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</a:pPr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TĚŠÍME SE NA DALŠÍ SPOLUPRÁCI S VÁMI</a:t>
            </a:r>
          </a:p>
          <a:p>
            <a:pPr lvl="0" algn="ctr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</a:pPr>
            <a:endParaRPr lang="cs-CZ" sz="3600" b="1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lvl="0" algn="ctr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</a:pPr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  <a:hlinkClick r:id="rId3"/>
              </a:rPr>
              <a:t>propacienty@mzcr.cz</a:t>
            </a:r>
            <a:r>
              <a:rPr lang="cs-CZ" sz="3600" b="1" dirty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Clr>
                <a:schemeClr val="bg1"/>
              </a:buClr>
            </a:pPr>
            <a:endParaRPr lang="cs-CZ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2F43C548-32AA-40B2-AF83-77FB8F351259}"/>
              </a:ext>
            </a:extLst>
          </p:cNvPr>
          <p:cNvSpPr txBox="1">
            <a:spLocks/>
          </p:cNvSpPr>
          <p:nvPr/>
        </p:nvSpPr>
        <p:spPr>
          <a:xfrm>
            <a:off x="525294" y="118514"/>
            <a:ext cx="9854119" cy="9709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514600" marR="0" lvl="5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marL="2971800" marR="0" lvl="6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marL="3429000" marR="0" lvl="7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marL="3886200" marR="0" lvl="8" indent="-228600" algn="l" rtl="0">
              <a:spcBef>
                <a:spcPts val="0"/>
              </a:spcBef>
              <a:spcAft>
                <a:spcPts val="0"/>
              </a:spcAft>
              <a:buNone/>
              <a:defRPr sz="2000" b="1" i="0" u="none" strike="noStrike" cap="none">
                <a:solidFill>
                  <a:srgbClr val="FFFFFF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>
              <a:buClrTx/>
              <a:defRPr/>
            </a:pPr>
            <a:endParaRPr lang="cs-CZ" dirty="0">
              <a:solidFill>
                <a:srgbClr val="003258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1242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První legislativní zakotvení účasti pacienta coby pacietské veřejnosti: </a:t>
            </a:r>
          </a:p>
          <a:p>
            <a:pPr marL="539750" lvl="5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rgbClr val="FFC000"/>
                </a:solidFill>
                <a:latin typeface="+mj-lt"/>
              </a:rPr>
              <a:t>řízení o stanovení ceny a úhrady léčivých přípravků k léčbě vzácných onemocnění </a:t>
            </a:r>
          </a:p>
          <a:p>
            <a:pPr marL="539750" lvl="2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§ 39da zákona o veřejném zdravotním pojištění</a:t>
            </a:r>
          </a:p>
          <a:p>
            <a:pPr marL="539750" lvl="2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účinnost: 1. 1. 2022</a:t>
            </a:r>
          </a:p>
          <a:p>
            <a:pPr marL="539750" lvl="2" indent="-357188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prostřednictvím </a:t>
            </a:r>
            <a:r>
              <a:rPr lang="pl-PL" sz="2400" b="1" dirty="0">
                <a:solidFill>
                  <a:srgbClr val="FFC000"/>
                </a:solidFill>
                <a:latin typeface="+mj-lt"/>
              </a:rPr>
              <a:t>pacientských organizací</a:t>
            </a:r>
          </a:p>
          <a:p>
            <a:pPr marL="539750" lvl="2" indent="-357188">
              <a:buClr>
                <a:schemeClr val="bg1"/>
              </a:buClr>
              <a:buFont typeface="Arial" panose="020B0604020202020204" pitchFamily="34" charset="0"/>
              <a:buChar char="•"/>
              <a:tabLst>
                <a:tab pos="896938" algn="l"/>
              </a:tabLst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nejedná se o zastupování v individuální věci, pacienta jako jednotlivce, ale pacientské veřejnosti</a:t>
            </a:r>
          </a:p>
          <a:p>
            <a:pPr marL="342900" lvl="2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pl-PL" sz="2400" b="1" dirty="0">
              <a:solidFill>
                <a:schemeClr val="accent3"/>
              </a:solidFill>
              <a:latin typeface="+mj-lt"/>
            </a:endParaRPr>
          </a:p>
          <a:p>
            <a:pPr lvl="2">
              <a:buClr>
                <a:schemeClr val="bg1"/>
              </a:buClr>
            </a:pPr>
            <a:r>
              <a:rPr lang="pl-PL" sz="2400" b="1" dirty="0">
                <a:solidFill>
                  <a:schemeClr val="accent3"/>
                </a:solidFill>
                <a:latin typeface="+mj-lt"/>
              </a:rPr>
              <a:t>Účast pacientských organizací:</a:t>
            </a:r>
          </a:p>
          <a:p>
            <a:pPr marL="539750" lvl="2" indent="-357188">
              <a:buClr>
                <a:schemeClr val="bg1"/>
              </a:buClr>
              <a:buAutoNum type="arabicParenR"/>
            </a:pPr>
            <a:r>
              <a:rPr lang="pl-PL" sz="2400" b="1" dirty="0">
                <a:solidFill>
                  <a:srgbClr val="FFC000"/>
                </a:solidFill>
                <a:latin typeface="+mj-lt"/>
              </a:rPr>
              <a:t>účastník řízení </a:t>
            </a:r>
            <a:r>
              <a:rPr lang="pl-PL" sz="2400" b="1" dirty="0">
                <a:solidFill>
                  <a:schemeClr val="accent3"/>
                </a:solidFill>
                <a:latin typeface="+mj-lt"/>
              </a:rPr>
              <a:t>(zdravotní pojišťovna, MAH + odborné společnosti, pacientské organizace)</a:t>
            </a:r>
          </a:p>
          <a:p>
            <a:pPr marL="539750" lvl="2" indent="-357188">
              <a:buClr>
                <a:schemeClr val="bg1"/>
              </a:buClr>
              <a:buAutoNum type="arabicParenR"/>
            </a:pPr>
            <a:r>
              <a:rPr lang="pl-PL" sz="2400" b="1" dirty="0">
                <a:solidFill>
                  <a:srgbClr val="FFC000"/>
                </a:solidFill>
                <a:latin typeface="+mj-lt"/>
              </a:rPr>
              <a:t>člen poradního orgánu MZ</a:t>
            </a:r>
            <a:r>
              <a:rPr lang="pl-PL" sz="2400" b="1" dirty="0">
                <a:solidFill>
                  <a:schemeClr val="accent3"/>
                </a:solidFill>
                <a:latin typeface="+mj-lt"/>
              </a:rPr>
              <a:t> (příprava podkladu pro vydání závazného stanoviska MZ, posuzování střetu zájmu) </a:t>
            </a:r>
            <a:endParaRPr lang="cs-CZ" sz="2200" b="1" dirty="0">
              <a:solidFill>
                <a:schemeClr val="accent3"/>
              </a:solidFill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Implementace legislativního zakotvení pacientské organizace (informace k 7. 12. 2021)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38656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8587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Pacientská organizace jako účastník řízení</a:t>
            </a:r>
          </a:p>
          <a:p>
            <a:pPr algn="ctr"/>
            <a:r>
              <a:rPr lang="cs-CZ" sz="3200" dirty="0">
                <a:solidFill>
                  <a:schemeClr val="bg1"/>
                </a:solidFill>
              </a:rPr>
              <a:t>podle § 39da zákona o veřejném zdravotním pojištění</a:t>
            </a:r>
          </a:p>
        </p:txBody>
      </p:sp>
    </p:spTree>
    <p:extLst>
      <p:ext uri="{BB962C8B-B14F-4D97-AF65-F5344CB8AC3E}">
        <p14:creationId xmlns:p14="http://schemas.microsoft.com/office/powerpoint/2010/main" val="326267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KDO?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pacientská organizace </a:t>
            </a:r>
            <a:r>
              <a:rPr lang="cs-CZ" sz="2000" b="1" dirty="0">
                <a:solidFill>
                  <a:schemeClr val="bg1"/>
                </a:solidFill>
              </a:rPr>
              <a:t>podle </a:t>
            </a:r>
            <a:r>
              <a:rPr lang="cs-CZ" sz="2000" b="1" u="sng" dirty="0">
                <a:solidFill>
                  <a:schemeClr val="bg1"/>
                </a:solidFill>
              </a:rPr>
              <a:t>zákona o zdravotních službách </a:t>
            </a:r>
            <a:r>
              <a:rPr lang="cs-CZ" sz="2000" b="1" dirty="0">
                <a:solidFill>
                  <a:srgbClr val="FFC000"/>
                </a:solidFill>
              </a:rPr>
              <a:t>sdružující pacienty s onemocněním, jejichž léčba může být posuzovaným přípravkem ovlivněna</a:t>
            </a: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endParaRPr lang="cs-CZ" sz="2000" b="1" dirty="0">
              <a:solidFill>
                <a:srgbClr val="FFC000"/>
              </a:solidFill>
            </a:endParaRPr>
          </a:p>
          <a:p>
            <a:pPr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JAK?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může navrhovat </a:t>
            </a:r>
            <a:r>
              <a:rPr lang="cs-CZ" sz="2000" b="1" dirty="0">
                <a:solidFill>
                  <a:srgbClr val="FFC000"/>
                </a:solidFill>
              </a:rPr>
              <a:t>důkazy</a:t>
            </a:r>
            <a:r>
              <a:rPr lang="cs-CZ" sz="2000" b="1" dirty="0">
                <a:solidFill>
                  <a:schemeClr val="bg1"/>
                </a:solidFill>
              </a:rPr>
              <a:t> a činit jiné </a:t>
            </a:r>
            <a:r>
              <a:rPr lang="cs-CZ" sz="2000" b="1" dirty="0">
                <a:solidFill>
                  <a:srgbClr val="FFC000"/>
                </a:solidFill>
              </a:rPr>
              <a:t>návrhy</a:t>
            </a:r>
            <a:r>
              <a:rPr lang="cs-CZ" sz="2000" b="1" dirty="0">
                <a:solidFill>
                  <a:schemeClr val="bg1"/>
                </a:solidFill>
              </a:rPr>
              <a:t> ve lhůtě 30 dnů ode dne zahájení řízení: </a:t>
            </a:r>
          </a:p>
          <a:p>
            <a:pPr marL="809625" lvl="1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formulář SÚKL „</a:t>
            </a:r>
            <a:r>
              <a:rPr lang="cs-CZ" sz="2000" b="1" dirty="0">
                <a:solidFill>
                  <a:srgbClr val="FFC000"/>
                </a:solidFill>
              </a:rPr>
              <a:t>Vyjádření pacientské organizace</a:t>
            </a:r>
            <a:r>
              <a:rPr lang="cs-CZ" sz="2000" b="1" dirty="0">
                <a:solidFill>
                  <a:schemeClr val="bg1"/>
                </a:solidFill>
              </a:rPr>
              <a:t>“</a:t>
            </a:r>
          </a:p>
          <a:p>
            <a:pPr marL="466725" lvl="1"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jedná se o </a:t>
            </a:r>
            <a:r>
              <a:rPr lang="cs-CZ" sz="2000" b="1" dirty="0">
                <a:solidFill>
                  <a:srgbClr val="FFC000"/>
                </a:solidFill>
              </a:rPr>
              <a:t>podklady pro SÚKL </a:t>
            </a:r>
            <a:r>
              <a:rPr lang="cs-CZ" sz="2000" b="1" dirty="0">
                <a:solidFill>
                  <a:schemeClr val="bg1"/>
                </a:solidFill>
              </a:rPr>
              <a:t>pro vydání </a:t>
            </a:r>
            <a:r>
              <a:rPr lang="cs-CZ" sz="2000" b="1" dirty="0">
                <a:solidFill>
                  <a:srgbClr val="FFC000"/>
                </a:solidFill>
              </a:rPr>
              <a:t>hodnotící zprávy</a:t>
            </a:r>
            <a:r>
              <a:rPr lang="cs-CZ" sz="2000" b="1" dirty="0">
                <a:solidFill>
                  <a:schemeClr val="bg1"/>
                </a:solidFill>
              </a:rPr>
              <a:t>, ve které SÚKL shrne zejména dostupné poznatky:</a:t>
            </a:r>
          </a:p>
          <a:p>
            <a:pPr marL="7143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o účinnosti a bezpečnosti LP určeného k léčbě vzácného onemocnění, </a:t>
            </a:r>
          </a:p>
          <a:p>
            <a:pPr marL="7143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o onemocnění, k jehož léčbě je určen, </a:t>
            </a:r>
          </a:p>
          <a:p>
            <a:pPr marL="7143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o dosavadním způsobu léčby daného onemocnění, a </a:t>
            </a:r>
          </a:p>
          <a:p>
            <a:pPr marL="714375">
              <a:buClr>
                <a:schemeClr val="bg1"/>
              </a:buClr>
            </a:pPr>
            <a:r>
              <a:rPr lang="cs-CZ" sz="2000" b="1" dirty="0">
                <a:solidFill>
                  <a:schemeClr val="bg1"/>
                </a:solidFill>
              </a:rPr>
              <a:t>o dopadech léčby LP určeným k léčbě vzácného onemocnění na kvalitu života pacienta a systémy zdravotního pojištění a sociálního zabezpečení</a:t>
            </a:r>
          </a:p>
          <a:p>
            <a:pPr marL="714375">
              <a:buClr>
                <a:schemeClr val="bg1"/>
              </a:buClr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může se </a:t>
            </a:r>
            <a:r>
              <a:rPr lang="cs-CZ" sz="2000" b="1" dirty="0">
                <a:solidFill>
                  <a:srgbClr val="FFC000"/>
                </a:solidFill>
              </a:rPr>
              <a:t>vyjádřit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k hodnotící zprávě </a:t>
            </a:r>
            <a:r>
              <a:rPr lang="cs-CZ" sz="2000" b="1" dirty="0">
                <a:solidFill>
                  <a:schemeClr val="bg1"/>
                </a:solidFill>
              </a:rPr>
              <a:t>ve lhůtě 15 dnů ode dne jejího doručení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Pacientská organizace jako účastník řízení podle § 39da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4592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8587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1800" b="1" dirty="0">
                <a:solidFill>
                  <a:schemeClr val="bg1"/>
                </a:solidFill>
              </a:rPr>
              <a:t> V řízení o stanovení výše a podmínek úhrady se u léčivého přípravku určeného k léčbě vzácného onemocnění posuzují </a:t>
            </a:r>
            <a:r>
              <a:rPr lang="cs-CZ" sz="1800" dirty="0">
                <a:solidFill>
                  <a:schemeClr val="bg1"/>
                </a:solidFill>
              </a:rPr>
              <a:t>(§ 39da odst. 3 zákona o veřejném zdrav. poj.):</a:t>
            </a:r>
          </a:p>
          <a:p>
            <a:endParaRPr lang="cs-CZ" sz="1200" b="1" dirty="0">
              <a:solidFill>
                <a:schemeClr val="bg1"/>
              </a:solidFill>
            </a:endParaRPr>
          </a:p>
          <a:p>
            <a:r>
              <a:rPr lang="cs-CZ" sz="1800" dirty="0">
                <a:solidFill>
                  <a:schemeClr val="bg1"/>
                </a:solidFill>
              </a:rPr>
              <a:t>a) jeho terapeutická účinnost a bezpečnost,</a:t>
            </a:r>
          </a:p>
          <a:p>
            <a:r>
              <a:rPr lang="cs-CZ" sz="1800" dirty="0">
                <a:solidFill>
                  <a:schemeClr val="bg1"/>
                </a:solidFill>
              </a:rPr>
              <a:t>b) závažnost onemocnění, k jehož léčbě je určen,</a:t>
            </a:r>
          </a:p>
          <a:p>
            <a:r>
              <a:rPr lang="cs-CZ" sz="1800" dirty="0">
                <a:solidFill>
                  <a:schemeClr val="bg1"/>
                </a:solidFill>
              </a:rPr>
              <a:t>c) jeho nahraditelnost jinými léčebnými postupy hrazenými z prostředků zdravotního pojištění,</a:t>
            </a:r>
          </a:p>
          <a:p>
            <a:r>
              <a:rPr lang="cs-CZ" sz="1800" dirty="0">
                <a:solidFill>
                  <a:schemeClr val="bg1"/>
                </a:solidFill>
              </a:rPr>
              <a:t>d) celospolečenský význam možnosti terapeutického ovlivnění onemocnění, k jehož léčbě je určen, a dopady léčby na systém zdravotního pojištění a sociálního zabezpečení,</a:t>
            </a:r>
          </a:p>
          <a:p>
            <a:r>
              <a:rPr lang="cs-CZ" sz="1800" dirty="0">
                <a:solidFill>
                  <a:schemeClr val="bg1"/>
                </a:solidFill>
              </a:rPr>
              <a:t>e) jeho prokazatelný přínos na zlepšení kvality života pacienta,</a:t>
            </a:r>
          </a:p>
          <a:p>
            <a:r>
              <a:rPr lang="cs-CZ" sz="1800" dirty="0">
                <a:solidFill>
                  <a:schemeClr val="bg1"/>
                </a:solidFill>
              </a:rPr>
              <a:t>f) reálné možnosti pro zajištění poskytování úspěšné a efektivní léčby v síti poskytovatelů zdravotních služeb,</a:t>
            </a:r>
          </a:p>
          <a:p>
            <a:r>
              <a:rPr lang="cs-CZ" sz="1800" dirty="0">
                <a:solidFill>
                  <a:schemeClr val="bg1"/>
                </a:solidFill>
              </a:rPr>
              <a:t>g) doporučené postupy odborných institucí a příslušných odborných společností,</a:t>
            </a:r>
          </a:p>
          <a:p>
            <a:r>
              <a:rPr lang="cs-CZ" sz="1800" dirty="0">
                <a:solidFill>
                  <a:schemeClr val="bg1"/>
                </a:solidFill>
              </a:rPr>
              <a:t>h) podmínky jeho úhrady z prostředků zdravotního pojištění navržené v žádosti, včetně případných smluv uzavřených držitelem rozhodnutí o registraci a zdravotními pojišťovnami omezujících dopad na prostředky zdravotního pojištění nebo upravujících sdílení rizik souvisejících s účinností tohoto léčivého přípravku v podmínkách klinické praxe,</a:t>
            </a:r>
          </a:p>
          <a:p>
            <a:r>
              <a:rPr lang="cs-CZ" sz="1800" dirty="0">
                <a:solidFill>
                  <a:schemeClr val="bg1"/>
                </a:solidFill>
              </a:rPr>
              <a:t>i) analýza nákladové efektivity, avšak bez zohlednění jejího výsledku v podobě poměru inkrementálních nákladů a přínosů, a</a:t>
            </a:r>
          </a:p>
          <a:p>
            <a:r>
              <a:rPr lang="cs-CZ" sz="1800" dirty="0">
                <a:solidFill>
                  <a:schemeClr val="bg1"/>
                </a:solidFill>
              </a:rPr>
              <a:t>j) předpokládaný dopad do rozpočtu zohledňující veřejný zájem podle § 17 odst. 2.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4" y="155762"/>
            <a:ext cx="1021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Pacientská organizace jako účastník řízení podle § 39da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723410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8587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Co konkrétně je třeba v rámci </a:t>
            </a:r>
            <a:r>
              <a:rPr lang="cs-CZ" sz="2000" b="1" dirty="0">
                <a:solidFill>
                  <a:srgbClr val="FFC000"/>
                </a:solidFill>
              </a:rPr>
              <a:t>vyjádření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pacientské organizace </a:t>
            </a:r>
            <a:r>
              <a:rPr lang="cs-CZ" sz="2000" b="1" dirty="0">
                <a:solidFill>
                  <a:schemeClr val="bg1"/>
                </a:solidFill>
              </a:rPr>
              <a:t>dodat?</a:t>
            </a:r>
          </a:p>
          <a:p>
            <a:pPr marL="457200" indent="-457200"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Základní informace o pacientské organizaci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Dopad onemocnění na zdravotní stav</a:t>
            </a:r>
          </a:p>
          <a:p>
            <a:pPr marL="457200" indent="-4572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Zkušenosti se současnými terapiemi</a:t>
            </a: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endParaRPr lang="cs-CZ" sz="2000" b="1" dirty="0">
              <a:solidFill>
                <a:schemeClr val="bg1"/>
              </a:solidFill>
            </a:endParaRPr>
          </a:p>
          <a:p>
            <a:pPr marL="342900" indent="-342900">
              <a:buClr>
                <a:schemeClr val="bg1"/>
              </a:buClr>
              <a:buFont typeface="+mj-lt"/>
              <a:buAutoNum type="arabicParenR"/>
            </a:pPr>
            <a:r>
              <a:rPr lang="cs-CZ" sz="2000" b="1" dirty="0">
                <a:solidFill>
                  <a:schemeClr val="bg1"/>
                </a:solidFill>
              </a:rPr>
              <a:t>Zkušenosti a očekávání spojená s hodnoceným lékem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4" y="155762"/>
            <a:ext cx="102189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Pacientská organizace jako účastník řízení podle § 39da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215323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8587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r>
              <a:rPr lang="cs-CZ" sz="5400" b="1" dirty="0">
                <a:solidFill>
                  <a:schemeClr val="bg1"/>
                </a:solidFill>
              </a:rPr>
              <a:t>Pacientská organizace jako člen poradního orgánu MZ</a:t>
            </a:r>
          </a:p>
          <a:p>
            <a:pPr algn="ctr"/>
            <a:endParaRPr lang="pl-PL" sz="2400" dirty="0">
              <a:solidFill>
                <a:schemeClr val="bg1"/>
              </a:solidFill>
            </a:endParaRPr>
          </a:p>
          <a:p>
            <a:pPr algn="ctr"/>
            <a:r>
              <a:rPr lang="pl-PL" sz="2400" dirty="0">
                <a:solidFill>
                  <a:schemeClr val="bg1"/>
                </a:solidFill>
              </a:rPr>
              <a:t>za účelem </a:t>
            </a:r>
            <a:r>
              <a:rPr lang="pl-PL" sz="2400" u="sng" dirty="0">
                <a:solidFill>
                  <a:schemeClr val="bg1"/>
                </a:solidFill>
              </a:rPr>
              <a:t>posouzení veřejného zájmu </a:t>
            </a:r>
            <a:r>
              <a:rPr lang="pl-PL" sz="2400" dirty="0">
                <a:solidFill>
                  <a:schemeClr val="bg1"/>
                </a:solidFill>
              </a:rPr>
              <a:t>na stanovení max. ceny a výše a podmínek úhrady LP určených k léčbě vzácných onemocnění a vytvoření odůvodněného podkladu pro </a:t>
            </a:r>
            <a:r>
              <a:rPr lang="pl-PL" sz="2400" u="sng" dirty="0">
                <a:solidFill>
                  <a:schemeClr val="bg1"/>
                </a:solidFill>
              </a:rPr>
              <a:t>závazné stanovisko </a:t>
            </a:r>
            <a:r>
              <a:rPr lang="pl-PL" sz="2400" dirty="0">
                <a:solidFill>
                  <a:schemeClr val="bg1"/>
                </a:solidFill>
              </a:rPr>
              <a:t>MZ</a:t>
            </a:r>
            <a:endParaRPr lang="cs-CZ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22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525295" y="1266825"/>
            <a:ext cx="11216132" cy="533938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cs-CZ" sz="2000" b="1" dirty="0">
                <a:solidFill>
                  <a:schemeClr val="bg1"/>
                </a:solidFill>
              </a:rPr>
              <a:t>KDO?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FFC000"/>
                </a:solidFill>
              </a:rPr>
              <a:t>pacientská organizace </a:t>
            </a:r>
            <a:r>
              <a:rPr lang="cs-CZ" sz="2000" b="1" dirty="0">
                <a:solidFill>
                  <a:schemeClr val="bg1"/>
                </a:solidFill>
              </a:rPr>
              <a:t>podle </a:t>
            </a:r>
            <a:r>
              <a:rPr lang="cs-CZ" sz="2000" b="1" u="sng" dirty="0">
                <a:solidFill>
                  <a:schemeClr val="bg1"/>
                </a:solidFill>
              </a:rPr>
              <a:t>zákona o zdravotních službách</a:t>
            </a:r>
            <a:r>
              <a:rPr lang="cs-CZ" sz="2000" b="1" dirty="0">
                <a:solidFill>
                  <a:schemeClr val="bg1"/>
                </a:solidFill>
              </a:rPr>
              <a:t>.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člen poradního orgánu se </a:t>
            </a:r>
            <a:r>
              <a:rPr lang="cs-CZ" sz="2000" b="1" u="sng" dirty="0">
                <a:solidFill>
                  <a:schemeClr val="bg1"/>
                </a:solidFill>
              </a:rPr>
              <a:t>nemůže</a:t>
            </a:r>
            <a:r>
              <a:rPr lang="cs-CZ" sz="2000" b="1" dirty="0">
                <a:solidFill>
                  <a:schemeClr val="bg1"/>
                </a:solidFill>
              </a:rPr>
              <a:t> zúčastnit jednání pokud by mohlo dojít ke </a:t>
            </a:r>
            <a:r>
              <a:rPr lang="cs-CZ" sz="2000" b="1" dirty="0">
                <a:solidFill>
                  <a:srgbClr val="FFC000"/>
                </a:solidFill>
              </a:rPr>
              <a:t>střetu se zájmy </a:t>
            </a:r>
            <a:r>
              <a:rPr lang="cs-CZ" sz="2000" b="1" dirty="0">
                <a:solidFill>
                  <a:schemeClr val="bg1"/>
                </a:solidFill>
              </a:rPr>
              <a:t>osobními nebo profesními nebo ke zneužití informací…tedy organizace sdružující pacienty, kteří se neléčí s onemocněním, k jehož léčbě je daný přípravek určen</a:t>
            </a:r>
          </a:p>
          <a:p>
            <a:endParaRPr lang="cs-CZ" sz="2000" b="1" dirty="0">
              <a:solidFill>
                <a:schemeClr val="bg1"/>
              </a:solidFill>
            </a:endParaRPr>
          </a:p>
          <a:p>
            <a:r>
              <a:rPr lang="cs-CZ" sz="2000" b="1" dirty="0">
                <a:solidFill>
                  <a:schemeClr val="bg1"/>
                </a:solidFill>
              </a:rPr>
              <a:t>JAK?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člen Poradního orgánu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řízení upravuje Statut Poradního orgánu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minimálně 4 členové za pacientské organizace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členy za pacientské organizace </a:t>
            </a:r>
            <a:r>
              <a:rPr lang="cs-CZ" sz="2000" b="1" dirty="0">
                <a:solidFill>
                  <a:srgbClr val="FFC000"/>
                </a:solidFill>
              </a:rPr>
              <a:t>navrhuje Pacientská rada po konzultaci s ČAVO 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pacientské organizace se přihlásí Pacientské radě, která jejich nominaci s doporučením předá </a:t>
            </a:r>
            <a:r>
              <a:rPr lang="cs-CZ" sz="2000" b="1" dirty="0">
                <a:solidFill>
                  <a:srgbClr val="FFC000"/>
                </a:solidFill>
              </a:rPr>
              <a:t>ministru zdravotnictví</a:t>
            </a:r>
            <a:r>
              <a:rPr lang="cs-CZ" sz="2000" b="1" dirty="0">
                <a:solidFill>
                  <a:schemeClr val="bg1"/>
                </a:solidFill>
              </a:rPr>
              <a:t>, který </a:t>
            </a:r>
            <a:r>
              <a:rPr lang="cs-CZ" sz="2000" b="1" dirty="0">
                <a:solidFill>
                  <a:srgbClr val="FFC000"/>
                </a:solidFill>
              </a:rPr>
              <a:t>členy</a:t>
            </a:r>
            <a:r>
              <a:rPr lang="cs-CZ" sz="2000" b="1" dirty="0">
                <a:solidFill>
                  <a:schemeClr val="bg1"/>
                </a:solidFill>
              </a:rPr>
              <a:t> </a:t>
            </a:r>
            <a:r>
              <a:rPr lang="cs-CZ" sz="2000" b="1" dirty="0">
                <a:solidFill>
                  <a:srgbClr val="FFC000"/>
                </a:solidFill>
              </a:rPr>
              <a:t>jmenuje</a:t>
            </a:r>
          </a:p>
          <a:p>
            <a:pPr marL="342900" indent="-3429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bg1"/>
                </a:solidFill>
              </a:rPr>
              <a:t>přihlásit se může jakákoli organizace, která splňuje podmínky účasti podle zákona o zdravotnických službách 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FC27EF3-023D-4EDB-AD55-D361F511A8FC}"/>
              </a:ext>
            </a:extLst>
          </p:cNvPr>
          <p:cNvSpPr txBox="1"/>
          <p:nvPr/>
        </p:nvSpPr>
        <p:spPr>
          <a:xfrm>
            <a:off x="525295" y="155762"/>
            <a:ext cx="98491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>
                <a:solidFill>
                  <a:srgbClr val="003258"/>
                </a:solidFill>
              </a:rPr>
              <a:t>Zástupce pacientské organizace jako člen poradního orgánu MZ 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529139745"/>
      </p:ext>
    </p:extLst>
  </p:cSld>
  <p:clrMapOvr>
    <a:masterClrMapping/>
  </p:clrMapOvr>
</p:sld>
</file>

<file path=ppt/theme/theme1.xml><?xml version="1.0" encoding="utf-8"?>
<a:theme xmlns:a="http://schemas.openxmlformats.org/drawingml/2006/main" name="MZCZ_negativ2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966</TotalTime>
  <Words>1728</Words>
  <Application>Microsoft Office PowerPoint</Application>
  <PresentationFormat>Širokoúhlá obrazovka</PresentationFormat>
  <Paragraphs>248</Paragraphs>
  <Slides>23</Slides>
  <Notes>23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9" baseType="lpstr">
      <vt:lpstr>Arial</vt:lpstr>
      <vt:lpstr>Gill Sans</vt:lpstr>
      <vt:lpstr>Gill Sans MT</vt:lpstr>
      <vt:lpstr>Times New Roman</vt:lpstr>
      <vt:lpstr>Wingdings</vt:lpstr>
      <vt:lpstr>MZCZ_negativ2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vlastimil.milata</dc:creator>
  <cp:lastModifiedBy>Hlaváčová Jana</cp:lastModifiedBy>
  <cp:revision>105</cp:revision>
  <dcterms:created xsi:type="dcterms:W3CDTF">2021-08-16T14:32:17Z</dcterms:created>
  <dcterms:modified xsi:type="dcterms:W3CDTF">2021-12-07T16:15:36Z</dcterms:modified>
</cp:coreProperties>
</file>